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58" r:id="rId6"/>
    <p:sldId id="271" r:id="rId7"/>
    <p:sldId id="264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21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808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371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950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22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938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401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717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539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95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63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9E139-F900-4655-BE61-AA720E0529A4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A72F6-9D95-40C1-A871-C34B6D7CC4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399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ผลการดำเนินงานตามคำรับรองการปฏิบัติราชการ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ประจำปีงบประมาณ พ.ศ.๒๕๕๙ ของเขตสุขภาพที่ ๖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992888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ระบบส่งเสริมสุขภาพอนามัยสิ่งแวดล้อม ระบบคุ้มครองผู้บริโภค ระบบป้องกันควบคุมโรค ระบบดูแลภาวะฉุกเฉิน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PHEM</a:t>
            </a:r>
            <a:endParaRPr lang="th-T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049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สรุป</a:t>
            </a:r>
            <a:endParaRPr lang="th-TH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639341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การดำเนินงานตาม ตัวชี้วัด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ระบบส่งเสริมสุขภาพอนามัยสิ่งแวดล้อม ระบบคุ้มครองผู้บริโภค ระบบป้องกันควบคุมโรค ระบบดูแลภาวะฉุกเฉิน 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PHEM </a:t>
            </a:r>
          </a:p>
          <a:p>
            <a:r>
              <a:rPr lang="th-TH" sz="3500" b="1" u="sng" dirty="0" smtClean="0">
                <a:latin typeface="TH SarabunIT๙" pitchFamily="34" charset="-34"/>
                <a:cs typeface="TH SarabunIT๙" pitchFamily="34" charset="-34"/>
              </a:rPr>
              <a:t>ระบบส่งเสริมสุขภาพอนามัยสิ่งแวดล้อม </a:t>
            </a:r>
            <a:endParaRPr lang="en-US" sz="35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8. ประชาชนได้รับการป้องกัน ดูแลสุขภาพจากปัจจัยเสี่ยงด้านสิ่งแวดล้อม</a:t>
            </a:r>
          </a:p>
          <a:p>
            <a:pPr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มีแนวโน้มผ่านเกณฑ์ตัวชี้วัด ในระดับ ดีมาก ถึง ดีเด่น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โดยมีการทำแบบ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ประเมินตน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ที่กรมอนามัย ประเมินผลการดำเนินงาน รอบ 6 เดือน (ประเมินตนเอง)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ได้คะแนน 325 คะแนน ระดับดีมาก 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370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ตัวชี้วัด/เป้าหมาย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th-TH" sz="3500" b="1" u="sng" dirty="0">
                <a:latin typeface="TH SarabunIT๙" pitchFamily="34" charset="-34"/>
                <a:cs typeface="TH SarabunIT๙" pitchFamily="34" charset="-34"/>
              </a:rPr>
              <a:t>ระบบส่งเสริมสุขภาพอนามัยสิ่งแวดล้อม </a:t>
            </a:r>
            <a:endParaRPr lang="en-US" sz="35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8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ประชาชน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ได้รับการป้องกัน ดูแลสุขภาพจากปัจจัยเสี่ยงด้านสิ่งแวดล้อม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เป้าหมาย </a:t>
            </a:r>
            <a:r>
              <a:rPr lang="en-US" sz="3500" dirty="0">
                <a:latin typeface="TH SarabunIT๙" pitchFamily="34" charset="-34"/>
                <a:cs typeface="TH SarabunIT๙" pitchFamily="34" charset="-34"/>
              </a:rPr>
              <a:t>: </a:t>
            </a:r>
          </a:p>
          <a:p>
            <a:pPr marL="0" indent="0">
              <a:buNone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จังหวัด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มีการดำเนินงานเพื่อจัดการปัจจัยเสี่ยงด้านสิ่งแวดล้อมและสุขภาพตามเกณฑ์ที่กำหนดระดับดีขึ้นไป ร้อยละ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50</a:t>
            </a:r>
          </a:p>
          <a:p>
            <a:r>
              <a:rPr lang="th-TH" sz="3500" b="1" dirty="0" smtClean="0">
                <a:latin typeface="TH SarabunIT๙" pitchFamily="34" charset="-34"/>
                <a:cs typeface="TH SarabunIT๙" pitchFamily="34" charset="-34"/>
              </a:rPr>
              <a:t>มาตรการ</a:t>
            </a:r>
            <a:endParaRPr lang="th-TH" sz="3500" b="1" dirty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จังหวัด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มีระบบการจัดการปัจจัยเสี่ยงด้านสิ่งแวดล้อมและสุขภาพ  5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เรื่อง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978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จังหวัดมีระบบการจัดการปัจจัยเสี่ยงด้านสิ่งแวดล้อมและสุขภาพ</a:t>
            </a:r>
            <a:endParaRPr lang="th-TH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512" y="1600201"/>
            <a:ext cx="8784976" cy="4277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การพัฒนาระบบฐานข้อมูล สถานการณ์ และการเฝ้าระวังด้านสิ่งแวดล้อมและสุขภาพ 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กลไกของคณะอนุกรรมการสาธารณสุขจังหวัด (</a:t>
            </a:r>
            <a:r>
              <a:rPr lang="th-TH" dirty="0" err="1">
                <a:latin typeface="TH SarabunIT๙" pitchFamily="34" charset="-34"/>
                <a:cs typeface="TH SarabunIT๙" pitchFamily="34" charset="-34"/>
              </a:rPr>
              <a:t>อสธจ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การส่งเสริมให้ท้องถิ่นมีการจัดบริการอนามัยสิ่งแวดล้อมที่ได้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มาตรฐาน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ระบบและกลไกสนับสนุนการจัดการมูลฝอยติดเชื้อของโรงพยาบาลสังกัดกระทรวงสาธารณสุขให้ถูกต้องตาม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กฎหมาย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การส่งเสริมให้มีการจัดบริการเวชกรรม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สิ่งแวดล้อมได้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มาตรฐาน</a:t>
            </a:r>
          </a:p>
        </p:txBody>
      </p:sp>
    </p:spTree>
    <p:extLst>
      <p:ext uri="{BB962C8B-B14F-4D97-AF65-F5344CB8AC3E}">
        <p14:creationId xmlns:p14="http://schemas.microsoft.com/office/powerpoint/2010/main" val="36786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722" y="690158"/>
            <a:ext cx="2883728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แบบสำรวจสถานการณ์ด้านสิ่งแวดล้อมและสุขภาพ ระดับองค์กรปกครองส่วนท้องถิ่น </a:t>
            </a:r>
          </a:p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- ข้อมูลพื้นฐาน *</a:t>
            </a:r>
          </a:p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- สถานการณ์สิ่งแวดล้อมและสุขภาพ **</a:t>
            </a:r>
          </a:p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- ความเสี่ยงต่อสุขภาพ ***</a:t>
            </a:r>
            <a:endParaRPr lang="th-TH" sz="1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348880"/>
            <a:ext cx="2884123" cy="32316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ผลการดำเนินการสำรวจ</a:t>
            </a:r>
          </a:p>
          <a:p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เทศบาล 15 แห่ง 93.75</a:t>
            </a:r>
            <a:r>
              <a:rPr lang="en-US" sz="2000" b="1" dirty="0" smtClean="0">
                <a:latin typeface="TH SarabunIT๙" pitchFamily="34" charset="-34"/>
                <a:cs typeface="TH SarabunIT๙" pitchFamily="34" charset="-34"/>
              </a:rPr>
              <a:t>%</a:t>
            </a:r>
          </a:p>
          <a:p>
            <a:r>
              <a:rPr lang="en-US" sz="20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อรัญประเทศ (1) </a:t>
            </a:r>
            <a:r>
              <a:rPr lang="th-TH" sz="2000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.ฟากห้วย </a:t>
            </a:r>
            <a:endParaRPr lang="en-US" sz="20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. 40 แห่ง 81.63</a:t>
            </a:r>
            <a:r>
              <a:rPr lang="en-US" sz="2000" b="1" dirty="0" smtClean="0">
                <a:latin typeface="TH SarabunIT๙" pitchFamily="34" charset="-34"/>
                <a:cs typeface="TH SarabunIT๙" pitchFamily="34" charset="-34"/>
              </a:rPr>
              <a:t>%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เมืองสระแก้ว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(1) (สระแก้ว)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เขาฉกรรจ์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(4) (หนองหว้า,เขาฉกรรจ์, </a:t>
            </a:r>
          </a:p>
          <a:p>
            <a:r>
              <a:rPr lang="th-TH" sz="2000" dirty="0">
                <a:latin typeface="TH SarabunIT๙" pitchFamily="34" charset="-34"/>
                <a:cs typeface="TH SarabunIT๙" pitchFamily="34" charset="-34"/>
              </a:rPr>
              <a:t>	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  พระเพลิง, เขาสามสิบ)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วังสมบูรณ์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(1) (วังใหม่)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วัฒนานคร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(1)  (วัฒนานคร)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อรัญประเทศ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(2) (ผ่านศึก, ทับพริก)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5661248"/>
            <a:ext cx="2232248" cy="10772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คุณภาพข้อมูล</a:t>
            </a:r>
          </a:p>
          <a:p>
            <a:r>
              <a:rPr lang="th-TH" sz="20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40</a:t>
            </a:r>
            <a:r>
              <a:rPr lang="en-US" sz="2000" dirty="0" smtClean="0">
                <a:latin typeface="TH SarabunIT๙" pitchFamily="34" charset="-34"/>
                <a:cs typeface="TH SarabunIT๙" pitchFamily="34" charset="-34"/>
              </a:rPr>
              <a:t>%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ขาดประเด็น ** และ ***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3268" y="1753652"/>
            <a:ext cx="266290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การรวบรวมและวิเคราะห์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4308" y="2608456"/>
            <a:ext cx="2303836" cy="8925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Excel </a:t>
            </a: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บันทึกข้อมูลได้ช้า /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error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3645024"/>
            <a:ext cx="1585690" cy="13542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NEHIS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(26 พ.ค.)</a:t>
            </a:r>
          </a:p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ระบบสารสนเทศ</a:t>
            </a:r>
          </a:p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อนามัยสิ่งแวดล้อม</a:t>
            </a:r>
          </a:p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ของประเทศไทย</a:t>
            </a:r>
            <a:endParaRPr lang="th-TH" sz="1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5653697"/>
            <a:ext cx="1869423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สสจ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.สระแก้ว 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ข้อมูลระดับจังหวัด 30</a:t>
            </a:r>
            <a:r>
              <a:rPr lang="en-US" sz="2000" dirty="0" smtClean="0">
                <a:latin typeface="TH SarabunIT๙" pitchFamily="34" charset="-34"/>
                <a:cs typeface="TH SarabunIT๙" pitchFamily="34" charset="-34"/>
              </a:rPr>
              <a:t>%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ประเด็น ** และ ***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3861048"/>
            <a:ext cx="1832553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อำเภอ/ตำบล/</a:t>
            </a:r>
            <a:r>
              <a:rPr lang="th-TH" sz="2400" b="1" dirty="0" err="1" smtClean="0"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.</a:t>
            </a: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- ตรวจสอบข้อมูล</a:t>
            </a: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- เพิ่มเติมข้อมูล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24128" y="5653697"/>
            <a:ext cx="1649811" cy="10156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สสอ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./รพ.สต./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.</a:t>
            </a:r>
            <a:endParaRPr lang="th-TH" sz="20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ข้อมูล 30</a:t>
            </a:r>
            <a:r>
              <a:rPr lang="en-US" sz="2000" dirty="0" smtClean="0">
                <a:latin typeface="TH SarabunIT๙" pitchFamily="34" charset="-34"/>
                <a:cs typeface="TH SarabunIT๙" pitchFamily="34" charset="-34"/>
              </a:rPr>
              <a:t>%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ครอบคลุม 3 ประเด็น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77808" y="2116013"/>
            <a:ext cx="1686680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สรุป (</a:t>
            </a:r>
            <a:r>
              <a:rPr lang="th-TH" sz="2400" b="1" dirty="0" err="1" smtClean="0">
                <a:latin typeface="TH SarabunIT๙" pitchFamily="34" charset="-34"/>
                <a:cs typeface="TH SarabunIT๙" pitchFamily="34" charset="-34"/>
              </a:rPr>
              <a:t>สสจ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ฐานข้อมูล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สถานการณ์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แนวทางการเฝ้าระวัง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2045" y="143054"/>
            <a:ext cx="216840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กุมภาพันธ์ - มีนาคม</a:t>
            </a: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80450" y="143054"/>
            <a:ext cx="350777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เมษายน – พฤษภาคม - มิถุนายน</a:t>
            </a: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88225" y="159023"/>
            <a:ext cx="234981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กรกฎาคม - สิงหาคม</a:t>
            </a: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ลูกศรขวา 17"/>
          <p:cNvSpPr/>
          <p:nvPr/>
        </p:nvSpPr>
        <p:spPr>
          <a:xfrm>
            <a:off x="2570628" y="2852936"/>
            <a:ext cx="978408" cy="66013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ขวา 18"/>
          <p:cNvSpPr/>
          <p:nvPr/>
        </p:nvSpPr>
        <p:spPr>
          <a:xfrm rot="2245774">
            <a:off x="2546297" y="3671026"/>
            <a:ext cx="978408" cy="53721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ขึ้น 20"/>
          <p:cNvSpPr/>
          <p:nvPr/>
        </p:nvSpPr>
        <p:spPr>
          <a:xfrm>
            <a:off x="3616203" y="5038730"/>
            <a:ext cx="793481" cy="576064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โค้งขวา 21"/>
          <p:cNvSpPr/>
          <p:nvPr/>
        </p:nvSpPr>
        <p:spPr>
          <a:xfrm>
            <a:off x="311075" y="5661248"/>
            <a:ext cx="444501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5" name="ลูกศรขึ้น 24"/>
          <p:cNvSpPr/>
          <p:nvPr/>
        </p:nvSpPr>
        <p:spPr>
          <a:xfrm>
            <a:off x="6012160" y="5085184"/>
            <a:ext cx="793481" cy="576064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>
            <a:off x="4834337" y="4039908"/>
            <a:ext cx="565977" cy="61322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TextBox 26"/>
          <p:cNvSpPr txBox="1"/>
          <p:nvPr/>
        </p:nvSpPr>
        <p:spPr>
          <a:xfrm>
            <a:off x="7293711" y="4121785"/>
            <a:ext cx="1742785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คืนข้อมูลให้เครือข่าย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ทำแผนงาน/โครงการ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การป้องกันภัยคุกคาม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- แก้ไขปัญหา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8" name="ลูกศรขวา 27"/>
          <p:cNvSpPr/>
          <p:nvPr/>
        </p:nvSpPr>
        <p:spPr>
          <a:xfrm rot="5400000">
            <a:off x="7998677" y="3608760"/>
            <a:ext cx="5960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ลูกศรโค้ง 28"/>
          <p:cNvSpPr/>
          <p:nvPr/>
        </p:nvSpPr>
        <p:spPr>
          <a:xfrm>
            <a:off x="6422480" y="2852936"/>
            <a:ext cx="813816" cy="868680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6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ผลการดำเนินงาน 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(6 เดือน)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สนับสนุน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การดำเนินงานของอนุกรรมการสาธารณสุขจังหวัด (</a:t>
            </a:r>
            <a:r>
              <a:rPr lang="th-TH" sz="2800" b="1" dirty="0" err="1" smtClean="0">
                <a:latin typeface="TH SarabunIT๙" pitchFamily="34" charset="-34"/>
                <a:cs typeface="TH SarabunIT๙" pitchFamily="34" charset="-34"/>
              </a:rPr>
              <a:t>อสธจ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.) โดยการประชุม </a:t>
            </a:r>
            <a:r>
              <a:rPr lang="th-TH" sz="2800" b="1" dirty="0" err="1" smtClean="0">
                <a:latin typeface="TH SarabunIT๙" pitchFamily="34" charset="-34"/>
                <a:cs typeface="TH SarabunIT๙" pitchFamily="34" charset="-34"/>
              </a:rPr>
              <a:t>อสธจ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. ปีละ 2 ครั้ง </a:t>
            </a:r>
          </a:p>
          <a:p>
            <a:pPr marL="0" indent="0">
              <a:buNone/>
            </a:pPr>
            <a:endParaRPr lang="en-US" sz="2800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219145"/>
              </p:ext>
            </p:extLst>
          </p:nvPr>
        </p:nvGraphicFramePr>
        <p:xfrm>
          <a:off x="683568" y="2276872"/>
          <a:ext cx="7992888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142344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IT๙" pitchFamily="34" charset="-34"/>
                          <a:cs typeface="TH SarabunIT๙" pitchFamily="34" charset="-34"/>
                        </a:rPr>
                        <a:t>ครั้งที่ 1 / 2559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IT๙" pitchFamily="34" charset="-34"/>
                          <a:cs typeface="TH SarabunIT๙" pitchFamily="34" charset="-34"/>
                        </a:rPr>
                        <a:t>ครั้งที่ 2 / 2559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q"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25 กุมภาพันธ์ 2559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Ø"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13</a:t>
                      </a:r>
                      <a:r>
                        <a:rPr lang="th-TH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กรกฎาคม 2559 (ประมาณ)</a:t>
                      </a:r>
                      <a:endParaRPr lang="th-TH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q"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ประเด็น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th-TH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</a:t>
                      </a:r>
                      <a:r>
                        <a:rPr lang="th-TH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- จัดการการระบบฐานข้อมูลฯ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th-TH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  - การรณรงค์ </a:t>
                      </a:r>
                      <a:r>
                        <a:rPr lang="en-US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No Foam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  - </a:t>
                      </a:r>
                      <a:r>
                        <a:rPr lang="th-TH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การจัดการสิ่งปฏิกูล</a:t>
                      </a:r>
                      <a:endParaRPr lang="th-TH" sz="22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Ø"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ประเด็น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 </a:t>
                      </a:r>
                      <a:r>
                        <a:rPr lang="th-TH" sz="2200" dirty="0" smtClean="0">
                          <a:latin typeface="TH SarabunIT๙" pitchFamily="34" charset="-34"/>
                          <a:cs typeface="TH SarabunIT๙" pitchFamily="34" charset="-34"/>
                        </a:rPr>
                        <a:t>- ติดตามมติ ครั้งที่ 1 / 2559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th-TH" sz="200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  </a:t>
                      </a:r>
                      <a:r>
                        <a:rPr lang="th-TH" sz="2200" dirty="0" smtClean="0">
                          <a:latin typeface="TH SarabunIT๙" pitchFamily="34" charset="-34"/>
                          <a:cs typeface="TH SarabunIT๙" pitchFamily="34" charset="-34"/>
                        </a:rPr>
                        <a:t>- การคืนข้อมูลจากระบบฐานข้อมูลฯ </a:t>
                      </a:r>
                      <a:endParaRPr lang="th-TH" sz="22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q"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มติ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</a:t>
                      </a:r>
                      <a:r>
                        <a:rPr lang="th-TH" sz="2200" dirty="0" smtClean="0">
                          <a:latin typeface="TH SarabunIT๙" pitchFamily="34" charset="-34"/>
                          <a:cs typeface="TH SarabunIT๙" pitchFamily="34" charset="-34"/>
                        </a:rPr>
                        <a:t>- การสำรวจระบบกำจัดสิ่งปฏิกูลใน </a:t>
                      </a:r>
                      <a:r>
                        <a:rPr lang="th-TH" sz="22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อปท</a:t>
                      </a:r>
                      <a:r>
                        <a:rPr lang="th-TH" sz="2200" dirty="0" smtClean="0">
                          <a:latin typeface="TH SarabunIT๙" pitchFamily="34" charset="-34"/>
                          <a:cs typeface="TH SarabunIT๙" pitchFamily="34" charset="-34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th-TH" sz="220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  - ขอความร่วมมือ</a:t>
                      </a:r>
                      <a:r>
                        <a:rPr lang="th-TH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200" baseline="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อปท</a:t>
                      </a:r>
                      <a:r>
                        <a:rPr lang="th-TH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. รณรงค์ </a:t>
                      </a:r>
                      <a:r>
                        <a:rPr lang="en-US" sz="22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No Foam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Ø"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มติ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th-TH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- </a:t>
                      </a:r>
                      <a:endParaRPr lang="th-TH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11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908720"/>
            <a:ext cx="8964488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th-TH" sz="3500" b="1" dirty="0" smtClean="0">
                <a:latin typeface="TH SarabunIT๙" pitchFamily="34" charset="-34"/>
                <a:cs typeface="TH SarabunIT๙" pitchFamily="34" charset="-34"/>
              </a:rPr>
              <a:t>ระบบ</a:t>
            </a:r>
            <a:r>
              <a:rPr lang="en-US" sz="3500" b="1" dirty="0" smtClean="0">
                <a:latin typeface="TH SarabunIT๙" pitchFamily="34" charset="-34"/>
                <a:cs typeface="TH SarabunIT๙" pitchFamily="34" charset="-34"/>
              </a:rPr>
              <a:t> EHA</a:t>
            </a:r>
            <a:endParaRPr lang="th-TH" sz="3500" b="1" dirty="0" smtClean="0">
              <a:latin typeface="TH SarabunIT๙" pitchFamily="34" charset="-34"/>
              <a:cs typeface="TH SarabunIT๙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ดำเนินงาน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พัฒนาคุณภาพระบบบริการอนามัยสิ่งแวดล้อมด้าน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การจัดการมูลฝอย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ทั่วไป 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EHA 1001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ผ่าน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ประเมิน (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ผลงานสะสม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58-59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ปี)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จำนวน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7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แห่ง (ร้อยละ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43.75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) </a:t>
            </a:r>
            <a:r>
              <a:rPr lang="th-TH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สรุปผลการดำเนินงาน ผ่านเกณฑ์ตัวชี้วัด</a:t>
            </a:r>
            <a:endParaRPr lang="th-TH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ผลการดำเนินงาน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E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HA </a:t>
            </a:r>
            <a:r>
              <a:rPr lang="th-TH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ปี 2559</a:t>
            </a:r>
            <a:r>
              <a:rPr lang="th-TH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สมัครเข้าร่วมกิจกรรม 12 แห่ง ร้อยละ 75</a:t>
            </a:r>
          </a:p>
          <a:p>
            <a:pPr lvl="1">
              <a:buFont typeface="Wingdings" pitchFamily="2" charset="2"/>
              <a:buChar char="Ø"/>
            </a:pP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600" b="1" dirty="0" smtClean="0">
                <a:latin typeface="TH SarabunIT๙" pitchFamily="34" charset="-34"/>
                <a:cs typeface="TH SarabunIT๙" pitchFamily="34" charset="-34"/>
              </a:rPr>
              <a:t>ผลการประเมิน 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ระดับเกียรติบัตร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จำนวน 2 แห่ง  (ทม.วังน้ำเย็น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และทต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.ตาพระยา) 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ระดับพื้นฐาน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   จำนวน 8 แห่ง  (ทม.สระแก้ว, ทม.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อรัญญ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ประเทศ,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.ศาลาลำดวน,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.บ้านด่าน, </a:t>
            </a:r>
          </a:p>
          <a:p>
            <a:pPr marL="914400" lvl="2" indent="0">
              <a:buNone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                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.วัฒนานคร,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.โคกสูง,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.เขาฉกรรจ์ และ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.ท่าเกษม)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ไม่ผ่านเกณฑ์    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จำนวน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2 แห่ง  (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.ป่าไร่,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.วังทอง)</a:t>
            </a:r>
          </a:p>
          <a:p>
            <a:pPr lvl="1">
              <a:buFont typeface="Wingdings" pitchFamily="2" charset="2"/>
              <a:buChar char="Ø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ไม่สมัคร 4 แห่ง ร้อยละ 25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เร่งรัดติดตามการดำเนินงานในปี 2560</a:t>
            </a:r>
            <a:endParaRPr lang="th-TH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lvl="2" indent="468313">
              <a:buFont typeface="Wingdings" pitchFamily="2" charset="2"/>
              <a:buChar char="q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อำเภออรัญประเทศ 	(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.ฟากห้วย,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.บ้านใหม่หนองไทร)</a:t>
            </a:r>
          </a:p>
          <a:p>
            <a:pPr lvl="2" indent="468313">
              <a:buFont typeface="Wingdings" pitchFamily="2" charset="2"/>
              <a:buChar char="q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อำเภอวังสมบูรณ์ 	(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.วังสมบูรณ์)</a:t>
            </a:r>
          </a:p>
          <a:p>
            <a:pPr lvl="2" indent="468313">
              <a:buFont typeface="Wingdings" pitchFamily="2" charset="2"/>
              <a:buChar char="q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อำเภอคลองหาด 	(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ทต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.คลองหาด)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ผลการดำเนินงาน 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(8 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เดือน)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98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ระบบและกลไกสนับสนุนการจัดการมูลฝอยติดเชื้อของโรงพยาบาลสังกัดกระทรวง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สาธารณสุข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รพ. 10 แห่ง (7 + 2 + 1 ) *** รพ.เปิดใหม่ 2 แห่ง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อยู่ระหว่างประเมินตนเอง / ปลาย มิ.ย.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สสจ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 ประเมินมาตรฐาน (ฐานข้อมูล ปี 2558 รพ.ในสังกัด (7 แห่ง) </a:t>
            </a:r>
            <a:r>
              <a:rPr lang="th-TH" b="1" u="sng" dirty="0" smtClean="0">
                <a:latin typeface="TH SarabunIT๙" pitchFamily="34" charset="-34"/>
                <a:cs typeface="TH SarabunIT๙" pitchFamily="34" charset="-34"/>
              </a:rPr>
              <a:t>ผ่านมาตรฐาน ร้อยละ 100 </a:t>
            </a:r>
          </a:p>
          <a:p>
            <a:pPr lvl="1">
              <a:buFont typeface="Wingdings" pitchFamily="2" charset="2"/>
              <a:buChar char="ü"/>
            </a:pP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การจัดการมูลฝอยติดเชื้อ (7 รพ) 1 ต.ค. 58 – 25 พ.ค. 59 จำนวน 42,166 กิโลกรัม (42.16 ตัน) กำลังติดตามข้อมูล จาก 1 รพ. 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อยู่ระหว่างติดตามข้อมูลจาก รพ.จิตเวชสระแก้วราชนครินทร์ (1) 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รพ.ค่าย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สุรสิงหนาท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(สังกัดกระทรวงกลาโหม) อยู่ระหว่างประสานงาน 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6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ผลการดำเนินงาน 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(6 เดือน)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362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266987"/>
              </p:ext>
            </p:extLst>
          </p:nvPr>
        </p:nvGraphicFramePr>
        <p:xfrm>
          <a:off x="395536" y="745192"/>
          <a:ext cx="8229604" cy="6023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1224136"/>
                <a:gridCol w="1080120"/>
                <a:gridCol w="1512168"/>
                <a:gridCol w="24689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โรงพยาบาล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ติดเชื้อ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อันตราย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รวม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ขยะฝาก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err="1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รพร</a:t>
                      </a:r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.สระแก้ว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10,990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0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10,990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ไตเทียม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เขาฉกรรจ์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1,541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0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1,541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 มี.ค. 2559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วังน้ำเย็น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8,070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1,085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9,155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 ต.ค. 2558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คลองหาด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2,581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0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2,581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 </a:t>
                      </a:r>
                      <a:r>
                        <a:rPr lang="th-TH" sz="2600" dirty="0" err="1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กพ</a:t>
                      </a:r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. 2559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วัฒนานคร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4,411.5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228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4,639.5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endParaRPr lang="th-TH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ตาพระยา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2,819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2,825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 ม.ค.</a:t>
                      </a:r>
                      <a:r>
                        <a:rPr lang="th-TH" sz="2600" baseline="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 2559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อรัญประเทศ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11,754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215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11,969</a:t>
                      </a:r>
                      <a:endParaRPr lang="th-TH" sz="2600" b="1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47625" marR="28575" marT="47625" marB="47625" anchor="ctr"/>
                </a:tc>
                <a:tc>
                  <a:txBody>
                    <a:bodyPr/>
                    <a:lstStyle/>
                    <a:p>
                      <a:endParaRPr lang="th-TH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โคกสูง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**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**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**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ภายใต้</a:t>
                      </a:r>
                      <a:r>
                        <a:rPr lang="th-TH" sz="2600" baseline="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 รพ.อรัญประเทศ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วังสมบูรณ์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***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***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***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ภายใต้ รพ.วังน้ำเย็น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จิตเวช</a:t>
                      </a:r>
                      <a:endParaRPr lang="th-TH" sz="2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th-TH" sz="260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อยู่ระวังประสานข้อมูล (ภายใน</a:t>
                      </a:r>
                      <a:r>
                        <a:rPr lang="th-TH" sz="2600" baseline="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 มิ.ย. 2559)</a:t>
                      </a:r>
                      <a:endParaRPr lang="th-TH" sz="26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รวม</a:t>
                      </a:r>
                      <a:endParaRPr lang="th-TH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42,166.5</a:t>
                      </a:r>
                      <a:endParaRPr lang="th-TH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1,534</a:t>
                      </a:r>
                      <a:endParaRPr lang="th-TH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43,700.5</a:t>
                      </a:r>
                      <a:endParaRPr lang="th-TH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72008"/>
            <a:ext cx="8229600" cy="6926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2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ปริมาณมูลฝอยติดเชื้อ (สระแก้ว) (01 </a:t>
            </a:r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ต.ค. 58  ถึง 25 พ.ค. </a:t>
            </a:r>
            <a:r>
              <a:rPr lang="th-TH" sz="2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59</a:t>
            </a:r>
            <a:r>
              <a:rPr lang="th-TH" sz="2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br>
              <a:rPr lang="th-TH" sz="2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ข้อมูลจากโปรแกรมกำกับการขนส่งมูลฝอยติดเชื้อ)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713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จัดบริการเวชกรรมสิ่งแวดล้อม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ได้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มาตรฐาน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ใน 36 จังหวัดพื้นที่เสี่ยง</a:t>
            </a:r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สนับสนุนข้อมูลสถานการณ์สิ่งแวดล้อมและสุขภาพ (5.1)</a:t>
            </a:r>
          </a:p>
          <a:p>
            <a:pPr lvl="2">
              <a:buFont typeface="Wingdings" pitchFamily="2" charset="2"/>
              <a:buChar char="Ø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มีการสำรวจ รวบรวม วิเคราะห์ข้อมูล และจัดการคืนข้อมูลให้เครือข่าย 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สนับสนุนให้หน่วยบริการมีการสำรวจทางสุขภาพ / ตรวจคัดกรองความเสี่ยง (5.2)</a:t>
            </a:r>
          </a:p>
          <a:p>
            <a:pPr lvl="2">
              <a:buFont typeface="Wingdings" pitchFamily="2" charset="2"/>
              <a:buChar char="Ø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สนับสนุนวัสดุการคัดกรอง (กระดาษทดสอบ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โคลีน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เอา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เตอเรส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) 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บริหารจัดการให้มีการสื่อสารความเสี่ยงแก่ประชาชนและหน่วยงาน (5.3)</a:t>
            </a:r>
          </a:p>
          <a:p>
            <a:pPr lvl="2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รพ.สต. 10 แห่ง รอประเมิน มิถุนายน 2559 จาก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สคร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.6 </a:t>
            </a:r>
          </a:p>
          <a:p>
            <a:pPr lvl="1">
              <a:buFont typeface="Wingdings" pitchFamily="2" charset="2"/>
              <a:buChar char="ü"/>
            </a:pPr>
            <a:r>
              <a:rPr lang="th-TH" dirty="0" err="1">
                <a:latin typeface="TH SarabunIT๙" pitchFamily="34" charset="-34"/>
                <a:cs typeface="TH SarabunIT๙" pitchFamily="34" charset="-34"/>
              </a:rPr>
              <a:t>รพร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.สระ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แก้ว, รพ.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อรัญประเทศ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อยู่ระหว่างการประเมินการจัดบริการเวชกรรมสิ่งแวดล้อม จาก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สคร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.6 23 – 24 มิถุนายน 2559 (5.4, 5.5)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6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ผลการดำเนินงาน 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(8 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เดือน)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6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892</Words>
  <Application>Microsoft Office PowerPoint</Application>
  <PresentationFormat>นำเสนอทางหน้าจอ (4:3)</PresentationFormat>
  <Paragraphs>167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ผลการดำเนินงานตามคำรับรองการปฏิบัติราชการ  ประจำปีงบประมาณ พ.ศ.๒๕๕๙ ของเขตสุขภาพที่ ๖</vt:lpstr>
      <vt:lpstr>ตัวชี้วัด/เป้าหมาย</vt:lpstr>
      <vt:lpstr>จังหวัดมีระบบการจัดการปัจจัยเสี่ยงด้านสิ่งแวดล้อมและสุขภาพ</vt:lpstr>
      <vt:lpstr>งานนำเสนอ PowerPoint</vt:lpstr>
      <vt:lpstr>ผลการดำเนินงาน (6 เดือน)</vt:lpstr>
      <vt:lpstr>ผลการดำเนินงาน (8 เดือน)</vt:lpstr>
      <vt:lpstr>ผลการดำเนินงาน (6 เดือน)</vt:lpstr>
      <vt:lpstr>ปริมาณมูลฝอยติดเชื้อ (สระแก้ว) (01 ต.ค. 58  ถึง 25 พ.ค. 59) (ข้อมูลจากโปรแกรมกำกับการขนส่งมูลฝอยติดเชื้อ)</vt:lpstr>
      <vt:lpstr>ผลการดำเนินงาน (8 เดือน)</vt:lpstr>
      <vt:lpstr>สรุป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ผลการดำเนินงานตามคำรับรองการปฏิบัติราชการ  ประจำปีงบประมาณ พ.ศ.๒๕๕๙ ของเขตสุขภาพที่ ๖</dc:title>
  <dc:creator>nascomp</dc:creator>
  <cp:lastModifiedBy>nascomp</cp:lastModifiedBy>
  <cp:revision>32</cp:revision>
  <dcterms:created xsi:type="dcterms:W3CDTF">2016-04-29T01:48:50Z</dcterms:created>
  <dcterms:modified xsi:type="dcterms:W3CDTF">2016-05-27T06:01:46Z</dcterms:modified>
</cp:coreProperties>
</file>