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4" r:id="rId4"/>
    <p:sldId id="266" r:id="rId5"/>
    <p:sldId id="265" r:id="rId6"/>
    <p:sldId id="267" r:id="rId7"/>
    <p:sldId id="256" r:id="rId8"/>
    <p:sldId id="257" r:id="rId9"/>
    <p:sldId id="258" r:id="rId10"/>
    <p:sldId id="259" r:id="rId11"/>
    <p:sldId id="260" r:id="rId12"/>
    <p:sldId id="262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552" y="-3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9.2703114288114515E-3"/>
          <c:y val="1.3395136124115605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ร้อยละ</c:v>
                </c:pt>
              </c:strCache>
            </c:strRef>
          </c:tx>
          <c:spPr>
            <a:gradFill flip="none" rotWithShape="1">
              <a:gsLst>
                <a:gs pos="0">
                  <a:srgbClr val="00FF00">
                    <a:shade val="30000"/>
                    <a:satMod val="115000"/>
                  </a:srgbClr>
                </a:gs>
                <a:gs pos="50000">
                  <a:srgbClr val="00FF00">
                    <a:shade val="67500"/>
                    <a:satMod val="115000"/>
                  </a:srgbClr>
                </a:gs>
                <a:gs pos="100000">
                  <a:srgbClr val="00FF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solidFill>
                <a:srgbClr val="FFFF00"/>
              </a:solidFill>
            </a:ln>
          </c:spPr>
          <c:invertIfNegative val="0"/>
          <c:dPt>
            <c:idx val="13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rgbClr val="FFFF00"/>
                </a:solidFill>
              </a:ln>
            </c:spPr>
          </c:dPt>
          <c:dPt>
            <c:idx val="14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rgbClr val="FFFF00"/>
                </a:solidFill>
              </a:ln>
            </c:spPr>
          </c:dPt>
          <c:dPt>
            <c:idx val="15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rgbClr val="FFFF00"/>
                </a:solidFill>
              </a:ln>
            </c:spPr>
          </c:dPt>
          <c:dPt>
            <c:idx val="16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rgbClr val="FFFF00"/>
                </a:solidFill>
              </a:ln>
            </c:spPr>
          </c:dPt>
          <c:dPt>
            <c:idx val="17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rgbClr val="FFFF00"/>
                </a:solidFill>
              </a:ln>
            </c:spPr>
          </c:dPt>
          <c:dPt>
            <c:idx val="18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rgbClr val="FFFF00"/>
                </a:solidFill>
              </a:ln>
            </c:spPr>
          </c:dPt>
          <c:dPt>
            <c:idx val="19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rgbClr val="FFFF00"/>
                </a:solidFill>
              </a:ln>
            </c:spPr>
          </c:dPt>
          <c:dPt>
            <c:idx val="20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rgbClr val="FFFF00"/>
                </a:solidFill>
              </a:ln>
            </c:spPr>
          </c:dPt>
          <c:dPt>
            <c:idx val="21"/>
            <c:invertIfNegative val="0"/>
            <c:bubble3D val="0"/>
            <c:spPr>
              <a:gradFill flip="none" rotWithShape="1">
                <a:gsLst>
                  <a:gs pos="0">
                    <a:srgbClr val="FF00FF">
                      <a:shade val="30000"/>
                      <a:satMod val="115000"/>
                    </a:srgbClr>
                  </a:gs>
                  <a:gs pos="50000">
                    <a:srgbClr val="FF00FF">
                      <a:shade val="67500"/>
                      <a:satMod val="115000"/>
                    </a:srgbClr>
                  </a:gs>
                  <a:gs pos="100000">
                    <a:srgbClr val="FF00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rgbClr val="FFFF00"/>
                </a:solidFill>
              </a:ln>
            </c:spPr>
          </c:dPt>
          <c:dLbls>
            <c:txPr>
              <a:bodyPr/>
              <a:lstStyle/>
              <a:p>
                <a:pPr>
                  <a:defRPr sz="800" b="1" i="0" baseline="0">
                    <a:solidFill>
                      <a:srgbClr val="0070C0"/>
                    </a:solidFill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Sheet1!$A$2:$A$25</c:f>
              <c:strCache>
                <c:ptCount val="22"/>
                <c:pt idx="0">
                  <c:v>เขาสิงโต</c:v>
                </c:pt>
                <c:pt idx="1">
                  <c:v>คลองน้ำใส</c:v>
                </c:pt>
                <c:pt idx="2">
                  <c:v>ลุงพลู</c:v>
                </c:pt>
                <c:pt idx="3">
                  <c:v>โคกปี่ฆ้อง</c:v>
                </c:pt>
                <c:pt idx="4">
                  <c:v>โคกสัมพันธ์</c:v>
                </c:pt>
                <c:pt idx="5">
                  <c:v>เขามะกา</c:v>
                </c:pt>
                <c:pt idx="6">
                  <c:v>คลองมะละกอ</c:v>
                </c:pt>
                <c:pt idx="7">
                  <c:v>ท่าแยก</c:v>
                </c:pt>
                <c:pt idx="8">
                  <c:v>ท่ากะบาก</c:v>
                </c:pt>
                <c:pt idx="9">
                  <c:v>บ้านแก้ง</c:v>
                </c:pt>
                <c:pt idx="10">
                  <c:v>แก่งสีเสียด</c:v>
                </c:pt>
                <c:pt idx="11">
                  <c:v>ศาลาลำดวน</c:v>
                </c:pt>
                <c:pt idx="12">
                  <c:v>คลองผักขม</c:v>
                </c:pt>
                <c:pt idx="13">
                  <c:v>ท่าเกษม</c:v>
                </c:pt>
                <c:pt idx="14">
                  <c:v>คลองปลาโด</c:v>
                </c:pt>
                <c:pt idx="15">
                  <c:v>บะขมิ้น</c:v>
                </c:pt>
                <c:pt idx="16">
                  <c:v>เนินแสนสุข</c:v>
                </c:pt>
                <c:pt idx="17">
                  <c:v>น้ำซับเจริญ</c:v>
                </c:pt>
                <c:pt idx="18">
                  <c:v>หนองไทร</c:v>
                </c:pt>
                <c:pt idx="19">
                  <c:v>คลองบุหรี่</c:v>
                </c:pt>
                <c:pt idx="20">
                  <c:v>คลองหมากนัด</c:v>
                </c:pt>
                <c:pt idx="21">
                  <c:v>รวม สสอ.</c:v>
                </c:pt>
              </c:strCache>
            </c:strRef>
          </c:cat>
          <c:val>
            <c:numRef>
              <c:f>Sheet1!$B$2:$B$25</c:f>
              <c:numCache>
                <c:formatCode>General</c:formatCode>
                <c:ptCount val="2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98.14</c:v>
                </c:pt>
                <c:pt idx="5">
                  <c:v>97.77</c:v>
                </c:pt>
                <c:pt idx="6">
                  <c:v>97.5</c:v>
                </c:pt>
                <c:pt idx="7">
                  <c:v>97.14</c:v>
                </c:pt>
                <c:pt idx="8">
                  <c:v>96.29</c:v>
                </c:pt>
                <c:pt idx="9">
                  <c:v>93.75</c:v>
                </c:pt>
                <c:pt idx="10">
                  <c:v>93.33</c:v>
                </c:pt>
                <c:pt idx="11">
                  <c:v>91.3</c:v>
                </c:pt>
                <c:pt idx="12">
                  <c:v>90.47</c:v>
                </c:pt>
                <c:pt idx="13">
                  <c:v>83.87</c:v>
                </c:pt>
                <c:pt idx="14">
                  <c:v>82.75</c:v>
                </c:pt>
                <c:pt idx="15">
                  <c:v>78.78</c:v>
                </c:pt>
                <c:pt idx="16">
                  <c:v>78.260000000000005</c:v>
                </c:pt>
                <c:pt idx="17">
                  <c:v>77.41</c:v>
                </c:pt>
                <c:pt idx="18">
                  <c:v>75.55</c:v>
                </c:pt>
                <c:pt idx="19">
                  <c:v>70</c:v>
                </c:pt>
                <c:pt idx="20">
                  <c:v>64.510000000000005</c:v>
                </c:pt>
                <c:pt idx="21">
                  <c:v>89.02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68432640"/>
        <c:axId val="68434176"/>
        <c:axId val="0"/>
      </c:bar3DChart>
      <c:catAx>
        <c:axId val="68432640"/>
        <c:scaling>
          <c:orientation val="minMax"/>
        </c:scaling>
        <c:delete val="0"/>
        <c:axPos val="b"/>
        <c:majorTickMark val="out"/>
        <c:minorTickMark val="none"/>
        <c:tickLblPos val="nextTo"/>
        <c:crossAx val="68434176"/>
        <c:crosses val="autoZero"/>
        <c:auto val="1"/>
        <c:lblAlgn val="ctr"/>
        <c:lblOffset val="100"/>
        <c:noMultiLvlLbl val="0"/>
      </c:catAx>
      <c:valAx>
        <c:axId val="6843417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684326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th-TH" dirty="0">
                <a:solidFill>
                  <a:srgbClr val="0070C0"/>
                </a:solidFill>
              </a:rPr>
              <a:t>ร้อยละ</a:t>
            </a:r>
          </a:p>
        </c:rich>
      </c:tx>
      <c:layout>
        <c:manualLayout>
          <c:xMode val="edge"/>
          <c:yMode val="edge"/>
          <c:x val="8.9608099100099998E-3"/>
          <c:y val="0.10543816387551141"/>
        </c:manualLayout>
      </c:layout>
      <c:overlay val="0"/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8510196895685424E-2"/>
          <c:y val="2.2760303203025752E-2"/>
          <c:w val="0.9233635778820275"/>
          <c:h val="0.81664476893871696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ร้อยละ</c:v>
                </c:pt>
              </c:strCache>
            </c:strRef>
          </c:tx>
          <c:spPr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solidFill>
                <a:srgbClr val="FFFF00"/>
              </a:solidFill>
            </a:ln>
          </c:spPr>
          <c:invertIfNegative val="0"/>
          <c:dPt>
            <c:idx val="0"/>
            <c:invertIfNegative val="0"/>
            <c:bubble3D val="0"/>
            <c:spPr>
              <a:gradFill flip="none" rotWithShape="1">
                <a:gsLst>
                  <a:gs pos="0">
                    <a:srgbClr val="00FF00">
                      <a:tint val="66000"/>
                      <a:satMod val="160000"/>
                    </a:srgbClr>
                  </a:gs>
                  <a:gs pos="50000">
                    <a:srgbClr val="00FF00">
                      <a:tint val="44500"/>
                      <a:satMod val="160000"/>
                    </a:srgbClr>
                  </a:gs>
                  <a:gs pos="100000">
                    <a:srgbClr val="00FF00">
                      <a:tint val="23500"/>
                      <a:satMod val="160000"/>
                    </a:srgbClr>
                  </a:gs>
                </a:gsLst>
                <a:lin ang="16200000" scaled="1"/>
                <a:tileRect/>
              </a:gradFill>
              <a:ln>
                <a:solidFill>
                  <a:srgbClr val="FFFF00"/>
                </a:solidFill>
              </a:ln>
            </c:spPr>
          </c:dPt>
          <c:dPt>
            <c:idx val="1"/>
            <c:invertIfNegative val="0"/>
            <c:bubble3D val="0"/>
            <c:spPr>
              <a:gradFill flip="none" rotWithShape="1">
                <a:gsLst>
                  <a:gs pos="0">
                    <a:srgbClr val="00FF00">
                      <a:tint val="66000"/>
                      <a:satMod val="160000"/>
                    </a:srgbClr>
                  </a:gs>
                  <a:gs pos="50000">
                    <a:srgbClr val="00FF00">
                      <a:tint val="44500"/>
                      <a:satMod val="160000"/>
                    </a:srgbClr>
                  </a:gs>
                  <a:gs pos="100000">
                    <a:srgbClr val="00FF00">
                      <a:tint val="23500"/>
                      <a:satMod val="160000"/>
                    </a:srgbClr>
                  </a:gs>
                </a:gsLst>
                <a:lin ang="16200000" scaled="1"/>
                <a:tileRect/>
              </a:gradFill>
              <a:ln>
                <a:solidFill>
                  <a:srgbClr val="FFFF00"/>
                </a:solidFill>
              </a:ln>
            </c:spPr>
          </c:dPt>
          <c:dPt>
            <c:idx val="21"/>
            <c:invertIfNegative val="0"/>
            <c:bubble3D val="0"/>
            <c:spPr>
              <a:gradFill flip="none" rotWithShape="1">
                <a:gsLst>
                  <a:gs pos="0">
                    <a:srgbClr val="FF00FF">
                      <a:shade val="30000"/>
                      <a:satMod val="115000"/>
                    </a:srgbClr>
                  </a:gs>
                  <a:gs pos="50000">
                    <a:srgbClr val="FF00FF">
                      <a:shade val="67500"/>
                      <a:satMod val="115000"/>
                    </a:srgbClr>
                  </a:gs>
                  <a:gs pos="100000">
                    <a:srgbClr val="FF00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rgbClr val="FFFF00"/>
                </a:solidFill>
              </a:ln>
            </c:spPr>
          </c:dPt>
          <c:dLbls>
            <c:txPr>
              <a:bodyPr/>
              <a:lstStyle/>
              <a:p>
                <a:pPr>
                  <a:defRPr sz="800" b="1" i="0" baseline="0">
                    <a:solidFill>
                      <a:srgbClr val="0070C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Sheet1!$A$2:$A$23</c:f>
              <c:strCache>
                <c:ptCount val="22"/>
                <c:pt idx="0">
                  <c:v>ท่าแยก</c:v>
                </c:pt>
                <c:pt idx="1">
                  <c:v>คลองน้ำใส</c:v>
                </c:pt>
                <c:pt idx="2">
                  <c:v>โคกสัมพันธ์</c:v>
                </c:pt>
                <c:pt idx="3">
                  <c:v>เขาสิงโต</c:v>
                </c:pt>
                <c:pt idx="4">
                  <c:v>แก่งสีเสียด</c:v>
                </c:pt>
                <c:pt idx="5">
                  <c:v>เขามะกา</c:v>
                </c:pt>
                <c:pt idx="6">
                  <c:v>ศาลาลำดวน</c:v>
                </c:pt>
                <c:pt idx="7">
                  <c:v>บ้านแก้ง</c:v>
                </c:pt>
                <c:pt idx="8">
                  <c:v>บะขมิ้น</c:v>
                </c:pt>
                <c:pt idx="9">
                  <c:v>คลองปลาโด</c:v>
                </c:pt>
                <c:pt idx="10">
                  <c:v>น้ำซับเจริญ</c:v>
                </c:pt>
                <c:pt idx="11">
                  <c:v>เนินแสนสุข</c:v>
                </c:pt>
                <c:pt idx="12">
                  <c:v>ลุงพลู</c:v>
                </c:pt>
                <c:pt idx="13">
                  <c:v>ท่าเกษม</c:v>
                </c:pt>
                <c:pt idx="14">
                  <c:v>หนองไทร</c:v>
                </c:pt>
                <c:pt idx="15">
                  <c:v>คลองมะละกอ</c:v>
                </c:pt>
                <c:pt idx="16">
                  <c:v>คลองผักขม</c:v>
                </c:pt>
                <c:pt idx="17">
                  <c:v>คลองบุหรี่</c:v>
                </c:pt>
                <c:pt idx="18">
                  <c:v>ท่ากะบาก</c:v>
                </c:pt>
                <c:pt idx="19">
                  <c:v>คลองหมากนัด</c:v>
                </c:pt>
                <c:pt idx="20">
                  <c:v>โคกปี่ฆ้อง</c:v>
                </c:pt>
                <c:pt idx="21">
                  <c:v>รวม สสอ.</c:v>
                </c:pt>
              </c:strCache>
            </c:strRef>
          </c:cat>
          <c:val>
            <c:numRef>
              <c:f>Sheet1!$B$2:$B$23</c:f>
              <c:numCache>
                <c:formatCode>General</c:formatCode>
                <c:ptCount val="22"/>
                <c:pt idx="0">
                  <c:v>93.75</c:v>
                </c:pt>
                <c:pt idx="1">
                  <c:v>90.9</c:v>
                </c:pt>
                <c:pt idx="2">
                  <c:v>85.18</c:v>
                </c:pt>
                <c:pt idx="3">
                  <c:v>84.61</c:v>
                </c:pt>
                <c:pt idx="4">
                  <c:v>83.33</c:v>
                </c:pt>
                <c:pt idx="5">
                  <c:v>80.48</c:v>
                </c:pt>
                <c:pt idx="6">
                  <c:v>79.540000000000006</c:v>
                </c:pt>
                <c:pt idx="7">
                  <c:v>75</c:v>
                </c:pt>
                <c:pt idx="8">
                  <c:v>73.33</c:v>
                </c:pt>
                <c:pt idx="9">
                  <c:v>72.97</c:v>
                </c:pt>
                <c:pt idx="10">
                  <c:v>71.11</c:v>
                </c:pt>
                <c:pt idx="11">
                  <c:v>65.38</c:v>
                </c:pt>
                <c:pt idx="12">
                  <c:v>60.86</c:v>
                </c:pt>
                <c:pt idx="13">
                  <c:v>60</c:v>
                </c:pt>
                <c:pt idx="14">
                  <c:v>55</c:v>
                </c:pt>
                <c:pt idx="15">
                  <c:v>54</c:v>
                </c:pt>
                <c:pt idx="16">
                  <c:v>52</c:v>
                </c:pt>
                <c:pt idx="17">
                  <c:v>43.75</c:v>
                </c:pt>
                <c:pt idx="18">
                  <c:v>39.39</c:v>
                </c:pt>
                <c:pt idx="19">
                  <c:v>36.729999999999997</c:v>
                </c:pt>
                <c:pt idx="20">
                  <c:v>18.420000000000002</c:v>
                </c:pt>
                <c:pt idx="21">
                  <c:v>65.36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36677888"/>
        <c:axId val="36683776"/>
        <c:axId val="64277568"/>
      </c:bar3DChart>
      <c:catAx>
        <c:axId val="36677888"/>
        <c:scaling>
          <c:orientation val="minMax"/>
        </c:scaling>
        <c:delete val="0"/>
        <c:axPos val="b"/>
        <c:majorTickMark val="out"/>
        <c:minorTickMark val="none"/>
        <c:tickLblPos val="nextTo"/>
        <c:crossAx val="36683776"/>
        <c:crosses val="autoZero"/>
        <c:auto val="1"/>
        <c:lblAlgn val="ctr"/>
        <c:lblOffset val="100"/>
        <c:noMultiLvlLbl val="0"/>
      </c:catAx>
      <c:valAx>
        <c:axId val="366837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6677888"/>
        <c:crosses val="autoZero"/>
        <c:crossBetween val="between"/>
        <c:majorUnit val="10"/>
      </c:valAx>
      <c:serAx>
        <c:axId val="64277568"/>
        <c:scaling>
          <c:orientation val="minMax"/>
        </c:scaling>
        <c:delete val="1"/>
        <c:axPos val="b"/>
        <c:majorTickMark val="out"/>
        <c:minorTickMark val="none"/>
        <c:tickLblPos val="nextTo"/>
        <c:crossAx val="36683776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9.2703114288114515E-3"/>
          <c:y val="1.3395136124115605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ร้อยละ</c:v>
                </c:pt>
              </c:strCache>
            </c:strRef>
          </c:tx>
          <c:spPr>
            <a:gradFill flip="none" rotWithShape="1">
              <a:gsLst>
                <a:gs pos="0">
                  <a:srgbClr val="00FF00">
                    <a:shade val="30000"/>
                    <a:satMod val="115000"/>
                  </a:srgbClr>
                </a:gs>
                <a:gs pos="50000">
                  <a:srgbClr val="00FF00">
                    <a:shade val="67500"/>
                    <a:satMod val="115000"/>
                  </a:srgbClr>
                </a:gs>
                <a:gs pos="100000">
                  <a:srgbClr val="00FF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solidFill>
                <a:srgbClr val="FFFF00"/>
              </a:solidFill>
            </a:ln>
          </c:spPr>
          <c:invertIfNegative val="0"/>
          <c:dPt>
            <c:idx val="11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rgbClr val="FFFF00"/>
                </a:solidFill>
              </a:ln>
            </c:spPr>
          </c:dPt>
          <c:dPt>
            <c:idx val="12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rgbClr val="FFFF00"/>
                </a:solidFill>
              </a:ln>
            </c:spPr>
          </c:dPt>
          <c:dPt>
            <c:idx val="13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rgbClr val="FFFF00"/>
                </a:solidFill>
              </a:ln>
            </c:spPr>
          </c:dPt>
          <c:dPt>
            <c:idx val="14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rgbClr val="FFFF00"/>
                </a:solidFill>
              </a:ln>
            </c:spPr>
          </c:dPt>
          <c:dPt>
            <c:idx val="15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rgbClr val="FFFF00"/>
                </a:solidFill>
              </a:ln>
            </c:spPr>
          </c:dPt>
          <c:dPt>
            <c:idx val="16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rgbClr val="FFFF00"/>
                </a:solidFill>
              </a:ln>
            </c:spPr>
          </c:dPt>
          <c:dPt>
            <c:idx val="17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rgbClr val="FFFF00"/>
                </a:solidFill>
              </a:ln>
            </c:spPr>
          </c:dPt>
          <c:dPt>
            <c:idx val="18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rgbClr val="FFFF00"/>
                </a:solidFill>
              </a:ln>
            </c:spPr>
          </c:dPt>
          <c:dPt>
            <c:idx val="19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rgbClr val="FFFF00"/>
                </a:solidFill>
              </a:ln>
            </c:spPr>
          </c:dPt>
          <c:dPt>
            <c:idx val="20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rgbClr val="FFFF00"/>
                </a:solidFill>
              </a:ln>
            </c:spPr>
          </c:dPt>
          <c:dPt>
            <c:idx val="21"/>
            <c:invertIfNegative val="0"/>
            <c:bubble3D val="0"/>
            <c:spPr>
              <a:gradFill flip="none" rotWithShape="1">
                <a:gsLst>
                  <a:gs pos="0">
                    <a:srgbClr val="FF00FF">
                      <a:shade val="30000"/>
                      <a:satMod val="115000"/>
                    </a:srgbClr>
                  </a:gs>
                  <a:gs pos="50000">
                    <a:srgbClr val="FF00FF">
                      <a:shade val="67500"/>
                      <a:satMod val="115000"/>
                    </a:srgbClr>
                  </a:gs>
                  <a:gs pos="100000">
                    <a:srgbClr val="FF00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rgbClr val="FFFF00"/>
                </a:solidFill>
              </a:ln>
            </c:spPr>
          </c:dPt>
          <c:dLbls>
            <c:txPr>
              <a:bodyPr/>
              <a:lstStyle/>
              <a:p>
                <a:pPr>
                  <a:defRPr sz="800" b="1" i="0" baseline="0">
                    <a:solidFill>
                      <a:srgbClr val="0070C0"/>
                    </a:solidFill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Sheet1!$A$2:$A$25</c:f>
              <c:strCache>
                <c:ptCount val="22"/>
                <c:pt idx="0">
                  <c:v>เขาสิงโต</c:v>
                </c:pt>
                <c:pt idx="1">
                  <c:v>คลองน้ำใส</c:v>
                </c:pt>
                <c:pt idx="2">
                  <c:v>ลุงพลู</c:v>
                </c:pt>
                <c:pt idx="3">
                  <c:v>บ้านแก้ง</c:v>
                </c:pt>
                <c:pt idx="4">
                  <c:v>ศาลาลำดวน</c:v>
                </c:pt>
                <c:pt idx="5">
                  <c:v>ท่าแยก</c:v>
                </c:pt>
                <c:pt idx="6">
                  <c:v>คลองมะละกอ</c:v>
                </c:pt>
                <c:pt idx="7">
                  <c:v>คลองบุหรี่</c:v>
                </c:pt>
                <c:pt idx="8">
                  <c:v>คลองปลาโด</c:v>
                </c:pt>
                <c:pt idx="9">
                  <c:v>ท่ากะบาก</c:v>
                </c:pt>
                <c:pt idx="10">
                  <c:v>แก่งสีเสียด</c:v>
                </c:pt>
                <c:pt idx="11">
                  <c:v>โคกปี่ฆ้อง</c:v>
                </c:pt>
                <c:pt idx="12">
                  <c:v>น้ำซับเจริญ</c:v>
                </c:pt>
                <c:pt idx="13">
                  <c:v>บะขมิ้น</c:v>
                </c:pt>
                <c:pt idx="14">
                  <c:v>เนินแสนสุข</c:v>
                </c:pt>
                <c:pt idx="15">
                  <c:v>หนองไทร</c:v>
                </c:pt>
                <c:pt idx="16">
                  <c:v>คลองผักขม</c:v>
                </c:pt>
                <c:pt idx="17">
                  <c:v>โคกสัมพันธ์</c:v>
                </c:pt>
                <c:pt idx="18">
                  <c:v>คลองหมากนัด</c:v>
                </c:pt>
                <c:pt idx="19">
                  <c:v>เขามะกา</c:v>
                </c:pt>
                <c:pt idx="20">
                  <c:v>ท่าเกษม</c:v>
                </c:pt>
                <c:pt idx="21">
                  <c:v>รวม สสอ.</c:v>
                </c:pt>
              </c:strCache>
            </c:strRef>
          </c:cat>
          <c:val>
            <c:numRef>
              <c:f>Sheet1!$B$2:$B$25</c:f>
              <c:numCache>
                <c:formatCode>General</c:formatCode>
                <c:ptCount val="2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93.75</c:v>
                </c:pt>
                <c:pt idx="11">
                  <c:v>84.61</c:v>
                </c:pt>
                <c:pt idx="12">
                  <c:v>75</c:v>
                </c:pt>
                <c:pt idx="13">
                  <c:v>71.42</c:v>
                </c:pt>
                <c:pt idx="14">
                  <c:v>71.42</c:v>
                </c:pt>
                <c:pt idx="15">
                  <c:v>70</c:v>
                </c:pt>
                <c:pt idx="16">
                  <c:v>66.67</c:v>
                </c:pt>
                <c:pt idx="17">
                  <c:v>66.67</c:v>
                </c:pt>
                <c:pt idx="18">
                  <c:v>66.67</c:v>
                </c:pt>
                <c:pt idx="19">
                  <c:v>62.5</c:v>
                </c:pt>
                <c:pt idx="20">
                  <c:v>60</c:v>
                </c:pt>
                <c:pt idx="21">
                  <c:v>82.58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750464"/>
        <c:axId val="36752000"/>
        <c:axId val="0"/>
      </c:bar3DChart>
      <c:catAx>
        <c:axId val="36750464"/>
        <c:scaling>
          <c:orientation val="minMax"/>
        </c:scaling>
        <c:delete val="0"/>
        <c:axPos val="b"/>
        <c:majorTickMark val="out"/>
        <c:minorTickMark val="none"/>
        <c:tickLblPos val="nextTo"/>
        <c:crossAx val="36752000"/>
        <c:crosses val="autoZero"/>
        <c:auto val="1"/>
        <c:lblAlgn val="ctr"/>
        <c:lblOffset val="100"/>
        <c:noMultiLvlLbl val="0"/>
      </c:catAx>
      <c:valAx>
        <c:axId val="3675200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367504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9.2703114288114515E-3"/>
          <c:y val="3.2948109550709259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ร้อยละ</c:v>
                </c:pt>
              </c:strCache>
            </c:strRef>
          </c:tx>
          <c:spPr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</c:spPr>
          <c:invertIfNegative val="0"/>
          <c:dPt>
            <c:idx val="0"/>
            <c:invertIfNegative val="0"/>
            <c:bubble3D val="0"/>
            <c:spPr>
              <a:gradFill flip="none" rotWithShape="1">
                <a:gsLst>
                  <a:gs pos="0">
                    <a:srgbClr val="00FF00">
                      <a:shade val="30000"/>
                      <a:satMod val="115000"/>
                    </a:srgbClr>
                  </a:gs>
                  <a:gs pos="50000">
                    <a:srgbClr val="00FF00">
                      <a:shade val="67500"/>
                      <a:satMod val="115000"/>
                    </a:srgbClr>
                  </a:gs>
                  <a:gs pos="100000">
                    <a:srgbClr val="00FF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c:spPr>
          </c:dPt>
          <c:dPt>
            <c:idx val="1"/>
            <c:invertIfNegative val="0"/>
            <c:bubble3D val="0"/>
            <c:spPr>
              <a:gradFill flip="none" rotWithShape="1">
                <a:gsLst>
                  <a:gs pos="0">
                    <a:srgbClr val="00FF00">
                      <a:shade val="30000"/>
                      <a:satMod val="115000"/>
                    </a:srgbClr>
                  </a:gs>
                  <a:gs pos="50000">
                    <a:srgbClr val="00FF00">
                      <a:shade val="67500"/>
                      <a:satMod val="115000"/>
                    </a:srgbClr>
                  </a:gs>
                  <a:gs pos="100000">
                    <a:srgbClr val="00FF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c:spPr>
          </c:dPt>
          <c:dPt>
            <c:idx val="2"/>
            <c:invertIfNegative val="0"/>
            <c:bubble3D val="0"/>
            <c:spPr>
              <a:gradFill flip="none" rotWithShape="1">
                <a:gsLst>
                  <a:gs pos="0">
                    <a:srgbClr val="00FF00">
                      <a:shade val="30000"/>
                      <a:satMod val="115000"/>
                    </a:srgbClr>
                  </a:gs>
                  <a:gs pos="50000">
                    <a:srgbClr val="00FF00">
                      <a:shade val="67500"/>
                      <a:satMod val="115000"/>
                    </a:srgbClr>
                  </a:gs>
                  <a:gs pos="100000">
                    <a:srgbClr val="00FF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c:spPr>
          </c:dPt>
          <c:dPt>
            <c:idx val="3"/>
            <c:invertIfNegative val="0"/>
            <c:bubble3D val="0"/>
            <c:spPr>
              <a:gradFill flip="none" rotWithShape="1">
                <a:gsLst>
                  <a:gs pos="0">
                    <a:srgbClr val="00FF00">
                      <a:shade val="30000"/>
                      <a:satMod val="115000"/>
                    </a:srgbClr>
                  </a:gs>
                  <a:gs pos="50000">
                    <a:srgbClr val="00FF00">
                      <a:shade val="67500"/>
                      <a:satMod val="115000"/>
                    </a:srgbClr>
                  </a:gs>
                  <a:gs pos="100000">
                    <a:srgbClr val="00FF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c:spPr>
          </c:dPt>
          <c:dPt>
            <c:idx val="4"/>
            <c:invertIfNegative val="0"/>
            <c:bubble3D val="0"/>
            <c:spPr>
              <a:gradFill flip="none" rotWithShape="1">
                <a:gsLst>
                  <a:gs pos="0">
                    <a:srgbClr val="00FF00">
                      <a:shade val="30000"/>
                      <a:satMod val="115000"/>
                    </a:srgbClr>
                  </a:gs>
                  <a:gs pos="50000">
                    <a:srgbClr val="00FF00">
                      <a:shade val="67500"/>
                      <a:satMod val="115000"/>
                    </a:srgbClr>
                  </a:gs>
                  <a:gs pos="100000">
                    <a:srgbClr val="00FF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c:spPr>
          </c:dPt>
          <c:dPt>
            <c:idx val="5"/>
            <c:invertIfNegative val="0"/>
            <c:bubble3D val="0"/>
            <c:spPr>
              <a:gradFill flip="none" rotWithShape="1">
                <a:gsLst>
                  <a:gs pos="0">
                    <a:srgbClr val="00FF00">
                      <a:shade val="30000"/>
                      <a:satMod val="115000"/>
                    </a:srgbClr>
                  </a:gs>
                  <a:gs pos="50000">
                    <a:srgbClr val="00FF00">
                      <a:shade val="67500"/>
                      <a:satMod val="115000"/>
                    </a:srgbClr>
                  </a:gs>
                  <a:gs pos="100000">
                    <a:srgbClr val="00FF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c:spPr>
          </c:dPt>
          <c:dPt>
            <c:idx val="21"/>
            <c:invertIfNegative val="0"/>
            <c:bubble3D val="0"/>
            <c:spPr>
              <a:gradFill flip="none" rotWithShape="1">
                <a:gsLst>
                  <a:gs pos="0">
                    <a:srgbClr val="FF00FF">
                      <a:shade val="30000"/>
                      <a:satMod val="115000"/>
                    </a:srgbClr>
                  </a:gs>
                  <a:gs pos="50000">
                    <a:srgbClr val="FF00FF">
                      <a:shade val="67500"/>
                      <a:satMod val="115000"/>
                    </a:srgbClr>
                  </a:gs>
                  <a:gs pos="100000">
                    <a:srgbClr val="FF00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800" b="1">
                    <a:solidFill>
                      <a:srgbClr val="0070C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Sheet1!$A$2:$A$23</c:f>
              <c:strCache>
                <c:ptCount val="22"/>
                <c:pt idx="0">
                  <c:v>คลองน้ำใส</c:v>
                </c:pt>
                <c:pt idx="1">
                  <c:v>ท่าแยก</c:v>
                </c:pt>
                <c:pt idx="2">
                  <c:v>ท่าเกษม</c:v>
                </c:pt>
                <c:pt idx="3">
                  <c:v>แก่งสีเสียด</c:v>
                </c:pt>
                <c:pt idx="4">
                  <c:v>โคกสัมพันธ์</c:v>
                </c:pt>
                <c:pt idx="5">
                  <c:v>ศาลาลำดวน</c:v>
                </c:pt>
                <c:pt idx="6">
                  <c:v>คลองหมากนัด</c:v>
                </c:pt>
                <c:pt idx="7">
                  <c:v>บ้านแก้ง</c:v>
                </c:pt>
                <c:pt idx="8">
                  <c:v>คลองบุหรี่</c:v>
                </c:pt>
                <c:pt idx="9">
                  <c:v>เนินแสนสุข</c:v>
                </c:pt>
                <c:pt idx="10">
                  <c:v>คลองมะละกอ</c:v>
                </c:pt>
                <c:pt idx="11">
                  <c:v>น้ำซับเจริญ</c:v>
                </c:pt>
                <c:pt idx="12">
                  <c:v>หนองไทร</c:v>
                </c:pt>
                <c:pt idx="13">
                  <c:v>เขาสิงโต</c:v>
                </c:pt>
                <c:pt idx="14">
                  <c:v>เขามะกา</c:v>
                </c:pt>
                <c:pt idx="15">
                  <c:v>บะขมิ้น</c:v>
                </c:pt>
                <c:pt idx="16">
                  <c:v>ท่ากะบาก</c:v>
                </c:pt>
                <c:pt idx="17">
                  <c:v>คลองปลาโด</c:v>
                </c:pt>
                <c:pt idx="18">
                  <c:v>ลุงพลู</c:v>
                </c:pt>
                <c:pt idx="19">
                  <c:v>โคกปี่ฆ้อง</c:v>
                </c:pt>
                <c:pt idx="20">
                  <c:v>คลองผักขม</c:v>
                </c:pt>
                <c:pt idx="21">
                  <c:v>รวม สสอ.</c:v>
                </c:pt>
              </c:strCache>
            </c:strRef>
          </c:cat>
          <c:val>
            <c:numRef>
              <c:f>Sheet1!$B$2:$B$23</c:f>
              <c:numCache>
                <c:formatCode>General</c:formatCode>
                <c:ptCount val="22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92.3</c:v>
                </c:pt>
                <c:pt idx="5">
                  <c:v>90</c:v>
                </c:pt>
                <c:pt idx="6">
                  <c:v>87.5</c:v>
                </c:pt>
                <c:pt idx="7">
                  <c:v>85.71</c:v>
                </c:pt>
                <c:pt idx="8">
                  <c:v>85.71</c:v>
                </c:pt>
                <c:pt idx="9">
                  <c:v>85.71</c:v>
                </c:pt>
                <c:pt idx="10">
                  <c:v>75</c:v>
                </c:pt>
                <c:pt idx="11">
                  <c:v>70.58</c:v>
                </c:pt>
                <c:pt idx="12">
                  <c:v>70</c:v>
                </c:pt>
                <c:pt idx="13">
                  <c:v>66.67</c:v>
                </c:pt>
                <c:pt idx="14">
                  <c:v>66.67</c:v>
                </c:pt>
                <c:pt idx="15">
                  <c:v>50</c:v>
                </c:pt>
                <c:pt idx="16">
                  <c:v>50</c:v>
                </c:pt>
                <c:pt idx="17">
                  <c:v>40</c:v>
                </c:pt>
                <c:pt idx="18">
                  <c:v>33.33</c:v>
                </c:pt>
                <c:pt idx="19">
                  <c:v>27.27</c:v>
                </c:pt>
                <c:pt idx="20">
                  <c:v>20</c:v>
                </c:pt>
                <c:pt idx="21">
                  <c:v>72.72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23936384"/>
        <c:axId val="23950464"/>
        <c:axId val="0"/>
      </c:bar3DChart>
      <c:catAx>
        <c:axId val="23936384"/>
        <c:scaling>
          <c:orientation val="minMax"/>
        </c:scaling>
        <c:delete val="0"/>
        <c:axPos val="b"/>
        <c:majorTickMark val="out"/>
        <c:minorTickMark val="none"/>
        <c:tickLblPos val="nextTo"/>
        <c:crossAx val="23950464"/>
        <c:crosses val="autoZero"/>
        <c:auto val="1"/>
        <c:lblAlgn val="ctr"/>
        <c:lblOffset val="100"/>
        <c:noMultiLvlLbl val="0"/>
      </c:catAx>
      <c:valAx>
        <c:axId val="239504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39363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0.84553</cdr:x>
      <cdr:y>0.79747</cdr:y>
    </cdr:from>
    <cdr:to>
      <cdr:x>0.89431</cdr:x>
      <cdr:y>0.96203</cdr:y>
    </cdr:to>
    <cdr:sp macro="" textlink="">
      <cdr:nvSpPr>
        <cdr:cNvPr id="2" name="วงรี 1"/>
        <cdr:cNvSpPr/>
      </cdr:nvSpPr>
      <cdr:spPr>
        <a:xfrm xmlns:a="http://schemas.openxmlformats.org/drawingml/2006/main">
          <a:off x="7488832" y="4536504"/>
          <a:ext cx="432048" cy="936104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th-TH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0.09677</cdr:x>
      <cdr:y>0.20652</cdr:y>
    </cdr:from>
    <cdr:to>
      <cdr:x>0.97581</cdr:x>
      <cdr:y>0.29348</cdr:y>
    </cdr:to>
    <cdr:cxnSp macro="">
      <cdr:nvCxnSpPr>
        <cdr:cNvPr id="2" name="ตัวเชื่อมต่อตรง 1"/>
        <cdr:cNvCxnSpPr/>
      </cdr:nvCxnSpPr>
      <cdr:spPr>
        <a:xfrm xmlns:a="http://schemas.openxmlformats.org/drawingml/2006/main">
          <a:off x="864096" y="1368152"/>
          <a:ext cx="7848872" cy="576064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rgbClr val="FF0000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0.91129</cdr:x>
      <cdr:y>0.67391</cdr:y>
    </cdr:from>
    <cdr:to>
      <cdr:x>0.95968</cdr:x>
      <cdr:y>0.81522</cdr:y>
    </cdr:to>
    <cdr:sp macro="" textlink="">
      <cdr:nvSpPr>
        <cdr:cNvPr id="5" name="วงรี 4"/>
        <cdr:cNvSpPr/>
      </cdr:nvSpPr>
      <cdr:spPr>
        <a:xfrm xmlns:a="http://schemas.openxmlformats.org/drawingml/2006/main">
          <a:off x="8136904" y="4464496"/>
          <a:ext cx="432048" cy="936104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0.84553</cdr:x>
      <cdr:y>0.79747</cdr:y>
    </cdr:from>
    <cdr:to>
      <cdr:x>0.89431</cdr:x>
      <cdr:y>0.96203</cdr:y>
    </cdr:to>
    <cdr:sp macro="" textlink="">
      <cdr:nvSpPr>
        <cdr:cNvPr id="2" name="วงรี 1"/>
        <cdr:cNvSpPr/>
      </cdr:nvSpPr>
      <cdr:spPr>
        <a:xfrm xmlns:a="http://schemas.openxmlformats.org/drawingml/2006/main">
          <a:off x="7488832" y="4536504"/>
          <a:ext cx="432048" cy="936104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th-TH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69A3-D0B9-4CE9-BC7F-00F7B9586332}" type="datetimeFigureOut">
              <a:rPr lang="th-TH" smtClean="0"/>
              <a:t>29/11/59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13D6-C6D8-4A0C-8ACB-5A533183163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3570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69A3-D0B9-4CE9-BC7F-00F7B9586332}" type="datetimeFigureOut">
              <a:rPr lang="th-TH" smtClean="0"/>
              <a:t>29/11/59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13D6-C6D8-4A0C-8ACB-5A533183163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84695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69A3-D0B9-4CE9-BC7F-00F7B9586332}" type="datetimeFigureOut">
              <a:rPr lang="th-TH" smtClean="0"/>
              <a:t>29/11/59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13D6-C6D8-4A0C-8ACB-5A533183163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22823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69A3-D0B9-4CE9-BC7F-00F7B9586332}" type="datetimeFigureOut">
              <a:rPr lang="th-TH" smtClean="0"/>
              <a:t>29/11/59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13D6-C6D8-4A0C-8ACB-5A533183163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5892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69A3-D0B9-4CE9-BC7F-00F7B9586332}" type="datetimeFigureOut">
              <a:rPr lang="th-TH" smtClean="0"/>
              <a:t>29/11/59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13D6-C6D8-4A0C-8ACB-5A533183163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04484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69A3-D0B9-4CE9-BC7F-00F7B9586332}" type="datetimeFigureOut">
              <a:rPr lang="th-TH" smtClean="0"/>
              <a:t>29/11/59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13D6-C6D8-4A0C-8ACB-5A533183163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71686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69A3-D0B9-4CE9-BC7F-00F7B9586332}" type="datetimeFigureOut">
              <a:rPr lang="th-TH" smtClean="0"/>
              <a:t>29/11/59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13D6-C6D8-4A0C-8ACB-5A533183163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89411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69A3-D0B9-4CE9-BC7F-00F7B9586332}" type="datetimeFigureOut">
              <a:rPr lang="th-TH" smtClean="0"/>
              <a:t>29/11/59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13D6-C6D8-4A0C-8ACB-5A533183163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18342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69A3-D0B9-4CE9-BC7F-00F7B9586332}" type="datetimeFigureOut">
              <a:rPr lang="th-TH" smtClean="0"/>
              <a:t>29/11/59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13D6-C6D8-4A0C-8ACB-5A533183163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66243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69A3-D0B9-4CE9-BC7F-00F7B9586332}" type="datetimeFigureOut">
              <a:rPr lang="th-TH" smtClean="0"/>
              <a:t>29/11/59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13D6-C6D8-4A0C-8ACB-5A533183163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31650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69A3-D0B9-4CE9-BC7F-00F7B9586332}" type="datetimeFigureOut">
              <a:rPr lang="th-TH" smtClean="0"/>
              <a:t>29/11/59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13D6-C6D8-4A0C-8ACB-5A533183163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35874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D69A3-D0B9-4CE9-BC7F-00F7B9586332}" type="datetimeFigureOut">
              <a:rPr lang="th-TH" smtClean="0"/>
              <a:t>29/11/59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113D6-C6D8-4A0C-8ACB-5A533183163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77651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ผลการค้นหารูปภาพสำหรับ ฉีดวัคซีน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4624"/>
            <a:ext cx="7620000" cy="47625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4" name="สี่เหลี่ยมผืนผ้า 3"/>
          <p:cNvSpPr/>
          <p:nvPr/>
        </p:nvSpPr>
        <p:spPr>
          <a:xfrm>
            <a:off x="1704344" y="4820959"/>
            <a:ext cx="5549917" cy="1754326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ผลการให้วัคซีน </a:t>
            </a:r>
            <a:r>
              <a:rPr lang="en-US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MMR</a:t>
            </a:r>
          </a:p>
          <a:p>
            <a:pPr algn="ctr"/>
            <a:r>
              <a:rPr lang="th-TH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ปีงบประมาณ </a:t>
            </a:r>
            <a:r>
              <a:rPr lang="en-US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2559-2560</a:t>
            </a:r>
          </a:p>
          <a:p>
            <a:pPr algn="ctr"/>
            <a:r>
              <a:rPr lang="th-TH" sz="3600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สสอ</a:t>
            </a:r>
            <a:r>
              <a:rPr lang="th-TH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.เมืองสระแก้ว</a:t>
            </a:r>
            <a:endParaRPr lang="th-TH" sz="3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48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วงรี 2"/>
          <p:cNvSpPr/>
          <p:nvPr/>
        </p:nvSpPr>
        <p:spPr>
          <a:xfrm>
            <a:off x="1475656" y="5170902"/>
            <a:ext cx="504056" cy="432048"/>
          </a:xfrm>
          <a:prstGeom prst="ellipse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วงรี 3"/>
          <p:cNvSpPr/>
          <p:nvPr/>
        </p:nvSpPr>
        <p:spPr>
          <a:xfrm>
            <a:off x="2771800" y="5170902"/>
            <a:ext cx="504056" cy="432048"/>
          </a:xfrm>
          <a:prstGeom prst="ellipse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วงรี 4"/>
          <p:cNvSpPr/>
          <p:nvPr/>
        </p:nvSpPr>
        <p:spPr>
          <a:xfrm>
            <a:off x="4342227" y="5163644"/>
            <a:ext cx="504056" cy="432048"/>
          </a:xfrm>
          <a:prstGeom prst="ellipse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วงรี 5"/>
          <p:cNvSpPr/>
          <p:nvPr/>
        </p:nvSpPr>
        <p:spPr>
          <a:xfrm>
            <a:off x="5580112" y="5163644"/>
            <a:ext cx="504056" cy="432048"/>
          </a:xfrm>
          <a:prstGeom prst="ellipse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7695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4" y="24904"/>
            <a:ext cx="9122725" cy="6833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วงรี 2"/>
          <p:cNvSpPr/>
          <p:nvPr/>
        </p:nvSpPr>
        <p:spPr>
          <a:xfrm>
            <a:off x="1475656" y="5170902"/>
            <a:ext cx="504056" cy="432048"/>
          </a:xfrm>
          <a:prstGeom prst="ellipse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วงรี 3"/>
          <p:cNvSpPr/>
          <p:nvPr/>
        </p:nvSpPr>
        <p:spPr>
          <a:xfrm>
            <a:off x="2699792" y="5170902"/>
            <a:ext cx="504056" cy="432048"/>
          </a:xfrm>
          <a:prstGeom prst="ellipse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8446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6942" y="332656"/>
            <a:ext cx="5907386" cy="830997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th-TH" sz="4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ปัญหาการดำเนินงาน</a:t>
            </a:r>
            <a:endParaRPr lang="th-TH" sz="48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4" name="ตัวเชื่อมต่อตรง 3"/>
          <p:cNvCxnSpPr/>
          <p:nvPr/>
        </p:nvCxnSpPr>
        <p:spPr>
          <a:xfrm>
            <a:off x="1616942" y="1196752"/>
            <a:ext cx="5907386" cy="0"/>
          </a:xfrm>
          <a:prstGeom prst="line">
            <a:avLst/>
          </a:prstGeom>
          <a:ln w="5715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วงรี 4"/>
          <p:cNvSpPr/>
          <p:nvPr/>
        </p:nvSpPr>
        <p:spPr>
          <a:xfrm>
            <a:off x="1043608" y="2132856"/>
            <a:ext cx="1370882" cy="1584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ผู้ปฏิบัติ</a:t>
            </a:r>
            <a:endParaRPr lang="th-TH" sz="20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43608" y="3861048"/>
            <a:ext cx="136815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ไม่คล่อง </a:t>
            </a:r>
            <a:r>
              <a:rPr lang="en-US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IT</a:t>
            </a:r>
            <a:endParaRPr lang="th-TH" sz="1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43608" y="4428401"/>
            <a:ext cx="151216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ไม่ตรวจสอบ/ติดตาม</a:t>
            </a:r>
            <a:endParaRPr lang="th-TH" sz="1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43608" y="5178678"/>
            <a:ext cx="151216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ไม่เคลียร์ </a:t>
            </a:r>
            <a:r>
              <a:rPr lang="en-US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Type</a:t>
            </a:r>
            <a:endParaRPr lang="th-TH" sz="1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43608" y="5610726"/>
            <a:ext cx="18002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ไม่นำผลงานมาลง</a:t>
            </a:r>
            <a:endParaRPr lang="th-TH" sz="1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43608" y="5970766"/>
            <a:ext cx="18002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ไม่เข้าใจกระบวน</a:t>
            </a:r>
          </a:p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การทำงาน</a:t>
            </a:r>
            <a:endParaRPr lang="th-TH" sz="1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วงรี 13"/>
          <p:cNvSpPr/>
          <p:nvPr/>
        </p:nvSpPr>
        <p:spPr>
          <a:xfrm>
            <a:off x="899592" y="3933056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5" name="วงรี 14"/>
          <p:cNvSpPr/>
          <p:nvPr/>
        </p:nvSpPr>
        <p:spPr>
          <a:xfrm>
            <a:off x="899592" y="4483859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วงรี 15"/>
          <p:cNvSpPr/>
          <p:nvPr/>
        </p:nvSpPr>
        <p:spPr>
          <a:xfrm>
            <a:off x="891478" y="5254331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" name="วงรี 16"/>
          <p:cNvSpPr/>
          <p:nvPr/>
        </p:nvSpPr>
        <p:spPr>
          <a:xfrm>
            <a:off x="891478" y="5661248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วงรี 17"/>
          <p:cNvSpPr/>
          <p:nvPr/>
        </p:nvSpPr>
        <p:spPr>
          <a:xfrm>
            <a:off x="899592" y="6068035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9" name="ตัวเชื่อมต่อตรง 18"/>
          <p:cNvCxnSpPr/>
          <p:nvPr/>
        </p:nvCxnSpPr>
        <p:spPr>
          <a:xfrm flipV="1">
            <a:off x="1769342" y="1196752"/>
            <a:ext cx="2801293" cy="936104"/>
          </a:xfrm>
          <a:prstGeom prst="line">
            <a:avLst/>
          </a:prstGeom>
          <a:ln w="5715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648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6942" y="332656"/>
            <a:ext cx="5907386" cy="830997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th-TH" sz="4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ปัญหาการดำเนินงาน</a:t>
            </a:r>
            <a:endParaRPr lang="th-TH" sz="48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4" name="ตัวเชื่อมต่อตรง 3"/>
          <p:cNvCxnSpPr/>
          <p:nvPr/>
        </p:nvCxnSpPr>
        <p:spPr>
          <a:xfrm>
            <a:off x="1616942" y="1196752"/>
            <a:ext cx="5907386" cy="0"/>
          </a:xfrm>
          <a:prstGeom prst="line">
            <a:avLst/>
          </a:prstGeom>
          <a:ln w="5715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วงรี 4"/>
          <p:cNvSpPr/>
          <p:nvPr/>
        </p:nvSpPr>
        <p:spPr>
          <a:xfrm>
            <a:off x="1043608" y="2132856"/>
            <a:ext cx="1370882" cy="1584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ผู้ปฏิบัติ</a:t>
            </a:r>
            <a:endParaRPr lang="th-TH" sz="20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วงรี 5"/>
          <p:cNvSpPr/>
          <p:nvPr/>
        </p:nvSpPr>
        <p:spPr>
          <a:xfrm>
            <a:off x="2843808" y="2132856"/>
            <a:ext cx="1512168" cy="1584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ผอ.</a:t>
            </a:r>
          </a:p>
          <a:p>
            <a:pPr algn="ctr"/>
            <a:r>
              <a:rPr lang="th-TH" sz="20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รพ.สต.</a:t>
            </a:r>
            <a:endParaRPr lang="th-TH" sz="20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43608" y="3861048"/>
            <a:ext cx="136815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ไม่คล่อง </a:t>
            </a:r>
            <a:r>
              <a:rPr lang="en-US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IT</a:t>
            </a:r>
            <a:endParaRPr lang="th-TH" sz="1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43608" y="4428401"/>
            <a:ext cx="151216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ไม่ตรวจสอบ/ติดตาม</a:t>
            </a:r>
            <a:endParaRPr lang="th-TH" sz="1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43608" y="5178678"/>
            <a:ext cx="151216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ไม่เคลียร์ </a:t>
            </a:r>
            <a:r>
              <a:rPr lang="en-US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Type</a:t>
            </a:r>
            <a:endParaRPr lang="th-TH" sz="1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43608" y="5610726"/>
            <a:ext cx="18002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ไม่นำผลงานมาลง</a:t>
            </a:r>
            <a:endParaRPr lang="th-TH" sz="1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43608" y="5970766"/>
            <a:ext cx="18002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ไม่เข้าใจกระบวน</a:t>
            </a:r>
          </a:p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การทำงาน</a:t>
            </a:r>
            <a:endParaRPr lang="th-TH" sz="1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วงรี 13"/>
          <p:cNvSpPr/>
          <p:nvPr/>
        </p:nvSpPr>
        <p:spPr>
          <a:xfrm>
            <a:off x="899592" y="3933056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5" name="วงรี 14"/>
          <p:cNvSpPr/>
          <p:nvPr/>
        </p:nvSpPr>
        <p:spPr>
          <a:xfrm>
            <a:off x="899592" y="4483859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วงรี 15"/>
          <p:cNvSpPr/>
          <p:nvPr/>
        </p:nvSpPr>
        <p:spPr>
          <a:xfrm>
            <a:off x="891478" y="5254331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" name="วงรี 16"/>
          <p:cNvSpPr/>
          <p:nvPr/>
        </p:nvSpPr>
        <p:spPr>
          <a:xfrm>
            <a:off x="891478" y="5661248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วงรี 17"/>
          <p:cNvSpPr/>
          <p:nvPr/>
        </p:nvSpPr>
        <p:spPr>
          <a:xfrm>
            <a:off x="899592" y="6068035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9" name="ตัวเชื่อมต่อตรง 18"/>
          <p:cNvCxnSpPr/>
          <p:nvPr/>
        </p:nvCxnSpPr>
        <p:spPr>
          <a:xfrm flipV="1">
            <a:off x="1769342" y="1196752"/>
            <a:ext cx="2801293" cy="936104"/>
          </a:xfrm>
          <a:prstGeom prst="line">
            <a:avLst/>
          </a:prstGeom>
          <a:ln w="5715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915816" y="3861048"/>
            <a:ext cx="136815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ไม่คล่อง </a:t>
            </a:r>
            <a:r>
              <a:rPr lang="en-US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IT</a:t>
            </a:r>
            <a:endParaRPr lang="th-TH" sz="1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" name="วงรี 20"/>
          <p:cNvSpPr/>
          <p:nvPr/>
        </p:nvSpPr>
        <p:spPr>
          <a:xfrm>
            <a:off x="2771800" y="3958317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TextBox 21"/>
          <p:cNvSpPr txBox="1"/>
          <p:nvPr/>
        </p:nvSpPr>
        <p:spPr>
          <a:xfrm>
            <a:off x="2915815" y="4293096"/>
            <a:ext cx="1654819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ไม่ตรวจสอบ</a:t>
            </a:r>
          </a:p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(เข้าไม่ถึงข้อมูล)</a:t>
            </a:r>
            <a:endParaRPr lang="th-TH" sz="1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3" name="วงรี 22"/>
          <p:cNvSpPr/>
          <p:nvPr/>
        </p:nvSpPr>
        <p:spPr>
          <a:xfrm>
            <a:off x="2771800" y="4348554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TextBox 23"/>
          <p:cNvSpPr txBox="1"/>
          <p:nvPr/>
        </p:nvSpPr>
        <p:spPr>
          <a:xfrm>
            <a:off x="2923930" y="6258798"/>
            <a:ext cx="151216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ไม่ชี้แนะ</a:t>
            </a:r>
            <a:endParaRPr lang="th-TH" sz="1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วงรี 24"/>
          <p:cNvSpPr/>
          <p:nvPr/>
        </p:nvSpPr>
        <p:spPr>
          <a:xfrm>
            <a:off x="2771800" y="6334451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6" name="TextBox 25"/>
          <p:cNvSpPr txBox="1"/>
          <p:nvPr/>
        </p:nvSpPr>
        <p:spPr>
          <a:xfrm>
            <a:off x="2915816" y="5013176"/>
            <a:ext cx="18002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ไม่เข้าใจกระบวน</a:t>
            </a:r>
          </a:p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การทำงาน</a:t>
            </a:r>
            <a:endParaRPr lang="th-TH" sz="1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7" name="วงรี 26"/>
          <p:cNvSpPr/>
          <p:nvPr/>
        </p:nvSpPr>
        <p:spPr>
          <a:xfrm>
            <a:off x="2771800" y="5110445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28" name="ตัวเชื่อมต่อตรง 27"/>
          <p:cNvCxnSpPr/>
          <p:nvPr/>
        </p:nvCxnSpPr>
        <p:spPr>
          <a:xfrm flipV="1">
            <a:off x="3743224" y="1196752"/>
            <a:ext cx="827411" cy="936104"/>
          </a:xfrm>
          <a:prstGeom prst="line">
            <a:avLst/>
          </a:prstGeom>
          <a:ln w="5715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923930" y="5652537"/>
            <a:ext cx="151216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มอบหมายงานไม่เหมาะสม</a:t>
            </a:r>
            <a:endParaRPr lang="th-TH" sz="1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1" name="วงรี 30"/>
          <p:cNvSpPr/>
          <p:nvPr/>
        </p:nvSpPr>
        <p:spPr>
          <a:xfrm>
            <a:off x="2771800" y="5728190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1164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6942" y="332656"/>
            <a:ext cx="5907386" cy="830997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th-TH" sz="4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ปัญหาการดำเนินงาน</a:t>
            </a:r>
            <a:endParaRPr lang="th-TH" sz="48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4" name="ตัวเชื่อมต่อตรง 3"/>
          <p:cNvCxnSpPr/>
          <p:nvPr/>
        </p:nvCxnSpPr>
        <p:spPr>
          <a:xfrm>
            <a:off x="1616942" y="1196752"/>
            <a:ext cx="5907386" cy="0"/>
          </a:xfrm>
          <a:prstGeom prst="line">
            <a:avLst/>
          </a:prstGeom>
          <a:ln w="5715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วงรี 4"/>
          <p:cNvSpPr/>
          <p:nvPr/>
        </p:nvSpPr>
        <p:spPr>
          <a:xfrm>
            <a:off x="1043608" y="2132856"/>
            <a:ext cx="1370882" cy="1584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ผู้ปฏิบัติ</a:t>
            </a:r>
            <a:endParaRPr lang="th-TH" sz="20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วงรี 5"/>
          <p:cNvSpPr/>
          <p:nvPr/>
        </p:nvSpPr>
        <p:spPr>
          <a:xfrm>
            <a:off x="2843808" y="2132856"/>
            <a:ext cx="1512168" cy="1584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ผอ.</a:t>
            </a:r>
          </a:p>
          <a:p>
            <a:pPr algn="ctr"/>
            <a:r>
              <a:rPr lang="th-TH" sz="20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รพ.สต.</a:t>
            </a:r>
            <a:endParaRPr lang="th-TH" sz="20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43608" y="3861048"/>
            <a:ext cx="136815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ไม่คล่อง </a:t>
            </a:r>
            <a:r>
              <a:rPr lang="en-US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IT</a:t>
            </a:r>
            <a:endParaRPr lang="th-TH" sz="1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43608" y="4428401"/>
            <a:ext cx="151216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ไม่ตรวจสอบ/ติดตาม</a:t>
            </a:r>
            <a:endParaRPr lang="th-TH" sz="1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43608" y="5178678"/>
            <a:ext cx="151216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ไม่เคลียร์ </a:t>
            </a:r>
            <a:r>
              <a:rPr lang="en-US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Type</a:t>
            </a:r>
            <a:endParaRPr lang="th-TH" sz="1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43608" y="5610726"/>
            <a:ext cx="18002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ไม่นำผลงานมาลง</a:t>
            </a:r>
            <a:endParaRPr lang="th-TH" sz="1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43608" y="5970766"/>
            <a:ext cx="18002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ไม่เข้าใจกระบวน</a:t>
            </a:r>
          </a:p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การทำงาน</a:t>
            </a:r>
            <a:endParaRPr lang="th-TH" sz="1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วงรี 13"/>
          <p:cNvSpPr/>
          <p:nvPr/>
        </p:nvSpPr>
        <p:spPr>
          <a:xfrm>
            <a:off x="899592" y="3933056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5" name="วงรี 14"/>
          <p:cNvSpPr/>
          <p:nvPr/>
        </p:nvSpPr>
        <p:spPr>
          <a:xfrm>
            <a:off x="899592" y="4483859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วงรี 15"/>
          <p:cNvSpPr/>
          <p:nvPr/>
        </p:nvSpPr>
        <p:spPr>
          <a:xfrm>
            <a:off x="891478" y="5254331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" name="วงรี 16"/>
          <p:cNvSpPr/>
          <p:nvPr/>
        </p:nvSpPr>
        <p:spPr>
          <a:xfrm>
            <a:off x="891478" y="5661248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วงรี 17"/>
          <p:cNvSpPr/>
          <p:nvPr/>
        </p:nvSpPr>
        <p:spPr>
          <a:xfrm>
            <a:off x="899592" y="6068035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9" name="ตัวเชื่อมต่อตรง 18"/>
          <p:cNvCxnSpPr/>
          <p:nvPr/>
        </p:nvCxnSpPr>
        <p:spPr>
          <a:xfrm flipV="1">
            <a:off x="1769342" y="1196752"/>
            <a:ext cx="2801293" cy="936104"/>
          </a:xfrm>
          <a:prstGeom prst="line">
            <a:avLst/>
          </a:prstGeom>
          <a:ln w="5715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915816" y="3861048"/>
            <a:ext cx="136815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ไม่คล่อง </a:t>
            </a:r>
            <a:r>
              <a:rPr lang="en-US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IT</a:t>
            </a:r>
            <a:endParaRPr lang="th-TH" sz="1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" name="วงรี 20"/>
          <p:cNvSpPr/>
          <p:nvPr/>
        </p:nvSpPr>
        <p:spPr>
          <a:xfrm>
            <a:off x="2771800" y="3958317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TextBox 21"/>
          <p:cNvSpPr txBox="1"/>
          <p:nvPr/>
        </p:nvSpPr>
        <p:spPr>
          <a:xfrm>
            <a:off x="2915815" y="4293096"/>
            <a:ext cx="1654819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ไม่ตรวจสอบ</a:t>
            </a:r>
          </a:p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(เข้าไม่ถึงข้อมูล)</a:t>
            </a:r>
            <a:endParaRPr lang="th-TH" sz="1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3" name="วงรี 22"/>
          <p:cNvSpPr/>
          <p:nvPr/>
        </p:nvSpPr>
        <p:spPr>
          <a:xfrm>
            <a:off x="2771800" y="4348554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TextBox 23"/>
          <p:cNvSpPr txBox="1"/>
          <p:nvPr/>
        </p:nvSpPr>
        <p:spPr>
          <a:xfrm>
            <a:off x="2923930" y="6258798"/>
            <a:ext cx="151216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ไม่ชี้แนะ</a:t>
            </a:r>
            <a:endParaRPr lang="th-TH" sz="1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วงรี 24"/>
          <p:cNvSpPr/>
          <p:nvPr/>
        </p:nvSpPr>
        <p:spPr>
          <a:xfrm>
            <a:off x="2771800" y="6334451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6" name="TextBox 25"/>
          <p:cNvSpPr txBox="1"/>
          <p:nvPr/>
        </p:nvSpPr>
        <p:spPr>
          <a:xfrm>
            <a:off x="2915816" y="5013176"/>
            <a:ext cx="18002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ไม่เข้าใจกระบวน</a:t>
            </a:r>
          </a:p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การทำงาน</a:t>
            </a:r>
            <a:endParaRPr lang="th-TH" sz="1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7" name="วงรี 26"/>
          <p:cNvSpPr/>
          <p:nvPr/>
        </p:nvSpPr>
        <p:spPr>
          <a:xfrm>
            <a:off x="2771800" y="5110445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28" name="ตัวเชื่อมต่อตรง 27"/>
          <p:cNvCxnSpPr/>
          <p:nvPr/>
        </p:nvCxnSpPr>
        <p:spPr>
          <a:xfrm flipV="1">
            <a:off x="3743224" y="1196752"/>
            <a:ext cx="827411" cy="936104"/>
          </a:xfrm>
          <a:prstGeom prst="line">
            <a:avLst/>
          </a:prstGeom>
          <a:ln w="5715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923930" y="5652537"/>
            <a:ext cx="151216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มอบหมายงานไม่เหมาะสม</a:t>
            </a:r>
            <a:endParaRPr lang="th-TH" sz="1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1" name="วงรี 30"/>
          <p:cNvSpPr/>
          <p:nvPr/>
        </p:nvSpPr>
        <p:spPr>
          <a:xfrm>
            <a:off x="2771800" y="5728190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2" name="วงรี 31"/>
          <p:cNvSpPr/>
          <p:nvPr/>
        </p:nvSpPr>
        <p:spPr>
          <a:xfrm>
            <a:off x="4644008" y="2132856"/>
            <a:ext cx="1370882" cy="1584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หน.งาน </a:t>
            </a:r>
            <a:r>
              <a:rPr lang="th-TH" sz="20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สสอ</a:t>
            </a:r>
            <a:r>
              <a:rPr lang="th-TH" sz="20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th-TH" sz="20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34" name="ตัวเชื่อมต่อตรง 33"/>
          <p:cNvCxnSpPr/>
          <p:nvPr/>
        </p:nvCxnSpPr>
        <p:spPr>
          <a:xfrm flipH="1" flipV="1">
            <a:off x="4570635" y="1196752"/>
            <a:ext cx="758814" cy="936104"/>
          </a:xfrm>
          <a:prstGeom prst="line">
            <a:avLst/>
          </a:prstGeom>
          <a:ln w="5715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860032" y="3861048"/>
            <a:ext cx="158417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คืนข้อมูลไม่ชัดเจน (ชี้เป้า)</a:t>
            </a:r>
            <a:endParaRPr lang="th-TH" sz="1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6" name="วงรี 35"/>
          <p:cNvSpPr/>
          <p:nvPr/>
        </p:nvSpPr>
        <p:spPr>
          <a:xfrm>
            <a:off x="4716016" y="3958317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7" name="TextBox 36"/>
          <p:cNvSpPr txBox="1"/>
          <p:nvPr/>
        </p:nvSpPr>
        <p:spPr>
          <a:xfrm>
            <a:off x="4860032" y="5301208"/>
            <a:ext cx="158417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ไม่ลงพื้นที่จริง</a:t>
            </a:r>
            <a:endParaRPr lang="th-TH" sz="1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8" name="วงรี 37"/>
          <p:cNvSpPr/>
          <p:nvPr/>
        </p:nvSpPr>
        <p:spPr>
          <a:xfrm>
            <a:off x="4716016" y="5398477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9" name="TextBox 38"/>
          <p:cNvSpPr txBox="1"/>
          <p:nvPr/>
        </p:nvSpPr>
        <p:spPr>
          <a:xfrm>
            <a:off x="4860032" y="4653136"/>
            <a:ext cx="158417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ขาดเทคนิคการ</a:t>
            </a:r>
          </a:p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ชี้แนะ</a:t>
            </a:r>
            <a:endParaRPr lang="th-TH" sz="1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0" name="วงรี 39"/>
          <p:cNvSpPr/>
          <p:nvPr/>
        </p:nvSpPr>
        <p:spPr>
          <a:xfrm>
            <a:off x="4716016" y="4750405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5491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6942" y="332656"/>
            <a:ext cx="5907386" cy="830997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th-TH" sz="4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ปัญหาการดำเนินงาน</a:t>
            </a:r>
            <a:endParaRPr lang="th-TH" sz="48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4" name="ตัวเชื่อมต่อตรง 3"/>
          <p:cNvCxnSpPr/>
          <p:nvPr/>
        </p:nvCxnSpPr>
        <p:spPr>
          <a:xfrm>
            <a:off x="1616942" y="1196752"/>
            <a:ext cx="5907386" cy="0"/>
          </a:xfrm>
          <a:prstGeom prst="line">
            <a:avLst/>
          </a:prstGeom>
          <a:ln w="5715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วงรี 4"/>
          <p:cNvSpPr/>
          <p:nvPr/>
        </p:nvSpPr>
        <p:spPr>
          <a:xfrm>
            <a:off x="1043608" y="2132856"/>
            <a:ext cx="1370882" cy="1584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ผู้ปฏิบัติ</a:t>
            </a:r>
            <a:endParaRPr lang="th-TH" sz="20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วงรี 5"/>
          <p:cNvSpPr/>
          <p:nvPr/>
        </p:nvSpPr>
        <p:spPr>
          <a:xfrm>
            <a:off x="2843808" y="2132856"/>
            <a:ext cx="1512168" cy="1584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ผอ.</a:t>
            </a:r>
          </a:p>
          <a:p>
            <a:pPr algn="ctr"/>
            <a:r>
              <a:rPr lang="th-TH" sz="20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รพ.สต.</a:t>
            </a:r>
            <a:endParaRPr lang="th-TH" sz="20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43608" y="3861048"/>
            <a:ext cx="136815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ไม่คล่อง </a:t>
            </a:r>
            <a:r>
              <a:rPr lang="en-US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IT</a:t>
            </a:r>
            <a:endParaRPr lang="th-TH" sz="1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43608" y="4428401"/>
            <a:ext cx="151216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ไม่ตรวจสอบ/ติดตาม</a:t>
            </a:r>
            <a:endParaRPr lang="th-TH" sz="1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43608" y="5178678"/>
            <a:ext cx="151216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ไม่เคลียร์ </a:t>
            </a:r>
            <a:r>
              <a:rPr lang="en-US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Type</a:t>
            </a:r>
            <a:endParaRPr lang="th-TH" sz="1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43608" y="5610726"/>
            <a:ext cx="18002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ไม่นำผลงานมาลง</a:t>
            </a:r>
            <a:endParaRPr lang="th-TH" sz="1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43608" y="5970766"/>
            <a:ext cx="18002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ไม่เข้าใจกระบวน</a:t>
            </a:r>
          </a:p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การทำงาน</a:t>
            </a:r>
            <a:endParaRPr lang="th-TH" sz="1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วงรี 13"/>
          <p:cNvSpPr/>
          <p:nvPr/>
        </p:nvSpPr>
        <p:spPr>
          <a:xfrm>
            <a:off x="899592" y="3933056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5" name="วงรี 14"/>
          <p:cNvSpPr/>
          <p:nvPr/>
        </p:nvSpPr>
        <p:spPr>
          <a:xfrm>
            <a:off x="899592" y="4483859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วงรี 15"/>
          <p:cNvSpPr/>
          <p:nvPr/>
        </p:nvSpPr>
        <p:spPr>
          <a:xfrm>
            <a:off x="891478" y="5254331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" name="วงรี 16"/>
          <p:cNvSpPr/>
          <p:nvPr/>
        </p:nvSpPr>
        <p:spPr>
          <a:xfrm>
            <a:off x="891478" y="5661248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วงรี 17"/>
          <p:cNvSpPr/>
          <p:nvPr/>
        </p:nvSpPr>
        <p:spPr>
          <a:xfrm>
            <a:off x="899592" y="6068035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9" name="ตัวเชื่อมต่อตรง 18"/>
          <p:cNvCxnSpPr/>
          <p:nvPr/>
        </p:nvCxnSpPr>
        <p:spPr>
          <a:xfrm flipV="1">
            <a:off x="1769342" y="1196752"/>
            <a:ext cx="2801293" cy="936104"/>
          </a:xfrm>
          <a:prstGeom prst="line">
            <a:avLst/>
          </a:prstGeom>
          <a:ln w="5715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915816" y="3861048"/>
            <a:ext cx="136815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ไม่คล่อง </a:t>
            </a:r>
            <a:r>
              <a:rPr lang="en-US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IT</a:t>
            </a:r>
            <a:endParaRPr lang="th-TH" sz="1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" name="วงรี 20"/>
          <p:cNvSpPr/>
          <p:nvPr/>
        </p:nvSpPr>
        <p:spPr>
          <a:xfrm>
            <a:off x="2771800" y="3958317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TextBox 21"/>
          <p:cNvSpPr txBox="1"/>
          <p:nvPr/>
        </p:nvSpPr>
        <p:spPr>
          <a:xfrm>
            <a:off x="2915815" y="4293096"/>
            <a:ext cx="1654819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ไม่ตรวจสอบ</a:t>
            </a:r>
          </a:p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(เข้าไม่ถึงข้อมูล)</a:t>
            </a:r>
            <a:endParaRPr lang="th-TH" sz="1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3" name="วงรี 22"/>
          <p:cNvSpPr/>
          <p:nvPr/>
        </p:nvSpPr>
        <p:spPr>
          <a:xfrm>
            <a:off x="2771800" y="4348554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TextBox 23"/>
          <p:cNvSpPr txBox="1"/>
          <p:nvPr/>
        </p:nvSpPr>
        <p:spPr>
          <a:xfrm>
            <a:off x="2923930" y="6258798"/>
            <a:ext cx="151216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ไม่ชี้แนะ</a:t>
            </a:r>
            <a:endParaRPr lang="th-TH" sz="1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วงรี 24"/>
          <p:cNvSpPr/>
          <p:nvPr/>
        </p:nvSpPr>
        <p:spPr>
          <a:xfrm>
            <a:off x="2771800" y="6334451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6" name="TextBox 25"/>
          <p:cNvSpPr txBox="1"/>
          <p:nvPr/>
        </p:nvSpPr>
        <p:spPr>
          <a:xfrm>
            <a:off x="2915816" y="5013176"/>
            <a:ext cx="18002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ไม่เข้าใจกระบวน</a:t>
            </a:r>
          </a:p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การทำงาน</a:t>
            </a:r>
            <a:endParaRPr lang="th-TH" sz="1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7" name="วงรี 26"/>
          <p:cNvSpPr/>
          <p:nvPr/>
        </p:nvSpPr>
        <p:spPr>
          <a:xfrm>
            <a:off x="2771800" y="5110445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28" name="ตัวเชื่อมต่อตรง 27"/>
          <p:cNvCxnSpPr/>
          <p:nvPr/>
        </p:nvCxnSpPr>
        <p:spPr>
          <a:xfrm flipV="1">
            <a:off x="3743224" y="1196752"/>
            <a:ext cx="827411" cy="936104"/>
          </a:xfrm>
          <a:prstGeom prst="line">
            <a:avLst/>
          </a:prstGeom>
          <a:ln w="5715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923930" y="5652537"/>
            <a:ext cx="151216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มอบหมายงานไม่เหมาะสม</a:t>
            </a:r>
            <a:endParaRPr lang="th-TH" sz="1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1" name="วงรี 30"/>
          <p:cNvSpPr/>
          <p:nvPr/>
        </p:nvSpPr>
        <p:spPr>
          <a:xfrm>
            <a:off x="2771800" y="5728190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2" name="วงรี 31"/>
          <p:cNvSpPr/>
          <p:nvPr/>
        </p:nvSpPr>
        <p:spPr>
          <a:xfrm>
            <a:off x="4644008" y="2132856"/>
            <a:ext cx="1370882" cy="1584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หน.งาน </a:t>
            </a:r>
            <a:r>
              <a:rPr lang="th-TH" sz="20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สสอ</a:t>
            </a:r>
            <a:r>
              <a:rPr lang="th-TH" sz="20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th-TH" sz="20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3" name="วงรี 32"/>
          <p:cNvSpPr/>
          <p:nvPr/>
        </p:nvSpPr>
        <p:spPr>
          <a:xfrm>
            <a:off x="6444208" y="2132856"/>
            <a:ext cx="1370882" cy="1584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สสอ</a:t>
            </a:r>
            <a:r>
              <a:rPr lang="th-TH" sz="20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th-TH" sz="20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34" name="ตัวเชื่อมต่อตรง 33"/>
          <p:cNvCxnSpPr/>
          <p:nvPr/>
        </p:nvCxnSpPr>
        <p:spPr>
          <a:xfrm flipH="1" flipV="1">
            <a:off x="4570635" y="1196752"/>
            <a:ext cx="758814" cy="936104"/>
          </a:xfrm>
          <a:prstGeom prst="line">
            <a:avLst/>
          </a:prstGeom>
          <a:ln w="5715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860032" y="3861048"/>
            <a:ext cx="158417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คืนข้อมูลไม่ชัดเจน (ชี้เป้า)</a:t>
            </a:r>
            <a:endParaRPr lang="th-TH" sz="1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6" name="วงรี 35"/>
          <p:cNvSpPr/>
          <p:nvPr/>
        </p:nvSpPr>
        <p:spPr>
          <a:xfrm>
            <a:off x="4716016" y="3958317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7" name="TextBox 36"/>
          <p:cNvSpPr txBox="1"/>
          <p:nvPr/>
        </p:nvSpPr>
        <p:spPr>
          <a:xfrm>
            <a:off x="4860032" y="5301208"/>
            <a:ext cx="158417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ไม่ลงพื้นที่จริง</a:t>
            </a:r>
            <a:endParaRPr lang="th-TH" sz="1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8" name="วงรี 37"/>
          <p:cNvSpPr/>
          <p:nvPr/>
        </p:nvSpPr>
        <p:spPr>
          <a:xfrm>
            <a:off x="4716016" y="5398477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9" name="TextBox 38"/>
          <p:cNvSpPr txBox="1"/>
          <p:nvPr/>
        </p:nvSpPr>
        <p:spPr>
          <a:xfrm>
            <a:off x="4860032" y="4653136"/>
            <a:ext cx="158417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ขาดเทคนิคการ</a:t>
            </a:r>
          </a:p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ชี้แนะ</a:t>
            </a:r>
            <a:endParaRPr lang="th-TH" sz="1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0" name="วงรี 39"/>
          <p:cNvSpPr/>
          <p:nvPr/>
        </p:nvSpPr>
        <p:spPr>
          <a:xfrm>
            <a:off x="4716016" y="4750405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41" name="ตัวเชื่อมต่อตรง 40"/>
          <p:cNvCxnSpPr>
            <a:stCxn id="33" idx="0"/>
          </p:cNvCxnSpPr>
          <p:nvPr/>
        </p:nvCxnSpPr>
        <p:spPr>
          <a:xfrm flipH="1" flipV="1">
            <a:off x="4644009" y="1202207"/>
            <a:ext cx="2485640" cy="930649"/>
          </a:xfrm>
          <a:prstGeom prst="line">
            <a:avLst/>
          </a:prstGeom>
          <a:ln w="5715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660232" y="3861048"/>
            <a:ext cx="158417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ไม่เกาะติด</a:t>
            </a:r>
            <a:endParaRPr lang="th-TH" sz="1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3" name="วงรี 42"/>
          <p:cNvSpPr/>
          <p:nvPr/>
        </p:nvSpPr>
        <p:spPr>
          <a:xfrm>
            <a:off x="6516216" y="3958317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4" name="TextBox 43"/>
          <p:cNvSpPr txBox="1"/>
          <p:nvPr/>
        </p:nvSpPr>
        <p:spPr>
          <a:xfrm>
            <a:off x="6660232" y="4314582"/>
            <a:ext cx="1584176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ขาดเทคนิคที่ดี</a:t>
            </a:r>
          </a:p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ในการกระตุ้น/</a:t>
            </a:r>
          </a:p>
          <a:p>
            <a:r>
              <a:rPr lang="th-TH" sz="16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สร้างแรงจูงใจ</a:t>
            </a:r>
            <a:endParaRPr lang="th-TH" sz="1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5" name="วงรี 44"/>
          <p:cNvSpPr/>
          <p:nvPr/>
        </p:nvSpPr>
        <p:spPr>
          <a:xfrm>
            <a:off x="6516216" y="4411851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3477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91860" y="332656"/>
            <a:ext cx="5357557" cy="830997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th-TH" sz="48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แนวทางการพัฒนา</a:t>
            </a:r>
            <a:endParaRPr lang="th-TH" sz="4800" b="1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4" name="ตัวเชื่อมต่อตรง 3"/>
          <p:cNvCxnSpPr/>
          <p:nvPr/>
        </p:nvCxnSpPr>
        <p:spPr>
          <a:xfrm>
            <a:off x="1616942" y="1196752"/>
            <a:ext cx="5907386" cy="0"/>
          </a:xfrm>
          <a:prstGeom prst="line">
            <a:avLst/>
          </a:prstGeom>
          <a:ln w="5715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07784" y="2010326"/>
            <a:ext cx="50204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จัดทำแนวทางการการดำเนินงานทั้งวงจร (</a:t>
            </a:r>
            <a:r>
              <a:rPr lang="th-TH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เวอร์ชั่น</a:t>
            </a: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ปฏิบัติ)</a:t>
            </a:r>
            <a:endParaRPr lang="th-TH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วงรี 13"/>
          <p:cNvSpPr/>
          <p:nvPr/>
        </p:nvSpPr>
        <p:spPr>
          <a:xfrm>
            <a:off x="1063768" y="2082334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6" name="TextBox 45"/>
          <p:cNvSpPr txBox="1"/>
          <p:nvPr/>
        </p:nvSpPr>
        <p:spPr>
          <a:xfrm>
            <a:off x="1187624" y="2658398"/>
            <a:ext cx="727280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สอน/ แนะนำวิธีการ ให้ ผอ.รพ.สต. และผู้รับผิดชอบงาน เข้าถึง 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IT </a:t>
            </a: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แบบตัวต่อตัว</a:t>
            </a:r>
            <a:endParaRPr lang="th-TH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7" name="วงรี 46"/>
          <p:cNvSpPr/>
          <p:nvPr/>
        </p:nvSpPr>
        <p:spPr>
          <a:xfrm>
            <a:off x="1043608" y="2730406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8" name="TextBox 47"/>
          <p:cNvSpPr txBox="1"/>
          <p:nvPr/>
        </p:nvSpPr>
        <p:spPr>
          <a:xfrm>
            <a:off x="1187624" y="3132257"/>
            <a:ext cx="727280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พัฒนาฐานข้อมูล 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EPI </a:t>
            </a: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(ทะเบียน) ให้มีความถูกต้อง เป็นปัจจุบัน เน้นการตรวจสอบ และ</a:t>
            </a:r>
          </a:p>
          <a:p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ปรับปรุง ในทุกเดือน </a:t>
            </a:r>
            <a:r>
              <a:rPr lang="th-TH" sz="16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(โดยเฉพาะ  การเคลียร์ </a:t>
            </a:r>
            <a:r>
              <a:rPr lang="en-US" sz="16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Type </a:t>
            </a:r>
            <a:r>
              <a:rPr lang="th-TH" sz="16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ของกลุ่มเป้าหมาย)</a:t>
            </a:r>
            <a:endParaRPr lang="th-TH" sz="16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9" name="วงรี 48"/>
          <p:cNvSpPr/>
          <p:nvPr/>
        </p:nvSpPr>
        <p:spPr>
          <a:xfrm>
            <a:off x="1043608" y="3204265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0" name="TextBox 49"/>
          <p:cNvSpPr txBox="1"/>
          <p:nvPr/>
        </p:nvSpPr>
        <p:spPr>
          <a:xfrm>
            <a:off x="1187624" y="3861048"/>
            <a:ext cx="727280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ปรับรูปแบบการติดตามกลุ่มเป้าหมาย  เช่น ใช้เครือข่าย </a:t>
            </a:r>
            <a:r>
              <a:rPr lang="th-TH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อส</a:t>
            </a: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ม./ ทีมหมอครอบครัว /</a:t>
            </a:r>
          </a:p>
          <a:p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โทรศัพท์ / ช่องทางการสื่อสารอื่นๆ)</a:t>
            </a:r>
            <a:endParaRPr lang="th-TH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1" name="วงรี 50"/>
          <p:cNvSpPr/>
          <p:nvPr/>
        </p:nvSpPr>
        <p:spPr>
          <a:xfrm>
            <a:off x="1043608" y="3933056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2" name="TextBox 51"/>
          <p:cNvSpPr txBox="1"/>
          <p:nvPr/>
        </p:nvSpPr>
        <p:spPr>
          <a:xfrm>
            <a:off x="1187624" y="4581128"/>
            <a:ext cx="727280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สสอ</a:t>
            </a: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และ หน.งาน </a:t>
            </a:r>
            <a:r>
              <a:rPr lang="th-TH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สสอ</a:t>
            </a: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ลงพื้นที่ เกาะติด รพ.สต.ที่ผลงานต่ำกว่าเป้าหมาย</a:t>
            </a:r>
            <a:endParaRPr lang="th-TH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3" name="วงรี 52"/>
          <p:cNvSpPr/>
          <p:nvPr/>
        </p:nvSpPr>
        <p:spPr>
          <a:xfrm>
            <a:off x="1043608" y="4653136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4" name="TextBox 53"/>
          <p:cNvSpPr txBox="1"/>
          <p:nvPr/>
        </p:nvSpPr>
        <p:spPr>
          <a:xfrm>
            <a:off x="1187624" y="5085184"/>
            <a:ext cx="727280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คืนข้อมูล / ชี้ให้ตรงเป้า ทุกเดือน (นำเสนอในที่ประชุมประจำเดือน)</a:t>
            </a:r>
            <a:endParaRPr lang="th-TH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5" name="วงรี 54"/>
          <p:cNvSpPr/>
          <p:nvPr/>
        </p:nvSpPr>
        <p:spPr>
          <a:xfrm>
            <a:off x="1043608" y="5157192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6" name="TextBox 55"/>
          <p:cNvSpPr txBox="1"/>
          <p:nvPr/>
        </p:nvSpPr>
        <p:spPr>
          <a:xfrm>
            <a:off x="1187624" y="5538718"/>
            <a:ext cx="727280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หารูปแบบ ในการสร้างแรงจูงใจ</a:t>
            </a:r>
            <a:endParaRPr lang="th-TH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7" name="วงรี 56"/>
          <p:cNvSpPr/>
          <p:nvPr/>
        </p:nvSpPr>
        <p:spPr>
          <a:xfrm>
            <a:off x="1043608" y="5610726"/>
            <a:ext cx="144016" cy="16927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0898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/>
          <p:nvPr>
            <p:extLst>
              <p:ext uri="{D42A27DB-BD31-4B8C-83A1-F6EECF244321}">
                <p14:modId xmlns:p14="http://schemas.microsoft.com/office/powerpoint/2010/main" val="1781641939"/>
              </p:ext>
            </p:extLst>
          </p:nvPr>
        </p:nvGraphicFramePr>
        <p:xfrm>
          <a:off x="107504" y="908720"/>
          <a:ext cx="8856984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ตัวเชื่อมต่อตรง 6"/>
          <p:cNvCxnSpPr/>
          <p:nvPr/>
        </p:nvCxnSpPr>
        <p:spPr>
          <a:xfrm>
            <a:off x="755576" y="2060848"/>
            <a:ext cx="7776864" cy="0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65006" y="313492"/>
            <a:ext cx="8158003" cy="52322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6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6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19050">
            <a:solidFill>
              <a:srgbClr val="00FF00"/>
            </a:solidFill>
          </a:ln>
        </p:spPr>
        <p:txBody>
          <a:bodyPr wrap="none" rtlCol="0">
            <a:spAutoFit/>
          </a:bodyPr>
          <a:lstStyle/>
          <a:p>
            <a:r>
              <a:rPr lang="th-TH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ผลการฉีดวัคซีน 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MMR1 </a:t>
            </a:r>
            <a:r>
              <a:rPr lang="th-TH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ปี 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2559 </a:t>
            </a:r>
            <a:r>
              <a:rPr lang="th-TH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รายสถานบริการ </a:t>
            </a:r>
            <a:endParaRPr lang="th-TH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37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/>
          <p:nvPr>
            <p:extLst>
              <p:ext uri="{D42A27DB-BD31-4B8C-83A1-F6EECF244321}">
                <p14:modId xmlns:p14="http://schemas.microsoft.com/office/powerpoint/2010/main" val="1860055960"/>
              </p:ext>
            </p:extLst>
          </p:nvPr>
        </p:nvGraphicFramePr>
        <p:xfrm>
          <a:off x="107504" y="116632"/>
          <a:ext cx="8928992" cy="6624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65006" y="313492"/>
            <a:ext cx="8158003" cy="52322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6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6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19050">
            <a:solidFill>
              <a:srgbClr val="00FF00"/>
            </a:solidFill>
          </a:ln>
        </p:spPr>
        <p:txBody>
          <a:bodyPr wrap="none" rtlCol="0">
            <a:spAutoFit/>
          </a:bodyPr>
          <a:lstStyle/>
          <a:p>
            <a:r>
              <a:rPr lang="th-TH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ผลการฉีดวัคซีน 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MMR2 </a:t>
            </a:r>
            <a:r>
              <a:rPr lang="th-TH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ปี 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2559 </a:t>
            </a:r>
            <a:r>
              <a:rPr lang="th-TH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รายสถานบริการ </a:t>
            </a:r>
            <a:endParaRPr lang="th-TH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83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/>
          <p:nvPr>
            <p:extLst>
              <p:ext uri="{D42A27DB-BD31-4B8C-83A1-F6EECF244321}">
                <p14:modId xmlns:p14="http://schemas.microsoft.com/office/powerpoint/2010/main" val="1756254703"/>
              </p:ext>
            </p:extLst>
          </p:nvPr>
        </p:nvGraphicFramePr>
        <p:xfrm>
          <a:off x="107504" y="908720"/>
          <a:ext cx="8856984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ตัวเชื่อมต่อตรง 6"/>
          <p:cNvCxnSpPr/>
          <p:nvPr/>
        </p:nvCxnSpPr>
        <p:spPr>
          <a:xfrm>
            <a:off x="755576" y="2060848"/>
            <a:ext cx="7776864" cy="0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91921" y="231031"/>
            <a:ext cx="8672567" cy="461665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6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6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19050">
            <a:solidFill>
              <a:srgbClr val="00FF00"/>
            </a:solidFill>
          </a:ln>
        </p:spPr>
        <p:txBody>
          <a:bodyPr wrap="none" rtlCol="0">
            <a:spAutoFit/>
          </a:bodyPr>
          <a:lstStyle/>
          <a:p>
            <a:r>
              <a:rPr lang="th-TH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ผลการฉีดวัคซีน 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MMR1 </a:t>
            </a:r>
            <a:r>
              <a:rPr lang="th-TH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ปี 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2560 </a:t>
            </a:r>
            <a:r>
              <a:rPr lang="th-TH" sz="24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th-TH" sz="2400" b="1" dirty="0" err="1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ไตรมาส</a:t>
            </a:r>
            <a:r>
              <a:rPr lang="en-US" sz="24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th-TH" sz="24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en-US" sz="24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รายสถานบริการ </a:t>
            </a:r>
            <a:endParaRPr lang="th-TH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21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แผนภูมิ 1"/>
          <p:cNvGraphicFramePr/>
          <p:nvPr>
            <p:extLst>
              <p:ext uri="{D42A27DB-BD31-4B8C-83A1-F6EECF244321}">
                <p14:modId xmlns:p14="http://schemas.microsoft.com/office/powerpoint/2010/main" val="3980694076"/>
              </p:ext>
            </p:extLst>
          </p:nvPr>
        </p:nvGraphicFramePr>
        <p:xfrm>
          <a:off x="107504" y="548680"/>
          <a:ext cx="8856984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3" name="ตัวเชื่อมต่อตรง 2"/>
          <p:cNvCxnSpPr/>
          <p:nvPr/>
        </p:nvCxnSpPr>
        <p:spPr>
          <a:xfrm>
            <a:off x="899592" y="1772816"/>
            <a:ext cx="7776864" cy="0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91921" y="231031"/>
            <a:ext cx="8672567" cy="461665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6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6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19050">
            <a:solidFill>
              <a:srgbClr val="00FF00"/>
            </a:solidFill>
          </a:ln>
        </p:spPr>
        <p:txBody>
          <a:bodyPr wrap="none" rtlCol="0">
            <a:spAutoFit/>
          </a:bodyPr>
          <a:lstStyle/>
          <a:p>
            <a:r>
              <a:rPr lang="th-TH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ผลการฉีดวัคซีน 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MMR2 </a:t>
            </a:r>
            <a:r>
              <a:rPr lang="th-TH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ปี 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2560 </a:t>
            </a:r>
            <a:r>
              <a:rPr lang="th-TH" sz="24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th-TH" sz="2400" b="1" dirty="0" err="1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ไตรมาส</a:t>
            </a:r>
            <a:r>
              <a:rPr lang="en-US" sz="24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th-TH" sz="24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en-US" sz="24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รายสถานบริการ </a:t>
            </a:r>
            <a:endParaRPr lang="th-TH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วงรี 4"/>
          <p:cNvSpPr/>
          <p:nvPr/>
        </p:nvSpPr>
        <p:spPr>
          <a:xfrm>
            <a:off x="8244408" y="5517214"/>
            <a:ext cx="432043" cy="93612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5966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070983"/>
            <a:ext cx="8568371" cy="2123658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th-TH" sz="6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ข้อสังเกต</a:t>
            </a:r>
          </a:p>
          <a:p>
            <a:pPr algn="ctr"/>
            <a:r>
              <a:rPr lang="th-TH" sz="66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ข้อมูลจาก </a:t>
            </a:r>
            <a:r>
              <a:rPr lang="en-US" sz="66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Health Ex.</a:t>
            </a:r>
            <a:endParaRPr lang="th-TH" sz="6600" b="1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15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0" y="0"/>
            <a:ext cx="913574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วงรี 1"/>
          <p:cNvSpPr/>
          <p:nvPr/>
        </p:nvSpPr>
        <p:spPr>
          <a:xfrm>
            <a:off x="1043608" y="5157192"/>
            <a:ext cx="360040" cy="432048"/>
          </a:xfrm>
          <a:prstGeom prst="ellipse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วงรี 3"/>
          <p:cNvSpPr/>
          <p:nvPr/>
        </p:nvSpPr>
        <p:spPr>
          <a:xfrm>
            <a:off x="4216090" y="5157192"/>
            <a:ext cx="360040" cy="432048"/>
          </a:xfrm>
          <a:prstGeom prst="ellipse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วงรี 4"/>
          <p:cNvSpPr/>
          <p:nvPr/>
        </p:nvSpPr>
        <p:spPr>
          <a:xfrm>
            <a:off x="5652120" y="5157192"/>
            <a:ext cx="360040" cy="432048"/>
          </a:xfrm>
          <a:prstGeom prst="ellipse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7706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วงรี 2"/>
          <p:cNvSpPr/>
          <p:nvPr/>
        </p:nvSpPr>
        <p:spPr>
          <a:xfrm>
            <a:off x="1547664" y="5157192"/>
            <a:ext cx="504056" cy="432048"/>
          </a:xfrm>
          <a:prstGeom prst="ellipse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วงรี 3"/>
          <p:cNvSpPr/>
          <p:nvPr/>
        </p:nvSpPr>
        <p:spPr>
          <a:xfrm>
            <a:off x="2699792" y="5145608"/>
            <a:ext cx="504056" cy="432048"/>
          </a:xfrm>
          <a:prstGeom prst="ellipse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วงรี 4"/>
          <p:cNvSpPr/>
          <p:nvPr/>
        </p:nvSpPr>
        <p:spPr>
          <a:xfrm>
            <a:off x="4319972" y="5122440"/>
            <a:ext cx="504056" cy="432048"/>
          </a:xfrm>
          <a:prstGeom prst="ellipse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วงรี 5"/>
          <p:cNvSpPr/>
          <p:nvPr/>
        </p:nvSpPr>
        <p:spPr>
          <a:xfrm>
            <a:off x="5580112" y="5157192"/>
            <a:ext cx="504056" cy="432048"/>
          </a:xfrm>
          <a:prstGeom prst="ellipse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7925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3600" cy="701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วงรี 2"/>
          <p:cNvSpPr/>
          <p:nvPr/>
        </p:nvSpPr>
        <p:spPr>
          <a:xfrm>
            <a:off x="1691680" y="5193321"/>
            <a:ext cx="504056" cy="432048"/>
          </a:xfrm>
          <a:prstGeom prst="ellipse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วงรี 3"/>
          <p:cNvSpPr/>
          <p:nvPr/>
        </p:nvSpPr>
        <p:spPr>
          <a:xfrm>
            <a:off x="2951820" y="5255548"/>
            <a:ext cx="504056" cy="432048"/>
          </a:xfrm>
          <a:prstGeom prst="ellipse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วงรี 4"/>
          <p:cNvSpPr/>
          <p:nvPr/>
        </p:nvSpPr>
        <p:spPr>
          <a:xfrm>
            <a:off x="4716016" y="5271439"/>
            <a:ext cx="504056" cy="432048"/>
          </a:xfrm>
          <a:prstGeom prst="ellipse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วงรี 5"/>
          <p:cNvSpPr/>
          <p:nvPr/>
        </p:nvSpPr>
        <p:spPr>
          <a:xfrm>
            <a:off x="6012160" y="5291206"/>
            <a:ext cx="504056" cy="432048"/>
          </a:xfrm>
          <a:prstGeom prst="ellipse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5281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419</Words>
  <Application>Microsoft Office PowerPoint</Application>
  <PresentationFormat>นำเสนอทางหน้าจอ (4:3)</PresentationFormat>
  <Paragraphs>97</Paragraphs>
  <Slides>16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16</vt:i4>
      </vt:variant>
    </vt:vector>
  </HeadingPairs>
  <TitlesOfParts>
    <vt:vector size="17" baseType="lpstr">
      <vt:lpstr>ชุดรูปแบบของ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Notebook</dc:creator>
  <cp:lastModifiedBy>Notebook</cp:lastModifiedBy>
  <cp:revision>35</cp:revision>
  <dcterms:created xsi:type="dcterms:W3CDTF">2016-11-29T02:56:01Z</dcterms:created>
  <dcterms:modified xsi:type="dcterms:W3CDTF">2016-11-29T16:01:15Z</dcterms:modified>
</cp:coreProperties>
</file>