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79" r:id="rId3"/>
    <p:sldId id="275" r:id="rId4"/>
    <p:sldId id="280" r:id="rId5"/>
    <p:sldId id="281" r:id="rId6"/>
    <p:sldId id="282" r:id="rId7"/>
    <p:sldId id="278" r:id="rId8"/>
  </p:sldIdLst>
  <p:sldSz cx="9145588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704" y="-348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19" y="1371603"/>
            <a:ext cx="7849963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919" y="3505200"/>
            <a:ext cx="640191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>
            <a:off x="685919" y="3398520"/>
            <a:ext cx="7849963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551" y="609601"/>
            <a:ext cx="2057757" cy="5867400"/>
          </a:xfrm>
        </p:spPr>
        <p:txBody>
          <a:bodyPr vert="eaVert" anchor="b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80" y="609601"/>
            <a:ext cx="6020845" cy="5867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8" y="2362201"/>
            <a:ext cx="777375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8" y="4626867"/>
            <a:ext cx="777375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>
            <a:off x="731647" y="4599432"/>
            <a:ext cx="7849963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80" y="1673352"/>
            <a:ext cx="4039301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007" y="1673352"/>
            <a:ext cx="4039301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79" y="1676401"/>
            <a:ext cx="3932603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79" y="2438400"/>
            <a:ext cx="39326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5706" y="1676401"/>
            <a:ext cx="3932603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5706" y="2438400"/>
            <a:ext cx="39326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8612" y="4045823"/>
            <a:ext cx="4709160" cy="79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9" y="792080"/>
            <a:ext cx="214006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2316" y="792080"/>
            <a:ext cx="5715993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81" y="2130555"/>
            <a:ext cx="214006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2634" y="3580208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80" y="792480"/>
            <a:ext cx="2143052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9107" y="838201"/>
            <a:ext cx="5905416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79" y="2133600"/>
            <a:ext cx="214006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5588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80" y="533401"/>
            <a:ext cx="823102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80" y="1600200"/>
            <a:ext cx="8231029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5588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79" y="18288"/>
            <a:ext cx="289610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0F20D9-C1C7-41E7-940C-55F5DA27A562}" type="datetimeFigureOut">
              <a:rPr lang="th-TH" smtClean="0"/>
              <a:t>31/08/59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595" y="18288"/>
            <a:ext cx="4115515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1323" y="18288"/>
            <a:ext cx="1066985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179F3D4-78EE-4387-8031-44EA641E087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cad=rja&amp;uact=8&amp;ved=0ahUKEwizpqS7_-jOAhUGuhQKHfaWBDkQjRwIBw&amp;url=http://www.opdc.go.th/content.php?menu_id=5&amp;content_id=2376&amp;psig=AFQjCNFv201bnQE2QAIr8fnmyClFyDmCPQ&amp;ust=147264138882226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th.wikipedia.org/wiki/%E0%B9%84%E0%B8%9F%E0%B8%A5%E0%B9%8C:Kenyan_soilders_marching.jpg" TargetMode="External"/><Relationship Id="rId7" Type="http://schemas.openxmlformats.org/officeDocument/2006/relationships/hyperlink" Target="https://www.google.co.th/url?sa=i&amp;rct=j&amp;q=&amp;esrc=s&amp;source=images&amp;cd=&amp;cad=rja&amp;uact=8&amp;ved=0ahUKEwilmNGlgunOAhUBrhQKHYRTBKwQjRwIBw&amp;url=https://th.wikipedia.org/wiki/%E0%B8%81%E0%B8%B2%E0%B8%A3%E0%B8%9B%E0%B8%8F%E0%B8%B4%E0%B8%A7%E0%B8%B1%E0%B8%95%E0%B8%B4%E0%B8%AD%E0%B8%B8%E0%B8%95%E0%B8%AA%E0%B8%B2%E0%B8%AB%E0%B8%81%E0%B8%A3%E0%B8%A3%E0%B8%A1&amp;psig=AFQjCNGH9Sk8ugbbd_500N7ONGSvXfzONw&amp;ust=147264230639219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journalmbuisc.blogspot.com/2015/09/systems-thinkin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co.th/url?sa=i&amp;rct=j&amp;q=&amp;esrc=s&amp;source=images&amp;cd=&amp;cad=rja&amp;uact=8&amp;ved=0ahUKEwi55fDdiOnOAhXIWRQKHb7EDMUQjRwIBw&amp;url=http://www.nanmeebooks.com/reader/news_inside.php?newsid=49&amp;psig=AFQjCNGIcohvsIGOInv4FHfIkPzV3rbIJA&amp;ust=147264403555402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3.jpeg"/><Relationship Id="rId7" Type="http://schemas.openxmlformats.org/officeDocument/2006/relationships/hyperlink" Target="https://th.wikipedia.org/wiki/%E0%B9%84%E0%B8%9F%E0%B8%A5%E0%B9%8C:Kenyan_soilders_marching.jpg" TargetMode="External"/><Relationship Id="rId2" Type="http://schemas.openxmlformats.org/officeDocument/2006/relationships/hyperlink" Target="http://journalmbuisc.blogspot.com/2015/09/systems-thinki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udy.com/academy/lesson/modern-theory-of-management.html" TargetMode="External"/><Relationship Id="rId7" Type="http://schemas.openxmlformats.org/officeDocument/2006/relationships/hyperlink" Target="https://onanong5411101010.wordpress.com/2013/12/15" TargetMode="External"/><Relationship Id="rId2" Type="http://schemas.openxmlformats.org/officeDocument/2006/relationships/hyperlink" Target="http://www.yourarticlelibrary.com/management/modern-management-theory-quantitative-system-and-contingency-approaches-to-management/2562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nagementlearningcenter.blogspot.com/2012/09/modern-management-theory-in-principle.html" TargetMode="External"/><Relationship Id="rId5" Type="http://schemas.openxmlformats.org/officeDocument/2006/relationships/hyperlink" Target="http://digital_collect.lib.buu.ac.th/dcms/files/54930415/chapter2.pdf" TargetMode="External"/><Relationship Id="rId4" Type="http://schemas.openxmlformats.org/officeDocument/2006/relationships/hyperlink" Target="http://www.slideshare.net/IqbalNovramadani/modern-management-theor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90926" y="961901"/>
            <a:ext cx="8579942" cy="226818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Modern  Management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Theory</a:t>
            </a:r>
            <a:endParaRPr lang="th-TH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ผลการค้นหารูปภาพสำหรับ บริหาร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636" y="2615711"/>
            <a:ext cx="3194463" cy="262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3271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08759" y="1622531"/>
            <a:ext cx="79802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1. Pre–Scientific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Management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(ก่อน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ปี ค.ศ.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1880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ซึ่งการบริหารอาศัยอำนาจหรือการบังคับให้คนงานทำงาน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เป็น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ระบบทาส และต้องทำงานเพราะกลัวการลงโทษ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	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" y="792325"/>
            <a:ext cx="5248894" cy="64633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Past </a:t>
            </a:r>
            <a:r>
              <a:rPr lang="en-US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Management Theories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08759" y="2945970"/>
            <a:ext cx="8526480" cy="132343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Scientific 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Management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เป็น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ยุคปฏิวัติอุตสาหกรรม (</a:t>
            </a:r>
            <a:r>
              <a:rPr lang="th-TH" sz="2000" b="1" dirty="0" err="1" smtClean="0">
                <a:latin typeface="TH SarabunPSK" pitchFamily="34" charset="-34"/>
                <a:cs typeface="TH SarabunPSK" pitchFamily="34" charset="-34"/>
              </a:rPr>
              <a:t>ค.ศ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1880- 1930)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 err="1" smtClean="0">
                <a:latin typeface="TH SarabunPSK" pitchFamily="34" charset="-34"/>
                <a:cs typeface="TH SarabunPSK" pitchFamily="34" charset="-34"/>
              </a:rPr>
              <a:t>Frederich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Taylor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”มนุษย์สามารถทำงาน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อย่างเครื่องจักรที่มี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ประสิทธิภาพ”</a:t>
            </a:r>
          </a:p>
          <a:p>
            <a:r>
              <a:rPr lang="en-US" sz="2000" b="1" dirty="0" err="1" smtClean="0">
                <a:latin typeface="TH SarabunPSK" pitchFamily="34" charset="-34"/>
                <a:cs typeface="TH SarabunPSK" pitchFamily="34" charset="-34"/>
              </a:rPr>
              <a:t>Gulick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000" b="1" dirty="0" err="1" smtClean="0">
                <a:latin typeface="TH SarabunPSK" pitchFamily="34" charset="-34"/>
                <a:cs typeface="TH SarabunPSK" pitchFamily="34" charset="-34"/>
              </a:rPr>
              <a:t>Urwick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ขยายแนวคิด </a:t>
            </a:r>
            <a:r>
              <a:rPr lang="en-US" sz="2000" b="1" dirty="0" err="1">
                <a:latin typeface="TH SarabunPSK" pitchFamily="34" charset="-34"/>
                <a:cs typeface="TH SarabunPSK" pitchFamily="34" charset="-34"/>
              </a:rPr>
              <a:t>Fayol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- หลัก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ของผู้บริหาร “</a:t>
            </a:r>
            <a:r>
              <a:rPr lang="en-US" sz="2000" b="1" dirty="0" err="1">
                <a:latin typeface="TH SarabunPSK" pitchFamily="34" charset="-34"/>
                <a:cs typeface="TH SarabunPSK" pitchFamily="34" charset="-34"/>
              </a:rPr>
              <a:t>POSDCoRB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”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Planning/Organizing/Staffing/Directing/Coordinating/Reporting/Budgeting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)	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756" y="1512267"/>
            <a:ext cx="1948230" cy="1180046"/>
          </a:xfrm>
          <a:prstGeom prst="rect">
            <a:avLst/>
          </a:prstGeom>
        </p:spPr>
      </p:pic>
      <p:pic>
        <p:nvPicPr>
          <p:cNvPr id="2050" name="Picture 2" descr="https://upload.wikimedia.org/wikipedia/commons/thumb/7/77/Kenyan_soilders_marching.jpg/250px-Kenyan_soilders_marching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147" y="1622531"/>
            <a:ext cx="1591214" cy="9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สี่เหลี่ยมผืนผ้า 8"/>
          <p:cNvSpPr/>
          <p:nvPr/>
        </p:nvSpPr>
        <p:spPr>
          <a:xfrm>
            <a:off x="308759" y="4780479"/>
            <a:ext cx="79802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3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Human Relation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( ค.ศ.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1930–1950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แนวคิดความสัมพันธ์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ระหว่าง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บุคคล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Interpersonal Relations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มิใช่หวัง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ผลตอบแทนด้วยตัวเงินเพียงอย่างเดียว </a:t>
            </a:r>
            <a:endParaRPr lang="th-TH" sz="20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แต่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เป็นเรื่องของจิตใจ และความสัมพันธ์ทางสังคมภายในกลุ่ม 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4594">
            <a:off x="6719943" y="5180028"/>
            <a:ext cx="1554991" cy="1232226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4571999" y="5403272"/>
            <a:ext cx="2050774" cy="1235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ผลการค้นหารูปภาพสำหรับ ปฏิวัติอุตสาหกรรม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1906">
            <a:off x="6822987" y="3157672"/>
            <a:ext cx="1986449" cy="1320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1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3739" y="459329"/>
            <a:ext cx="7766670" cy="970450"/>
          </a:xfrm>
        </p:spPr>
        <p:txBody>
          <a:bodyPr>
            <a:normAutofit/>
          </a:bodyPr>
          <a:lstStyle/>
          <a:p>
            <a:r>
              <a:rPr lang="en-US" b="1" dirty="0" smtClean="0"/>
              <a:t>Modern Management Theory</a:t>
            </a:r>
            <a:endParaRPr lang="th-TH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88306" y="1149083"/>
            <a:ext cx="2098634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ค.ศ. 1950</a:t>
            </a:r>
            <a:r>
              <a:rPr lang="en-US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ปัจจุบัน 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88306" y="1786533"/>
            <a:ext cx="3401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. System Approach</a:t>
            </a:r>
            <a:endParaRPr lang="th-TH" dirty="0"/>
          </a:p>
        </p:txBody>
      </p:sp>
      <p:pic>
        <p:nvPicPr>
          <p:cNvPr id="3074" name="Picture 2" descr="ผลการค้นหารูปภาพสำหรับ เชิงระบบ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93818"/>
            <a:ext cx="5023264" cy="376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ผลการค้นหารูปภาพสำหรับ ดาวินชี ผลงาน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482" y="1807357"/>
            <a:ext cx="3511641" cy="411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04207" y="1523516"/>
            <a:ext cx="1399742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Software</a:t>
            </a:r>
            <a:endParaRPr lang="th-TH" sz="2400" dirty="0">
              <a:solidFill>
                <a:schemeClr val="bg1"/>
              </a:solidFill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5923102" y="2401785"/>
            <a:ext cx="914400" cy="914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ลง 15"/>
          <p:cNvSpPr/>
          <p:nvPr/>
        </p:nvSpPr>
        <p:spPr>
          <a:xfrm rot="2062626">
            <a:off x="6390739" y="1881958"/>
            <a:ext cx="570016" cy="733929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7353222" y="4128182"/>
            <a:ext cx="1565803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hardware</a:t>
            </a:r>
            <a:endParaRPr lang="th-TH" sz="2400" dirty="0">
              <a:solidFill>
                <a:schemeClr val="bg1"/>
              </a:solidFill>
            </a:endParaRPr>
          </a:p>
        </p:txBody>
      </p:sp>
      <p:sp>
        <p:nvSpPr>
          <p:cNvPr id="17" name="วงเล็บปีกกาขวา 16"/>
          <p:cNvSpPr/>
          <p:nvPr/>
        </p:nvSpPr>
        <p:spPr>
          <a:xfrm>
            <a:off x="6981114" y="2847109"/>
            <a:ext cx="241754" cy="3182587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92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124" y="404159"/>
            <a:ext cx="2501464" cy="1951512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3739" y="459329"/>
            <a:ext cx="7766670" cy="970450"/>
          </a:xfrm>
        </p:spPr>
        <p:txBody>
          <a:bodyPr>
            <a:normAutofit/>
          </a:bodyPr>
          <a:lstStyle/>
          <a:p>
            <a:r>
              <a:rPr lang="en-US" b="1" dirty="0" smtClean="0"/>
              <a:t>Modern Management Theory</a:t>
            </a:r>
            <a:endParaRPr lang="th-TH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88306" y="1172833"/>
            <a:ext cx="2098634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ค.ศ. 1950</a:t>
            </a:r>
            <a:r>
              <a:rPr lang="en-US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ปัจจุบัน 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14262" y="1894006"/>
            <a:ext cx="3983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2. </a:t>
            </a:r>
            <a:r>
              <a:rPr lang="en-US" sz="2400" b="1" dirty="0"/>
              <a:t>Quantitative </a:t>
            </a:r>
            <a:r>
              <a:rPr lang="en-US" sz="2400" b="1" dirty="0" smtClean="0"/>
              <a:t>Approach  </a:t>
            </a:r>
            <a:endParaRPr lang="th-TH" sz="2400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51434" y="2453067"/>
            <a:ext cx="777833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/>
              <a:t>ใช้เทคนิคเชิงปริมาณ คิด</a:t>
            </a:r>
            <a:r>
              <a:rPr lang="th-TH" sz="3200" b="1" dirty="0"/>
              <a:t>คำนวณและสถิติมาช่วยในการ</a:t>
            </a:r>
            <a:r>
              <a:rPr lang="th-TH" sz="3200" b="1" dirty="0" smtClean="0"/>
              <a:t>ตัดสินใจ</a:t>
            </a:r>
            <a:endParaRPr lang="th-TH" b="1" dirty="0" smtClean="0"/>
          </a:p>
          <a:p>
            <a:pPr marL="457200" indent="-457200">
              <a:buFontTx/>
              <a:buChar char="-"/>
            </a:pPr>
            <a:r>
              <a:rPr lang="en-US" b="1" dirty="0" smtClean="0"/>
              <a:t>Liner Programing/non-liner Programing</a:t>
            </a:r>
          </a:p>
          <a:p>
            <a:pPr marL="457200" indent="-457200">
              <a:buFontTx/>
              <a:buChar char="-"/>
            </a:pPr>
            <a:r>
              <a:rPr lang="en-US" b="1" dirty="0" smtClean="0"/>
              <a:t>Network analysis</a:t>
            </a:r>
          </a:p>
          <a:p>
            <a:pPr marL="457200" indent="-457200">
              <a:buFontTx/>
              <a:buChar char="-"/>
            </a:pPr>
            <a:r>
              <a:rPr lang="en-US" b="1" dirty="0" smtClean="0"/>
              <a:t>Computer Simulations</a:t>
            </a:r>
          </a:p>
          <a:p>
            <a:pPr marL="457200" indent="-457200">
              <a:buFontTx/>
              <a:buChar char="-"/>
            </a:pPr>
            <a:r>
              <a:rPr lang="en-US" b="1" dirty="0" smtClean="0"/>
              <a:t>Research</a:t>
            </a:r>
            <a:r>
              <a:rPr lang="th-TH" b="1" dirty="0" smtClean="0"/>
              <a:t>  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066798" y="5548782"/>
            <a:ext cx="7778337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th-TH" sz="2400" b="1" dirty="0" smtClean="0"/>
              <a:t>ข้อจำกัด</a:t>
            </a:r>
            <a:r>
              <a:rPr lang="th-TH" sz="2400" b="1" dirty="0"/>
              <a:t>คือ ตัวเลขและสถิตินั้นใช้ได้ในวงแคบ  </a:t>
            </a:r>
            <a:r>
              <a:rPr lang="th-TH" sz="2400" b="1" dirty="0" smtClean="0"/>
              <a:t>ล่าช้า </a:t>
            </a:r>
          </a:p>
          <a:p>
            <a:r>
              <a:rPr lang="th-TH" sz="2400" b="1" dirty="0" smtClean="0"/>
              <a:t>และ</a:t>
            </a:r>
            <a:r>
              <a:rPr lang="th-TH" sz="2400" b="1" dirty="0"/>
              <a:t>หากข้อมูลไม่ทันสมัยอาจทำให้การตัดสินใจผิดพลาด</a:t>
            </a:r>
            <a:endParaRPr lang="en-US" sz="2400" b="1" dirty="0"/>
          </a:p>
        </p:txBody>
      </p:sp>
      <p:pic>
        <p:nvPicPr>
          <p:cNvPr id="11" name="รูปภาพ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036" y="3999052"/>
            <a:ext cx="2761144" cy="139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1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3739" y="459329"/>
            <a:ext cx="7766670" cy="970450"/>
          </a:xfrm>
        </p:spPr>
        <p:txBody>
          <a:bodyPr>
            <a:normAutofit/>
          </a:bodyPr>
          <a:lstStyle/>
          <a:p>
            <a:r>
              <a:rPr lang="en-US" b="1" dirty="0" smtClean="0"/>
              <a:t>Modern Management Theory</a:t>
            </a:r>
            <a:endParaRPr lang="th-TH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88306" y="1172833"/>
            <a:ext cx="2098634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ค.ศ. 1950</a:t>
            </a:r>
            <a:r>
              <a:rPr lang="en-US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0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ปัจจุบัน 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41268" y="1818789"/>
            <a:ext cx="52370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3. Contingency Approach </a:t>
            </a:r>
            <a:r>
              <a:rPr lang="th-TH" b="1" dirty="0" smtClean="0"/>
              <a:t>โดยมอง</a:t>
            </a:r>
            <a:r>
              <a:rPr lang="th-TH" b="1" dirty="0"/>
              <a:t>ว่าทุกแผนกใน</a:t>
            </a:r>
            <a:r>
              <a:rPr lang="th-TH" b="1" dirty="0" smtClean="0"/>
              <a:t>องค์กรมี</a:t>
            </a:r>
            <a:r>
              <a:rPr lang="th-TH" b="1" dirty="0"/>
              <a:t>ความเกี่ยวพันกัน  ต้องสื่อสาร และต้องพึ่งพาอาศัยกัน   การบริหารคือการต่อสู้กับสถานการณ์เฉพาะ</a:t>
            </a:r>
            <a:r>
              <a:rPr lang="th-TH" b="1" dirty="0" smtClean="0"/>
              <a:t>หน้า </a:t>
            </a:r>
            <a:r>
              <a:rPr lang="th-TH" b="1" dirty="0"/>
              <a:t>ไม่มีวิธีการแก้ไขปัญหาไหนดี</a:t>
            </a:r>
            <a:r>
              <a:rPr lang="th-TH" b="1" dirty="0" smtClean="0"/>
              <a:t>ที่สุด</a:t>
            </a:r>
            <a:endParaRPr lang="th-TH" b="1" dirty="0"/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140" y="2814452"/>
            <a:ext cx="2782342" cy="3405542"/>
          </a:xfrm>
          <a:prstGeom prst="rect">
            <a:avLst/>
          </a:prstGeom>
        </p:spPr>
      </p:pic>
      <p:sp>
        <p:nvSpPr>
          <p:cNvPr id="13" name="สี่เหลี่ยมผืนผ้า 12"/>
          <p:cNvSpPr/>
          <p:nvPr/>
        </p:nvSpPr>
        <p:spPr>
          <a:xfrm>
            <a:off x="418934" y="4194336"/>
            <a:ext cx="5237017" cy="224676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</a:rPr>
              <a:t>ผู้บริหาร</a:t>
            </a:r>
            <a:r>
              <a:rPr lang="th-TH" b="1" dirty="0">
                <a:solidFill>
                  <a:schemeClr val="bg1"/>
                </a:solidFill>
              </a:rPr>
              <a:t>ควรที่จะมีการวางแผน  มีนโยบายเพื่อเตรียมรับมือกับปัญหาที่จะเกิดขึ้นอยู่เสมอๆ เนื่องจากแนวคิดนี้ไม่มีทฤษฎีการแก้ปัญหาที่ตายตัว  ดังนั้นผู้บริหารควรที่จะมีความคิดสร้างสรรค์และมีความคิดวิเคราะห์ที่ดี</a:t>
            </a:r>
          </a:p>
        </p:txBody>
      </p:sp>
    </p:spTree>
    <p:extLst>
      <p:ext uri="{BB962C8B-B14F-4D97-AF65-F5344CB8AC3E}">
        <p14:creationId xmlns:p14="http://schemas.microsoft.com/office/powerpoint/2010/main" val="146744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382" y="819396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Modern Health Office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5" name="วงรี 4"/>
          <p:cNvSpPr/>
          <p:nvPr/>
        </p:nvSpPr>
        <p:spPr>
          <a:xfrm>
            <a:off x="1260763" y="3004456"/>
            <a:ext cx="2654133" cy="104502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1296388" y="3342305"/>
            <a:ext cx="241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Modern Health Office</a:t>
            </a:r>
            <a:endParaRPr lang="th-TH" sz="1800" dirty="0">
              <a:solidFill>
                <a:schemeClr val="bg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988250" y="2231857"/>
            <a:ext cx="20938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en-US" sz="3600" b="1" dirty="0" err="1">
                <a:latin typeface="TH SarabunPSK" pitchFamily="34" charset="-34"/>
                <a:cs typeface="TH SarabunPSK" pitchFamily="34" charset="-34"/>
              </a:rPr>
              <a:t>POSDCoRB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”</a:t>
            </a:r>
            <a:endParaRPr lang="en-US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Picture 2" descr="ผลการค้นหารูปภาพสำหรับ เชิงระบบ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763" y="3694422"/>
            <a:ext cx="2654133" cy="200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สี่เหลี่ยมผืนผ้า 7"/>
          <p:cNvSpPr/>
          <p:nvPr/>
        </p:nvSpPr>
        <p:spPr>
          <a:xfrm>
            <a:off x="618417" y="1708637"/>
            <a:ext cx="3369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H SarabunPSK" pitchFamily="34" charset="-34"/>
                <a:cs typeface="TH SarabunPSK" pitchFamily="34" charset="-34"/>
              </a:rPr>
              <a:t>Pre–Scientific Management </a:t>
            </a:r>
            <a:endParaRPr lang="th-TH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883688" y="3091372"/>
            <a:ext cx="26741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Human Relation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3600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830707" y="3966141"/>
            <a:ext cx="3727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 </a:t>
            </a:r>
            <a:r>
              <a:rPr lang="en-US" sz="2400" b="1" dirty="0"/>
              <a:t>Quantitative </a:t>
            </a:r>
            <a:r>
              <a:rPr lang="en-US" sz="2400" b="1" dirty="0" smtClean="0"/>
              <a:t>Approach  </a:t>
            </a:r>
            <a:endParaRPr lang="th-TH" sz="2400" b="1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4236989" y="4689940"/>
            <a:ext cx="4226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Contingency Approach </a:t>
            </a:r>
            <a:endParaRPr lang="th-TH" dirty="0"/>
          </a:p>
        </p:txBody>
      </p:sp>
      <p:sp>
        <p:nvSpPr>
          <p:cNvPr id="15" name="ลูกศรขวา 14"/>
          <p:cNvSpPr/>
          <p:nvPr/>
        </p:nvSpPr>
        <p:spPr>
          <a:xfrm rot="16200000">
            <a:off x="2260522" y="2325373"/>
            <a:ext cx="579397" cy="3829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 rot="18895788">
            <a:off x="3447804" y="2707239"/>
            <a:ext cx="579397" cy="3829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ขวา 16"/>
          <p:cNvSpPr/>
          <p:nvPr/>
        </p:nvSpPr>
        <p:spPr>
          <a:xfrm>
            <a:off x="3158105" y="3955535"/>
            <a:ext cx="579397" cy="3829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ขวา 17"/>
          <p:cNvSpPr/>
          <p:nvPr/>
        </p:nvSpPr>
        <p:spPr>
          <a:xfrm>
            <a:off x="4197924" y="3223045"/>
            <a:ext cx="579397" cy="3829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ขวา 18"/>
          <p:cNvSpPr/>
          <p:nvPr/>
        </p:nvSpPr>
        <p:spPr>
          <a:xfrm>
            <a:off x="3618526" y="4764956"/>
            <a:ext cx="579397" cy="3829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" name="รูปภาพ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370" y="5222762"/>
            <a:ext cx="1631638" cy="1230703"/>
          </a:xfrm>
          <a:prstGeom prst="rect">
            <a:avLst/>
          </a:prstGeom>
        </p:spPr>
      </p:pic>
      <p:pic>
        <p:nvPicPr>
          <p:cNvPr id="21" name="รูปภาพ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078" y="3330429"/>
            <a:ext cx="1526110" cy="139934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849589" y="3330429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HDC</a:t>
            </a:r>
            <a:endParaRPr lang="th-TH" dirty="0">
              <a:solidFill>
                <a:srgbClr val="FFC000"/>
              </a:solidFill>
            </a:endParaRPr>
          </a:p>
        </p:txBody>
      </p:sp>
      <p:pic>
        <p:nvPicPr>
          <p:cNvPr id="23" name="รูปภาพ 22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 rot="462007">
            <a:off x="6532431" y="1463970"/>
            <a:ext cx="2050774" cy="1472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2" descr="https://upload.wikimedia.org/wikipedia/commons/thumb/7/77/Kenyan_soilders_marching.jpg/250px-Kenyan_soilders_marching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3923">
            <a:off x="266180" y="2167811"/>
            <a:ext cx="1365927" cy="78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75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hlinkClick r:id="rId2"/>
              </a:rPr>
              <a:t>http://www.yourarticlelibrary.com/management/modern-management-theory-quantitative-system-and-contingency-approaches-to-management/25621</a:t>
            </a:r>
            <a:r>
              <a:rPr lang="en-US" sz="1400" dirty="0" smtClean="0">
                <a:hlinkClick r:id="rId2"/>
              </a:rPr>
              <a:t>/</a:t>
            </a:r>
            <a:endParaRPr lang="en-US" sz="1400" dirty="0" smtClean="0"/>
          </a:p>
          <a:p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study.com/academy/lesson/modern-theory-of-management.html</a:t>
            </a:r>
            <a:endParaRPr lang="en-US" sz="1400" dirty="0" smtClean="0"/>
          </a:p>
          <a:p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www.slideshare.net/IqbalNovramadani/modern-management-theories</a:t>
            </a:r>
            <a:endParaRPr lang="en-US" sz="1400" dirty="0" smtClean="0"/>
          </a:p>
          <a:p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</a:t>
            </a:r>
            <a:r>
              <a:rPr lang="en-US" sz="1400" dirty="0" smtClean="0">
                <a:hlinkClick r:id="rId5"/>
              </a:rPr>
              <a:t>digital_collect.lib.buu.ac.th/dcms/files/54930415/chapter2.pdf</a:t>
            </a:r>
            <a:endParaRPr lang="en-US" sz="1400" dirty="0" smtClean="0"/>
          </a:p>
          <a:p>
            <a:r>
              <a:rPr lang="en-US" sz="1400" dirty="0">
                <a:hlinkClick r:id="rId6"/>
              </a:rPr>
              <a:t>http://</a:t>
            </a:r>
            <a:r>
              <a:rPr lang="en-US" sz="1400" dirty="0" smtClean="0">
                <a:hlinkClick r:id="rId6"/>
              </a:rPr>
              <a:t>managementlearningcenter.blogspot.com/2012/09/modern-management-theory-in-principle.html</a:t>
            </a:r>
            <a:endParaRPr lang="en-US" sz="1400" dirty="0" smtClean="0"/>
          </a:p>
          <a:p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onanong5411101010.wordpress.com/2013/12/15</a:t>
            </a:r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63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ความชัดเจน">
  <a:themeElements>
    <a:clrScheme name="ความชัดเจน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แบบคลาสสิก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ความชัดเจ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600</TotalTime>
  <Words>313</Words>
  <Application>Microsoft Office PowerPoint</Application>
  <PresentationFormat>กำหนดเอง</PresentationFormat>
  <Paragraphs>47</Paragraphs>
  <Slides>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ความชัดเจน</vt:lpstr>
      <vt:lpstr>Modern  Management Theory</vt:lpstr>
      <vt:lpstr>งานนำเสนอ PowerPoint</vt:lpstr>
      <vt:lpstr>Modern Management Theory</vt:lpstr>
      <vt:lpstr>Modern Management Theory</vt:lpstr>
      <vt:lpstr>Modern Management Theory</vt:lpstr>
      <vt:lpstr>งานนำเสนอ PowerPoint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Management Theory</dc:title>
  <dc:creator>Administrator</dc:creator>
  <cp:lastModifiedBy>nascomp</cp:lastModifiedBy>
  <cp:revision>44</cp:revision>
  <dcterms:created xsi:type="dcterms:W3CDTF">2016-06-30T02:49:18Z</dcterms:created>
  <dcterms:modified xsi:type="dcterms:W3CDTF">2016-08-31T02:04:31Z</dcterms:modified>
</cp:coreProperties>
</file>