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463" r:id="rId4"/>
    <p:sldId id="449" r:id="rId5"/>
    <p:sldId id="364" r:id="rId6"/>
    <p:sldId id="261" r:id="rId7"/>
    <p:sldId id="260" r:id="rId8"/>
    <p:sldId id="4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upha.w\Desktop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b="1" i="0" baseline="0" dirty="0">
                <a:solidFill>
                  <a:schemeClr val="tx1"/>
                </a:solidFill>
                <a:effectLst/>
              </a:rPr>
              <a:t>ผลการการดำเนินงานงบจ่ายตามเกณฑ์คุณภาพผลงานบริการ (</a:t>
            </a:r>
            <a:r>
              <a:rPr lang="en-US" sz="2400" b="1" i="0" baseline="0" dirty="0">
                <a:solidFill>
                  <a:schemeClr val="tx1"/>
                </a:solidFill>
                <a:effectLst/>
              </a:rPr>
              <a:t>QOF</a:t>
            </a:r>
            <a:r>
              <a:rPr lang="th-TH" sz="2400" b="1" i="0" baseline="0" dirty="0">
                <a:solidFill>
                  <a:schemeClr val="tx1"/>
                </a:solidFill>
                <a:effectLst/>
              </a:rPr>
              <a:t>)</a:t>
            </a:r>
            <a:r>
              <a:rPr lang="en-US" sz="2400" b="1" i="0" baseline="0" dirty="0">
                <a:solidFill>
                  <a:schemeClr val="tx1"/>
                </a:solidFill>
                <a:effectLst/>
              </a:rPr>
              <a:t> </a:t>
            </a:r>
            <a:r>
              <a:rPr lang="th-TH" sz="2400" b="1" i="0" baseline="0" dirty="0">
                <a:solidFill>
                  <a:schemeClr val="tx1"/>
                </a:solidFill>
                <a:effectLst/>
              </a:rPr>
              <a:t>ตัวชี้วัดกลาง  ปีงบประมาณ 256</a:t>
            </a:r>
            <a:r>
              <a:rPr lang="en-US" sz="2400" b="1" i="0" baseline="0" dirty="0">
                <a:solidFill>
                  <a:schemeClr val="tx1"/>
                </a:solidFill>
                <a:effectLst/>
              </a:rPr>
              <a:t>1-63</a:t>
            </a:r>
            <a:r>
              <a:rPr lang="th-TH" sz="2400" b="1" i="0" baseline="0" dirty="0">
                <a:solidFill>
                  <a:schemeClr val="tx1"/>
                </a:solidFill>
                <a:effectLst/>
              </a:rPr>
              <a:t> </a:t>
            </a:r>
          </a:p>
          <a:p>
            <a:pPr>
              <a:defRPr sz="2400">
                <a:solidFill>
                  <a:schemeClr val="tx1"/>
                </a:solidFill>
              </a:defRPr>
            </a:pPr>
            <a:r>
              <a:rPr lang="th-TH" sz="2400" b="1" i="0" baseline="0" dirty="0">
                <a:solidFill>
                  <a:schemeClr val="tx1"/>
                </a:solidFill>
                <a:effectLst/>
              </a:rPr>
              <a:t>แยกรายตัวชี้วัดและ ปีงบประมาณ</a:t>
            </a:r>
            <a:endParaRPr lang="en-US" sz="2400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ผลงานเขตปี 61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4"/>
              <c:layout>
                <c:manualLayout>
                  <c:x val="-1.3766114629627808E-2"/>
                  <c:y val="-4.05756246575783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0D-45DC-BF5D-A120F10C77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QOF63 01 ร้อยละผู้ได้รับการคัดกรองและวินิจฉัยเป็นเบาหวาน</c:v>
                </c:pt>
                <c:pt idx="1">
                  <c:v>QOF63 02 ร้อยละผู้ได้รับการคัดกรองและวินิจฉัยเป็นความดันโลหิตสูง</c:v>
                </c:pt>
                <c:pt idx="2">
                  <c:v>QOF63 03 ร้อยละหญิงมีครรภ์ได้รับการฝากครรภ์ครั้งแรกภายใน 12 สัปดาห์</c:v>
                </c:pt>
                <c:pt idx="3">
                  <c:v>QOF63 04 ร้อยละสะสมความครอบคลุมการตรวจคัดกรองมะเร็งปากมดลูกในสตรี อายุ 30-60 ปี ภายใน 5 ปี</c:v>
                </c:pt>
                <c:pt idx="4">
                  <c:v>QOF63 05.1 ร้อยละการใช้ยาปฏิชีวนะอย่างรับผิดชอบในผู้ป่วยนอกโรคอุจจาระร่วงเฉียบพลัน (Acute Diarrhea)</c:v>
                </c:pt>
                <c:pt idx="5">
                  <c:v>QOF63 05.2 ร้อยละการใช้ยาปฏิชีวนะอย่างรับผิดชอบในผู้ป่วยนอกโรคติดเชื้อระบบทางเดินหายใจ (Respiratory Infection : RI)</c:v>
                </c:pt>
                <c:pt idx="6">
                  <c:v>QOF63 06 อัตราการนอนโรงพยาบาลด้วยภาวะที่ควรควบคุมด้วยบริการผู้ป่วยนอก (ACSC: Ambulatory Care Sensitive Condition) ในโรคลมชัก (epilepsy) ปอดอุดกั้นเรื้อรัง (COPD) หืด (asthma) เบาหวาน (DM) และความดันโลหิตสูง (HT) ต่อ ร้อย</c:v>
                </c:pt>
              </c:strCache>
            </c:strRef>
          </c:cat>
          <c:val>
            <c:numRef>
              <c:f>Sheet1!$B$3:$B$9</c:f>
              <c:numCache>
                <c:formatCode>0.00</c:formatCode>
                <c:ptCount val="7"/>
                <c:pt idx="0">
                  <c:v>56.06</c:v>
                </c:pt>
                <c:pt idx="1">
                  <c:v>55.76</c:v>
                </c:pt>
                <c:pt idx="2">
                  <c:v>30.576811441237005</c:v>
                </c:pt>
                <c:pt idx="3">
                  <c:v>26.709320013991817</c:v>
                </c:pt>
                <c:pt idx="4">
                  <c:v>42.587598457100256</c:v>
                </c:pt>
                <c:pt idx="5">
                  <c:v>42.587598457100256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2-4F5D-B11A-DF9431508290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ผลงานเขตปี 62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highlight>
                      <a:srgbClr val="FFFF00"/>
                    </a:highlight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QOF63 01 ร้อยละผู้ได้รับการคัดกรองและวินิจฉัยเป็นเบาหวาน</c:v>
                </c:pt>
                <c:pt idx="1">
                  <c:v>QOF63 02 ร้อยละผู้ได้รับการคัดกรองและวินิจฉัยเป็นความดันโลหิตสูง</c:v>
                </c:pt>
                <c:pt idx="2">
                  <c:v>QOF63 03 ร้อยละหญิงมีครรภ์ได้รับการฝากครรภ์ครั้งแรกภายใน 12 สัปดาห์</c:v>
                </c:pt>
                <c:pt idx="3">
                  <c:v>QOF63 04 ร้อยละสะสมความครอบคลุมการตรวจคัดกรองมะเร็งปากมดลูกในสตรี อายุ 30-60 ปี ภายใน 5 ปี</c:v>
                </c:pt>
                <c:pt idx="4">
                  <c:v>QOF63 05.1 ร้อยละการใช้ยาปฏิชีวนะอย่างรับผิดชอบในผู้ป่วยนอกโรคอุจจาระร่วงเฉียบพลัน (Acute Diarrhea)</c:v>
                </c:pt>
                <c:pt idx="5">
                  <c:v>QOF63 05.2 ร้อยละการใช้ยาปฏิชีวนะอย่างรับผิดชอบในผู้ป่วยนอกโรคติดเชื้อระบบทางเดินหายใจ (Respiratory Infection : RI)</c:v>
                </c:pt>
                <c:pt idx="6">
                  <c:v>QOF63 06 อัตราการนอนโรงพยาบาลด้วยภาวะที่ควรควบคุมด้วยบริการผู้ป่วยนอก (ACSC: Ambulatory Care Sensitive Condition) ในโรคลมชัก (epilepsy) ปอดอุดกั้นเรื้อรัง (COPD) หืด (asthma) เบาหวาน (DM) และความดันโลหิตสูง (HT) ต่อ ร้อย</c:v>
                </c:pt>
              </c:strCache>
            </c:strRef>
          </c:cat>
          <c:val>
            <c:numRef>
              <c:f>Sheet1!$C$3:$C$9</c:f>
              <c:numCache>
                <c:formatCode>0.00</c:formatCode>
                <c:ptCount val="7"/>
                <c:pt idx="0">
                  <c:v>68.95</c:v>
                </c:pt>
                <c:pt idx="1">
                  <c:v>66.599999999999994</c:v>
                </c:pt>
                <c:pt idx="2">
                  <c:v>45.55</c:v>
                </c:pt>
                <c:pt idx="3">
                  <c:v>37.35</c:v>
                </c:pt>
                <c:pt idx="4">
                  <c:v>17.53</c:v>
                </c:pt>
                <c:pt idx="5">
                  <c:v>16.21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2-4F5D-B11A-DF9431508290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ผลงานเขตปี 63
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3.176795683760245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12-4F5D-B11A-DF9431508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QOF63 01 ร้อยละผู้ได้รับการคัดกรองและวินิจฉัยเป็นเบาหวาน</c:v>
                </c:pt>
                <c:pt idx="1">
                  <c:v>QOF63 02 ร้อยละผู้ได้รับการคัดกรองและวินิจฉัยเป็นความดันโลหิตสูง</c:v>
                </c:pt>
                <c:pt idx="2">
                  <c:v>QOF63 03 ร้อยละหญิงมีครรภ์ได้รับการฝากครรภ์ครั้งแรกภายใน 12 สัปดาห์</c:v>
                </c:pt>
                <c:pt idx="3">
                  <c:v>QOF63 04 ร้อยละสะสมความครอบคลุมการตรวจคัดกรองมะเร็งปากมดลูกในสตรี อายุ 30-60 ปี ภายใน 5 ปี</c:v>
                </c:pt>
                <c:pt idx="4">
                  <c:v>QOF63 05.1 ร้อยละการใช้ยาปฏิชีวนะอย่างรับผิดชอบในผู้ป่วยนอกโรคอุจจาระร่วงเฉียบพลัน (Acute Diarrhea)</c:v>
                </c:pt>
                <c:pt idx="5">
                  <c:v>QOF63 05.2 ร้อยละการใช้ยาปฏิชีวนะอย่างรับผิดชอบในผู้ป่วยนอกโรคติดเชื้อระบบทางเดินหายใจ (Respiratory Infection : RI)</c:v>
                </c:pt>
                <c:pt idx="6">
                  <c:v>QOF63 06 อัตราการนอนโรงพยาบาลด้วยภาวะที่ควรควบคุมด้วยบริการผู้ป่วยนอก (ACSC: Ambulatory Care Sensitive Condition) ในโรคลมชัก (epilepsy) ปอดอุดกั้นเรื้อรัง (COPD) หืด (asthma) เบาหวาน (DM) และความดันโลหิตสูง (HT) ต่อ ร้อย</c:v>
                </c:pt>
              </c:strCache>
            </c:strRef>
          </c:cat>
          <c:val>
            <c:numRef>
              <c:f>Sheet1!$D$3:$D$9</c:f>
              <c:numCache>
                <c:formatCode>0.00</c:formatCode>
                <c:ptCount val="7"/>
                <c:pt idx="0">
                  <c:v>72.22</c:v>
                </c:pt>
                <c:pt idx="1">
                  <c:v>70.989999999999995</c:v>
                </c:pt>
                <c:pt idx="2">
                  <c:v>43.71</c:v>
                </c:pt>
                <c:pt idx="3">
                  <c:v>29.95</c:v>
                </c:pt>
                <c:pt idx="4">
                  <c:v>15.24</c:v>
                </c:pt>
                <c:pt idx="5">
                  <c:v>15.32</c:v>
                </c:pt>
                <c:pt idx="6">
                  <c:v>5.25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12-4F5D-B11A-DF94315082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0659903"/>
        <c:axId val="221653743"/>
        <c:axId val="0"/>
      </c:bar3DChart>
      <c:dateAx>
        <c:axId val="360659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221653743"/>
        <c:crosses val="autoZero"/>
        <c:auto val="0"/>
        <c:lblOffset val="100"/>
        <c:baseTimeUnit val="days"/>
      </c:dateAx>
      <c:valAx>
        <c:axId val="221653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360659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97784972919638E-2"/>
          <c:y val="0.85747058819000055"/>
          <c:w val="0.44556054303300269"/>
          <c:h val="0.113192676133988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spc="0" baseline="0">
                <a:solidFill>
                  <a:prstClr val="black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b="1" i="0" baseline="0" dirty="0">
                <a:effectLst/>
              </a:rPr>
              <a:t>ผลการการดำเนินงานงบจ่ายตามเกณฑ์คุณภาพผลงานบริการ (</a:t>
            </a:r>
            <a:r>
              <a:rPr lang="en-US" sz="2400" b="1" i="0" baseline="0" dirty="0">
                <a:effectLst/>
              </a:rPr>
              <a:t>QOF</a:t>
            </a:r>
            <a:r>
              <a:rPr lang="th-TH" sz="2400" b="1" i="0" baseline="0" dirty="0">
                <a:effectLst/>
              </a:rPr>
              <a:t>)</a:t>
            </a:r>
            <a:r>
              <a:rPr lang="en-US" sz="2400" b="1" i="0" baseline="0" dirty="0">
                <a:effectLst/>
              </a:rPr>
              <a:t> </a:t>
            </a:r>
            <a:r>
              <a:rPr lang="th-TH" sz="2400" b="1" i="0" baseline="0" dirty="0">
                <a:solidFill>
                  <a:srgbClr val="0070C0"/>
                </a:solidFill>
                <a:effectLst/>
              </a:rPr>
              <a:t>ตัวชี้วัดเขต  </a:t>
            </a:r>
            <a:r>
              <a:rPr lang="th-TH" sz="2400" b="1" i="0" baseline="0" dirty="0">
                <a:effectLst/>
              </a:rPr>
              <a:t>ปีงบประมาณ 256</a:t>
            </a:r>
            <a:r>
              <a:rPr lang="en-US" sz="2400" b="1" i="0" baseline="0" dirty="0">
                <a:effectLst/>
              </a:rPr>
              <a:t>1-63</a:t>
            </a:r>
            <a:r>
              <a:rPr lang="th-TH" sz="2400" b="1" i="0" baseline="0" dirty="0">
                <a:effectLst/>
              </a:rPr>
              <a:t> แยกรายตัวชี้วัดและ ปีงบประมาณ</a:t>
            </a:r>
            <a:endParaRPr lang="en-US" sz="2400" dirty="0"/>
          </a:p>
        </c:rich>
      </c:tx>
      <c:layout>
        <c:manualLayout>
          <c:xMode val="edge"/>
          <c:yMode val="edge"/>
          <c:x val="0.11508568044081527"/>
          <c:y val="1.0195036670824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1" i="0" u="none" strike="noStrike" kern="1200" spc="0" baseline="0">
              <a:solidFill>
                <a:prstClr val="black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ผลงานเขตปี 61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highlight>
                      <a:srgbClr val="FFFF00"/>
                    </a:highlight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Sheet1!$A$3:$A$16</c:f>
              <c:strCache>
                <c:ptCount val="6"/>
                <c:pt idx="0">
                  <c:v>7.1 คัดกรองซึมเศร้าในหญิงตั้งครรภ์</c:v>
                </c:pt>
                <c:pt idx="1">
                  <c:v>7.2 คัดกรองซึมเศร้าผู้สูงอายุ</c:v>
                </c:pt>
                <c:pt idx="2">
                  <c:v>QOF63 08 ร้อยละการเฝ้าระวังพัฒนาการซ้ำโดยเครื่องมือ DSPM ที่สงสัยล่าช้าต้องได้รับการส่งเสริม/กระตุ้นภายใน 1 เดือน ต้องได้รับการติดตามทุกอายุ 9, 18, 30 และ 42 เดือน</c:v>
                </c:pt>
                <c:pt idx="3">
                  <c:v>QOF63 09 ร้อยละของเด็กนักเรียน (6-14 ปี) มีส่วนสูงระดับดีและรูปร่างสมส่วน</c:v>
                </c:pt>
                <c:pt idx="4">
                  <c:v>QOF63 10 การเข้าถึงบริการทันตกรรมในทุกกลุ่มวัย</c:v>
                </c:pt>
                <c:pt idx="5">
                  <c:v>QOF63 11 อัตราการใช้บริการฟื้นฟูของผู้สูงอายุ (ที่ช่วยเหลือตัวเองไม่ได้)</c:v>
                </c:pt>
              </c:strCache>
              <c:extLst/>
            </c:strRef>
          </c:cat>
          <c:val>
            <c:numRef>
              <c:f>Sheet1!$B$3:$B$16</c:f>
              <c:numCache>
                <c:formatCode>0.00</c:formatCode>
                <c:ptCount val="6"/>
                <c:pt idx="0">
                  <c:v>11.375309430862004</c:v>
                </c:pt>
                <c:pt idx="1">
                  <c:v>19.109934227385324</c:v>
                </c:pt>
                <c:pt idx="2" formatCode="General">
                  <c:v>72.55</c:v>
                </c:pt>
                <c:pt idx="3" formatCode="General">
                  <c:v>65.790000000000006</c:v>
                </c:pt>
                <c:pt idx="4" formatCode="General">
                  <c:v>6.46</c:v>
                </c:pt>
                <c:pt idx="5" formatCode="General">
                  <c:v>20.309999999999999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4331-402D-B0E8-B6712E169465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ผลงานเขตปี 62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highlight>
                      <a:srgbClr val="FFFF00"/>
                    </a:highlight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Sheet1!$A$3:$A$16</c:f>
              <c:strCache>
                <c:ptCount val="6"/>
                <c:pt idx="0">
                  <c:v>7.1 คัดกรองซึมเศร้าในหญิงตั้งครรภ์</c:v>
                </c:pt>
                <c:pt idx="1">
                  <c:v>7.2 คัดกรองซึมเศร้าผู้สูงอายุ</c:v>
                </c:pt>
                <c:pt idx="2">
                  <c:v>QOF63 08 ร้อยละการเฝ้าระวังพัฒนาการซ้ำโดยเครื่องมือ DSPM ที่สงสัยล่าช้าต้องได้รับการส่งเสริม/กระตุ้นภายใน 1 เดือน ต้องได้รับการติดตามทุกอายุ 9, 18, 30 และ 42 เดือน</c:v>
                </c:pt>
                <c:pt idx="3">
                  <c:v>QOF63 09 ร้อยละของเด็กนักเรียน (6-14 ปี) มีส่วนสูงระดับดีและรูปร่างสมส่วน</c:v>
                </c:pt>
                <c:pt idx="4">
                  <c:v>QOF63 10 การเข้าถึงบริการทันตกรรมในทุกกลุ่มวัย</c:v>
                </c:pt>
                <c:pt idx="5">
                  <c:v>QOF63 11 อัตราการใช้บริการฟื้นฟูของผู้สูงอายุ (ที่ช่วยเหลือตัวเองไม่ได้)</c:v>
                </c:pt>
              </c:strCache>
              <c:extLst/>
            </c:strRef>
          </c:cat>
          <c:val>
            <c:numRef>
              <c:f>Sheet1!$C$3:$C$16</c:f>
              <c:numCache>
                <c:formatCode>0.00</c:formatCode>
                <c:ptCount val="6"/>
                <c:pt idx="0">
                  <c:v>18.63</c:v>
                </c:pt>
                <c:pt idx="1">
                  <c:v>11.85</c:v>
                </c:pt>
                <c:pt idx="2">
                  <c:v>95.26</c:v>
                </c:pt>
                <c:pt idx="3">
                  <c:v>58.49</c:v>
                </c:pt>
                <c:pt idx="4">
                  <c:v>6.7247333660714235</c:v>
                </c:pt>
                <c:pt idx="5">
                  <c:v>42.36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4331-402D-B0E8-B6712E169465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ผลงานเขตปี 63
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highlight>
                      <a:srgbClr val="FFFF00"/>
                    </a:highlight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Sheet1!$A$3:$A$16</c:f>
              <c:strCache>
                <c:ptCount val="6"/>
                <c:pt idx="0">
                  <c:v>7.1 คัดกรองซึมเศร้าในหญิงตั้งครรภ์</c:v>
                </c:pt>
                <c:pt idx="1">
                  <c:v>7.2 คัดกรองซึมเศร้าผู้สูงอายุ</c:v>
                </c:pt>
                <c:pt idx="2">
                  <c:v>QOF63 08 ร้อยละการเฝ้าระวังพัฒนาการซ้ำโดยเครื่องมือ DSPM ที่สงสัยล่าช้าต้องได้รับการส่งเสริม/กระตุ้นภายใน 1 เดือน ต้องได้รับการติดตามทุกอายุ 9, 18, 30 และ 42 เดือน</c:v>
                </c:pt>
                <c:pt idx="3">
                  <c:v>QOF63 09 ร้อยละของเด็กนักเรียน (6-14 ปี) มีส่วนสูงระดับดีและรูปร่างสมส่วน</c:v>
                </c:pt>
                <c:pt idx="4">
                  <c:v>QOF63 10 การเข้าถึงบริการทันตกรรมในทุกกลุ่มวัย</c:v>
                </c:pt>
                <c:pt idx="5">
                  <c:v>QOF63 11 อัตราการใช้บริการฟื้นฟูของผู้สูงอายุ (ที่ช่วยเหลือตัวเองไม่ได้)</c:v>
                </c:pt>
              </c:strCache>
              <c:extLst/>
            </c:strRef>
          </c:cat>
          <c:val>
            <c:numRef>
              <c:f>Sheet1!$D$3:$D$16</c:f>
              <c:numCache>
                <c:formatCode>0.00</c:formatCode>
                <c:ptCount val="6"/>
                <c:pt idx="0">
                  <c:v>80.62</c:v>
                </c:pt>
                <c:pt idx="1">
                  <c:v>79.36</c:v>
                </c:pt>
                <c:pt idx="2">
                  <c:v>88.81</c:v>
                </c:pt>
                <c:pt idx="3">
                  <c:v>61.29</c:v>
                </c:pt>
                <c:pt idx="4">
                  <c:v>13.45</c:v>
                </c:pt>
                <c:pt idx="5">
                  <c:v>52.08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4331-402D-B0E8-B6712E16946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4927327"/>
        <c:axId val="2144571871"/>
        <c:axId val="0"/>
      </c:bar3DChart>
      <c:catAx>
        <c:axId val="374927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2144571871"/>
        <c:crosses val="autoZero"/>
        <c:auto val="1"/>
        <c:lblAlgn val="ctr"/>
        <c:lblOffset val="100"/>
        <c:noMultiLvlLbl val="0"/>
      </c:catAx>
      <c:valAx>
        <c:axId val="2144571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37492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791942505541653"/>
          <c:y val="0.89091182320810991"/>
          <c:w val="0.35736989516101536"/>
          <c:h val="9.6854132786900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 b="1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0FDD9-0D09-4AB9-BC7F-5F269F0A02B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76EDE-EED6-4160-9F7D-4FF7A209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0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5716-C8F8-469D-AD38-F4CC8FF12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469F2-9523-405A-993F-815360135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1882B-E24F-418F-995F-819F30C7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E2B5F-EFB3-416E-90EB-9126F060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2288A-9F03-4121-AD31-54760AB17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6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9D49-9974-4046-B222-84EFA9C5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E4CEC-C810-4E9A-8D94-D9CCB6589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926EA-6F61-432C-9B4C-67814695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A923C-8A5D-4F94-9266-9EDB2F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776E1-D24C-44B6-A932-17E79DB9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4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D25EEB-6AE7-4872-AE5A-3756FCDD5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ACD46-6FC2-4B02-BAB8-0D56327C8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E09A-2663-403D-9BBD-CE2C9A8AF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27EFF-14C3-42E3-BE51-231A9F235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782C0-7C5B-4302-8EBB-59CDE12E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7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24525-B96E-4B79-A272-0AC564FA8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1CB4A-13C6-4CFA-8DAF-2D1075E43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C6976-75BD-416C-9D3A-87C2D7E4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95B8C-C6EC-4BDB-88B6-6523FC7F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AC4FD-2968-43BF-91D4-68F46543A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0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774B9-6ED1-46F5-A62F-BC63CE76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37938-0246-46C9-8C10-E6B545CA0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E1BDD-1D55-43CE-A843-09E61585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0C48C-729E-44E7-B4AA-224C746EF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77BD5-B313-41AD-8DE5-72D5EEE64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0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6979A-2187-4443-A8EE-AD8DAB1E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40E86-4D83-449A-B71D-3F53AC1F8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A3AC9-01F5-4303-A1FD-C644BE33C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943A1-6DCA-4AFB-8B71-DEE96F0C1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D68B5-AAB8-4677-A881-176790C0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66C941-EBAD-403E-B86C-9DE8F140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9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D354-4236-45D7-BB7B-BFFB906A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EB019-E841-406A-AB14-7292C011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7062B-94CA-4A69-9DF3-225EBE8A7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B89CE-77CF-4020-B389-30315F85C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207932-8291-464F-89B6-B3BA143687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5C174E-D588-432D-9111-22B901D9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BD8A90-9535-49CA-9D73-3569EEF61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FCB73F-24C9-4B23-8E8D-C7143939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3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D95B-6948-4361-9863-341A32C8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E74B09-C8A9-47F8-8004-1102156B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11C2B-612F-49F1-9945-00639EA83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73D75-AE64-4784-A83D-04899D5E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4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F7E241-93E7-4620-B412-D4EE8AAFA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393E90-DF0E-42D2-B8A4-396212CC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3542B-E02F-4828-82A5-70728C9E8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2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5BAB-541D-42ED-A94A-DCDDF7B8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86E5F-03AC-4929-9576-8DA77C687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4B476-9AAE-4717-A41E-637DB3A14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CFC04-8A02-4356-BC0B-E06ECBEA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7A433-3707-4114-85D1-876F4AC3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33873-390D-4B38-B11B-16CBCBB0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E4938-7D74-43D4-8B1D-D69C0575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000016-388E-4D70-A401-22993E55B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E1E47-2972-4BE6-B468-23421F8B5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E4F77-605E-4A7F-A881-384B17540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F7200-4A4B-49F6-B220-15363183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C6B59-DA5E-425F-A5A0-D7A6B62B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C49348-D409-481F-B46A-A673C87BC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E2409-1317-4B69-A46C-EC7EFA75E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8E50D-D618-4186-9174-FFDBB86E9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42AD2-62AA-40C8-BD03-55D3A44B976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8A21C-6EA5-4B93-8C1F-7AAE1DA6B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B5740-CD30-4E4C-A51A-6A41F7432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C1351-62DA-46C0-99AD-174B307A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0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yupha@nhso.go.t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65517E6-731F-4E8F-9FC3-57499CC1D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024FDB6-ADEE-441F-BE33-7FBD2998E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578600" cy="6858003"/>
          </a:xfrm>
          <a:custGeom>
            <a:avLst/>
            <a:gdLst>
              <a:gd name="connsiteX0" fmla="*/ 3840831 w 6450535"/>
              <a:gd name="connsiteY0" fmla="*/ 0 h 6858003"/>
              <a:gd name="connsiteX1" fmla="*/ 0 w 6450535"/>
              <a:gd name="connsiteY1" fmla="*/ 0 h 6858003"/>
              <a:gd name="connsiteX2" fmla="*/ 0 w 6450535"/>
              <a:gd name="connsiteY2" fmla="*/ 6858002 h 6858003"/>
              <a:gd name="connsiteX3" fmla="*/ 222478 w 6450535"/>
              <a:gd name="connsiteY3" fmla="*/ 6858002 h 6858003"/>
              <a:gd name="connsiteX4" fmla="*/ 222478 w 6450535"/>
              <a:gd name="connsiteY4" fmla="*/ 6858003 h 6858003"/>
              <a:gd name="connsiteX5" fmla="*/ 6450535 w 6450535"/>
              <a:gd name="connsiteY5" fmla="*/ 6858003 h 6858003"/>
              <a:gd name="connsiteX6" fmla="*/ 6450535 w 6450535"/>
              <a:gd name="connsiteY6" fmla="*/ 1 h 6858003"/>
              <a:gd name="connsiteX7" fmla="*/ 3840836 w 6450535"/>
              <a:gd name="connsiteY7" fmla="*/ 1 h 685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50535" h="6858003">
                <a:moveTo>
                  <a:pt x="3840831" y="0"/>
                </a:moveTo>
                <a:lnTo>
                  <a:pt x="0" y="0"/>
                </a:lnTo>
                <a:lnTo>
                  <a:pt x="0" y="6858002"/>
                </a:lnTo>
                <a:lnTo>
                  <a:pt x="222478" y="6858002"/>
                </a:lnTo>
                <a:lnTo>
                  <a:pt x="222478" y="6858003"/>
                </a:lnTo>
                <a:lnTo>
                  <a:pt x="6450535" y="6858003"/>
                </a:lnTo>
                <a:lnTo>
                  <a:pt x="6450535" y="1"/>
                </a:lnTo>
                <a:lnTo>
                  <a:pt x="384083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2974408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CA83C4-B7BE-402F-8950-35A1F0C0B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5271106" cy="2798604"/>
          </a:xfrm>
        </p:spPr>
        <p:txBody>
          <a:bodyPr>
            <a:normAutofit/>
          </a:bodyPr>
          <a:lstStyle/>
          <a:p>
            <a:pPr algn="l"/>
            <a:r>
              <a:rPr lang="th-TH" b="1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งบจ่ายตามเกณฑ์คุณภาพบริการ </a:t>
            </a:r>
            <a:r>
              <a:rPr lang="en-US" b="1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(QOF)</a:t>
            </a:r>
            <a:r>
              <a:rPr lang="th-TH" b="1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ปีงบประมาณ</a:t>
            </a:r>
            <a:r>
              <a:rPr lang="en-US" b="1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2564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5486807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65F08-A2AF-4A2A-B364-4B76F8FC0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5271106" cy="2292581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60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พฤศจิกายน </a:t>
            </a:r>
            <a:r>
              <a:rPr lang="en-US" sz="360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</a:p>
        </p:txBody>
      </p:sp>
      <p:pic>
        <p:nvPicPr>
          <p:cNvPr id="7" name="รูปภาพ 9" descr="nhso.jpg">
            <a:extLst>
              <a:ext uri="{FF2B5EF4-FFF2-40B4-BE49-F238E27FC236}">
                <a16:creationId xmlns:a16="http://schemas.microsoft.com/office/drawing/2014/main" id="{E4641EDF-D389-4B8F-9166-B4AF41B640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540" r="-936"/>
          <a:stretch/>
        </p:blipFill>
        <p:spPr>
          <a:xfrm>
            <a:off x="7204733" y="446999"/>
            <a:ext cx="4044176" cy="1699854"/>
          </a:xfrm>
          <a:custGeom>
            <a:avLst/>
            <a:gdLst/>
            <a:ahLst/>
            <a:cxnLst/>
            <a:rect l="l" t="t" r="r" b="b"/>
            <a:pathLst>
              <a:path w="5096871" h="3143436">
                <a:moveTo>
                  <a:pt x="75600" y="0"/>
                </a:moveTo>
                <a:lnTo>
                  <a:pt x="5021271" y="0"/>
                </a:lnTo>
                <a:cubicBezTo>
                  <a:pt x="5063024" y="0"/>
                  <a:pt x="5096871" y="33847"/>
                  <a:pt x="5096871" y="75600"/>
                </a:cubicBezTo>
                <a:lnTo>
                  <a:pt x="5096871" y="3067836"/>
                </a:lnTo>
                <a:cubicBezTo>
                  <a:pt x="5096871" y="3109589"/>
                  <a:pt x="5063024" y="3143436"/>
                  <a:pt x="5021271" y="3143436"/>
                </a:cubicBezTo>
                <a:lnTo>
                  <a:pt x="75600" y="3143436"/>
                </a:lnTo>
                <a:cubicBezTo>
                  <a:pt x="33847" y="3143436"/>
                  <a:pt x="0" y="3109589"/>
                  <a:pt x="0" y="3067836"/>
                </a:cubicBezTo>
                <a:lnTo>
                  <a:pt x="0" y="75600"/>
                </a:lnTo>
                <a:cubicBezTo>
                  <a:pt x="0" y="33847"/>
                  <a:pt x="33847" y="0"/>
                  <a:pt x="75600" y="0"/>
                </a:cubicBezTo>
                <a:close/>
              </a:path>
            </a:pathLst>
          </a:cu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412D91EC-15E8-4A31-8610-404F28672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348" y="3502644"/>
            <a:ext cx="4756974" cy="3187173"/>
          </a:xfrm>
          <a:custGeom>
            <a:avLst/>
            <a:gdLst/>
            <a:ahLst/>
            <a:cxnLst/>
            <a:rect l="l" t="t" r="r" b="b"/>
            <a:pathLst>
              <a:path w="5096871" h="3143436">
                <a:moveTo>
                  <a:pt x="75600" y="0"/>
                </a:moveTo>
                <a:lnTo>
                  <a:pt x="5021271" y="0"/>
                </a:lnTo>
                <a:cubicBezTo>
                  <a:pt x="5063024" y="0"/>
                  <a:pt x="5096871" y="33847"/>
                  <a:pt x="5096871" y="75600"/>
                </a:cubicBezTo>
                <a:lnTo>
                  <a:pt x="5096871" y="3067836"/>
                </a:lnTo>
                <a:cubicBezTo>
                  <a:pt x="5096871" y="3109589"/>
                  <a:pt x="5063024" y="3143436"/>
                  <a:pt x="5021271" y="3143436"/>
                </a:cubicBezTo>
                <a:lnTo>
                  <a:pt x="75600" y="3143436"/>
                </a:lnTo>
                <a:cubicBezTo>
                  <a:pt x="33847" y="3143436"/>
                  <a:pt x="0" y="3109589"/>
                  <a:pt x="0" y="3067836"/>
                </a:cubicBezTo>
                <a:lnTo>
                  <a:pt x="0" y="75600"/>
                </a:lnTo>
                <a:cubicBezTo>
                  <a:pt x="0" y="33847"/>
                  <a:pt x="33847" y="0"/>
                  <a:pt x="75600" y="0"/>
                </a:cubicBezTo>
                <a:close/>
              </a:path>
            </a:pathLst>
          </a:cu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A8DEFE8-298C-46C3-A64A-EBCAE5827E8F}"/>
              </a:ext>
            </a:extLst>
          </p:cNvPr>
          <p:cNvSpPr txBox="1">
            <a:spLocks/>
          </p:cNvSpPr>
          <p:nvPr/>
        </p:nvSpPr>
        <p:spPr>
          <a:xfrm>
            <a:off x="128015" y="5116806"/>
            <a:ext cx="5976654" cy="16227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alt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นางสาวยุพา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alt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วันแย้ม</a:t>
            </a:r>
            <a:endParaRPr lang="en-US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yupha@nhso.go.th</a:t>
            </a:r>
            <a:endParaRPr lang="en-US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alt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หัวหน้างาน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สำนักงานหลักประกันสุขภาพแห่งชาติเขต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6 </a:t>
            </a:r>
            <a:r>
              <a:rPr lang="en-US" alt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ระยอง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alt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กลุ่มภารกิจสนับสนุนเครือข่ายบริการ</a:t>
            </a:r>
            <a:endParaRPr lang="en-US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538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0279" y="770903"/>
            <a:ext cx="4798454" cy="6651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endParaRPr lang="th-TH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6932" y="1805199"/>
            <a:ext cx="10632279" cy="37797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55600" lvl="1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เป้าประสงค์/วัตถุประสงค์</a:t>
            </a:r>
          </a:p>
          <a:p>
            <a:pPr marL="1082675" lvl="2" indent="-269875">
              <a:buFont typeface="+mj-lt"/>
              <a:buAutoNum type="arabicParenR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เพื่อให้ประชาชนได้รับบริการที่มีคุณภาพมาตรฐานตามความจำเป็นต่อสุขภาพและการดำรงชีวิต</a:t>
            </a:r>
          </a:p>
          <a:p>
            <a:pPr marL="1082675" lvl="2" indent="-269875">
              <a:buFont typeface="+mj-lt"/>
              <a:buAutoNum type="arabicParenR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เพื่อให้หน่วยบริการมีการพัฒนาคุณภาพผลงานบริการอย่างต่อเนื่อง</a:t>
            </a:r>
          </a:p>
          <a:p>
            <a:pPr marL="1082675" lvl="2" indent="-269875">
              <a:buFont typeface="+mj-lt"/>
              <a:buAutoNum type="arabicParenR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เพื่อส่งเสริมการพัฒนาคุณภาพของระบบข้อมูลสุขภาพในพื้นที่</a:t>
            </a:r>
          </a:p>
          <a:p>
            <a:pPr marL="355600" lvl="1"/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ผลผลิต ผลลัพธ์ที่ต้องการ และการวัดผล</a:t>
            </a:r>
          </a:p>
          <a:p>
            <a:pPr marL="1082675" lvl="2" indent="-269875">
              <a:buFont typeface="+mj-lt"/>
              <a:buAutoNum type="arabicParenR"/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ประชาชนได้รับบริการที่มีคุณภาพและได้มาตรฐาน</a:t>
            </a:r>
          </a:p>
          <a:p>
            <a:pPr marL="1082675" lvl="2" indent="-269875">
              <a:buFont typeface="+mj-lt"/>
              <a:buAutoNum type="arabicParenR"/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หน่วยบริการมีผลการดำเนินงานที่มีคุณภาพตามเกณฑ์ที่กำหนด</a:t>
            </a:r>
          </a:p>
          <a:p>
            <a:pPr marL="1082675" lvl="2" indent="-269875">
              <a:buFont typeface="+mj-lt"/>
              <a:buAutoNum type="arabicParenR"/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ข้อมูลบริการได้รับการพัฒนาและนำมาใช้ในแก้ไขปัญหา/บริการในพื้นที่ได้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0624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055305" y="260488"/>
            <a:ext cx="96089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ตัวชี้วัดงบจ่ายตามเกณฑ์คุณภาพบริการ </a:t>
            </a:r>
            <a:r>
              <a:rPr lang="th-TH" sz="3200" b="1" dirty="0">
                <a:highlight>
                  <a:srgbClr val="FFFF00"/>
                </a:highlight>
                <a:latin typeface="TH SarabunIT๙" panose="020B0500040200020003" pitchFamily="34" charset="-34"/>
                <a:cs typeface="TH SarabunIT๙" panose="020B0500040200020003" pitchFamily="34" charset="-34"/>
              </a:rPr>
              <a:t>ตัวชี้วัดกลาง </a:t>
            </a:r>
            <a:r>
              <a:rPr lang="en-US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(QOF)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ปีงบประมาณ</a:t>
            </a:r>
            <a:r>
              <a:rPr lang="en-US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  <a:endParaRPr lang="th-TH" sz="2400" b="1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05957"/>
              </p:ext>
            </p:extLst>
          </p:nvPr>
        </p:nvGraphicFramePr>
        <p:xfrm>
          <a:off x="0" y="1092614"/>
          <a:ext cx="11719554" cy="535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32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th-TH" sz="2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น้ำหนัก</a:t>
                      </a:r>
                    </a:p>
                  </a:txBody>
                  <a:tcPr marL="9525" marR="9525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</a:t>
                      </a:r>
                    </a:p>
                  </a:txBody>
                  <a:tcPr marL="9525" marR="9525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3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01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ร้อยละผู้ได้รับการคัดกรองและวินิจฉัยเป็นเบาหวาน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&gt;80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3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02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ร้อยละผู้ได้รับการคัดกรองและวินิจฉัยเป็นความดันโลหิตสูง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&gt;80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3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03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ร้อยละหญิงมีครรภ์ได้รับการฝากครรภ์ครั้งแรกภายใน 12 สัปดาห์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&gt;40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1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04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ร้อยละสะสมความครอบคลุมการตรวจคัดกรองมะเร็งปากมดลูกในสตรี อายุ 30-60 ปี ภายใน 5 ปี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th-TH" sz="24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&gt;35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29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05.1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ร้อยละการใช้ยาปฏิชีวนะอย่างรับผิดชอบในผู้ป่วยนอกโรคอุจจาระร่วงเฉียบพลัน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Acute Diarrhea)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th-TH" sz="24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&lt;50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05.2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ร้อยละการใช้ยาปฏิชีวนะอย่างรับผิดชอบในผู้ป่วยนอกโรคติดเชื้อระบบทางเดินหายใจ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Respiratory Infection : RI)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</a:t>
                      </a:r>
                      <a:endParaRPr lang="th-TH" sz="2400" b="1" i="0" u="none" strike="noStrike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&lt;40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316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06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อัตราการนอนโรงพยาบาลด้วยภาวะที่ควรควบคุมด้วยบริการผู้ป่วยนอก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ACSC: Ambulatory Care Sensitive Condition)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ในโรคลมชัก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epilepsy)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ปอดอุดกั้นเรื้อรัง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COPD)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หืด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asthma)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เบาหวาน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DM)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และความดันโลหิตสูง (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HT)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ต่อ พัน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20</a:t>
                      </a:r>
                      <a:endParaRPr lang="th-TH" sz="2400" b="1" i="0" u="none" strike="noStrike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4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37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15906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ตัวชี้วัดจ่ายงบตามเกณฑ์คุณภาพผลงานบริการ  </a:t>
            </a:r>
            <a:r>
              <a:rPr lang="th-TH" sz="40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ตัวชี้วัดเขต</a:t>
            </a: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2561-2563 </a:t>
            </a: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กับ ปีงบประมาณ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2564-2566</a:t>
            </a: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0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มีการเปลี่ยนแปลง</a:t>
            </a:r>
            <a:endParaRPr lang="th-TH" sz="4000" dirty="0">
              <a:highlight>
                <a:srgbClr val="FFFF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1668" y="1786990"/>
          <a:ext cx="6001554" cy="4648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13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ชื่อตัวชี้วัด ระดับเขต ปี 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2561-2563 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การคัดกรองภาวะซึมเศร้าในกลุ่มเป้าหมายที่กำหนด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1.1</a:t>
                      </a: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ผู้สูงอายุ </a:t>
                      </a: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ปีขึ้นไป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1.2 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หญิงตั้งครรภ์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4054">
                <a:tc>
                  <a:txBody>
                    <a:bodyPr/>
                    <a:lstStyle/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การเฝ้าระวังพัฒนาการซ้ำโดยเครื่องมือ </a:t>
                      </a: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DSPM 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ที่สงสัยล่าช้า</a:t>
                      </a:r>
                      <a:endParaRPr lang="en-US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ต้องได้รับการส่งเสริม/กระตุ้นภายใน 1 เดือน และต้องได้รับ</a:t>
                      </a:r>
                    </a:p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การติดตาม ทุกอายุ 9, 18, 30 และ 42 เดือน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2703">
                <a:tc>
                  <a:txBody>
                    <a:bodyPr/>
                    <a:lstStyle/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ร้อยละของเด็กวัยเรียน (</a:t>
                      </a: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6-14</a:t>
                      </a: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ปี) มีส่วนสูงระดับดีและรูปร่าง</a:t>
                      </a:r>
                    </a:p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สมส่วน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การเข้าถึงบริการทันตก</a:t>
                      </a:r>
                      <a:r>
                        <a:rPr lang="th-TH" sz="2400" b="1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รรม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ในทุกกลุ่มวัย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lvl="0" algn="l"/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อัตราการใช้บริการฟื้นฟูของผู้สูงอายุ(ที่ช่วยเหลือตัวเอง ไม่ได้)/ผู้พิการ 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9F44-8293-40C9-9E15-02A43A795ABD}" type="slidenum">
              <a:rPr lang="th-TH" smtClean="0"/>
              <a:pPr/>
              <a:t>4</a:t>
            </a:fld>
            <a:endParaRPr lang="th-TH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84890" y="1814370"/>
          <a:ext cx="5679583" cy="4526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9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ชื่อตัวชี้วัด ระดับเขต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r>
                        <a:rPr lang="th-TH" sz="2400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2564-2566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การคัดกรองภาวะซึมเศร้าในกลุ่มเป้าหมายที่กำหนด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1.1</a:t>
                      </a: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ผู้สูงอายุ </a:t>
                      </a: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ปีขึ้นไป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6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1.2 </a:t>
                      </a: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NCD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38573" marR="385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654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เด็กอายุ 0-5 ปี ที่ได้รับการคัดกรองพัฒนาการ พบสงสัยล่าช้า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38573" marR="385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446">
                <a:tc>
                  <a:txBody>
                    <a:bodyPr/>
                    <a:lstStyle/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ร้อยละของหญิงอายุน้อยกว่า 20 ปี ที่ได้รับบริการคุมกำเนิดด้วยวิธี</a:t>
                      </a:r>
                    </a:p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สมัยใหม่ (</a:t>
                      </a:r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Modern Methods) </a:t>
                      </a:r>
                      <a:r>
                        <a:rPr lang="th-TH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หลังคลอดหรือหลังแท้ง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อัตราการเกิดผู้ป่วยโรคหลอดเลือดสมอง รายใหม่ในกลุ่ม </a:t>
                      </a:r>
                      <a:r>
                        <a:rPr lang="en-US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NCD (HT)</a:t>
                      </a:r>
                      <a:r>
                        <a:rPr lang="th-TH" sz="24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ที่ได้รับการรักษา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77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9484EF24-E20A-480D-82C1-E10A14B4ACC3}"/>
              </a:ext>
            </a:extLst>
          </p:cNvPr>
          <p:cNvSpPr txBox="1">
            <a:spLocks/>
          </p:cNvSpPr>
          <p:nvPr/>
        </p:nvSpPr>
        <p:spPr>
          <a:xfrm>
            <a:off x="169818" y="103031"/>
            <a:ext cx="11737304" cy="869323"/>
          </a:xfrm>
          <a:prstGeom prst="roundRect">
            <a:avLst/>
          </a:prstGeom>
          <a:solidFill>
            <a:schemeClr val="bg1"/>
          </a:solidFill>
        </p:spPr>
        <p:txBody>
          <a:bodyPr lIns="91438" tIns="45719" rIns="91438" bIns="45719" anchor="ctr"/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th-TH" sz="4000" b="1" dirty="0">
                <a:solidFill>
                  <a:schemeClr val="tx1"/>
                </a:solidFill>
                <a:latin typeface="TH SarabunPSK" pitchFamily="34" charset="-34"/>
                <a:ea typeface="Tahoma" panose="020B0604030504040204" pitchFamily="34" charset="0"/>
                <a:cs typeface="TH SarabunPSK" pitchFamily="34" charset="-34"/>
              </a:rPr>
              <a:t>ตัวชี้วัด น้ำหนัก เกณฑ์ </a:t>
            </a:r>
            <a:r>
              <a:rPr lang="th-TH" sz="4000" b="1" dirty="0">
                <a:solidFill>
                  <a:schemeClr val="tx1"/>
                </a:solidFill>
                <a:highlight>
                  <a:srgbClr val="FFFF00"/>
                </a:highlight>
                <a:latin typeface="TH SarabunPSK" pitchFamily="34" charset="-34"/>
                <a:ea typeface="Tahoma" panose="020B0604030504040204" pitchFamily="34" charset="0"/>
                <a:cs typeface="TH SarabunPSK" pitchFamily="34" charset="-34"/>
              </a:rPr>
              <a:t>ระดับเขต </a:t>
            </a:r>
            <a:r>
              <a:rPr lang="th-TH" sz="4000" b="1" dirty="0">
                <a:solidFill>
                  <a:schemeClr val="tx1"/>
                </a:solidFill>
                <a:latin typeface="TH SarabunPSK" pitchFamily="34" charset="-34"/>
                <a:ea typeface="Tahoma" panose="020B0604030504040204" pitchFamily="34" charset="0"/>
                <a:cs typeface="TH SarabunPSK" pitchFamily="34" charset="-34"/>
              </a:rPr>
              <a:t>ปีงบประมาณ </a:t>
            </a:r>
            <a:r>
              <a:rPr lang="en-US" sz="4000" b="1" dirty="0">
                <a:solidFill>
                  <a:schemeClr val="tx1"/>
                </a:solidFill>
                <a:latin typeface="TH SarabunPSK" pitchFamily="34" charset="-34"/>
                <a:ea typeface="Tahoma" panose="020B0604030504040204" pitchFamily="34" charset="0"/>
                <a:cs typeface="TH SarabunPSK" pitchFamily="34" charset="-34"/>
              </a:rPr>
              <a:t>2564 -2566</a:t>
            </a:r>
            <a:endParaRPr lang="en-US" b="1" dirty="0">
              <a:solidFill>
                <a:schemeClr val="tx1"/>
              </a:solidFill>
              <a:latin typeface="TH SarabunPSK" pitchFamily="34" charset="-34"/>
              <a:ea typeface="Tahoma" panose="020B0604030504040204" pitchFamily="34" charset="0"/>
              <a:cs typeface="TH SarabunPSK" pitchFamily="34" charset="-34"/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F0DFD72-8218-4E1C-BAA7-C48EB517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79031"/>
              </p:ext>
            </p:extLst>
          </p:nvPr>
        </p:nvGraphicFramePr>
        <p:xfrm>
          <a:off x="229981" y="972354"/>
          <a:ext cx="11786316" cy="5122187"/>
        </p:xfrm>
        <a:graphic>
          <a:graphicData uri="http://schemas.openxmlformats.org/drawingml/2006/table">
            <a:tbl>
              <a:tblPr/>
              <a:tblGrid>
                <a:gridCol w="653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2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9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7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bg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ลำดับ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bg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ชื่อตัวชี้วัด ระดับเขต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bg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ค่าเป้าหมาย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bg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น้ำหนัก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bg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เกณฑ์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9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 การคัดกรองภาวะซึมเศร้าในกลุ่มเป้าหมายที่กำหนด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1" i="0" u="none" strike="noStrike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176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1.1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ผู้สูงอายุ 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60 </a:t>
                      </a:r>
                      <a:r>
                        <a:rPr lang="th-TH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ปีขึ้นไป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≥ </a:t>
                      </a:r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30 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ผ่านค่าเฉลี่ยผลงาน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17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28931" marR="28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1.2 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NCD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≥ </a:t>
                      </a:r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30 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20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ผ่านค่าเฉลี่ยผลงาน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724">
                <a:tc>
                  <a:txBody>
                    <a:bodyPr/>
                    <a:lstStyle/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เด็กอายุ 0-5 ปี ที่ได้รับการคัดกรองพัฒนาการ พบสงสัยล่าช้า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≥ ร้อยละ 20</a:t>
                      </a:r>
                      <a:endParaRPr lang="th-TH" sz="36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0238" lvl="1" indent="-173038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25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ผ่านค่าเฉลี่ยผลงาน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876">
                <a:tc>
                  <a:txBody>
                    <a:bodyPr/>
                    <a:lstStyle/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ร้อยละของหญิงอายุน้อยกว่า 20 ปี ที่ได้รับบริการคุมกำเนิดด้วยวิธีสมัยใหม่ (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Modern Methods) </a:t>
                      </a: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หลังคลอดหรือหลังแท้ง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≥ ร้อยละ 80</a:t>
                      </a:r>
                      <a:endParaRPr lang="th-TH" sz="24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0238" lvl="1" indent="-173038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ผ่านค่าเฉลี่ยผลงาน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8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อัตราการเกิดผู้ป่วยโรคหลอดเลือดสมอง รายใหม่ในกลุ่ม 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NCD (HT)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</a:br>
                      <a:r>
                        <a:rPr lang="th-TH" sz="24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ที่ได้รับการรักษา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‹ ร้อยละ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25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ผ่านค่าเฉลี่ยผลงาน</a:t>
                      </a:r>
                    </a:p>
                  </a:txBody>
                  <a:tcPr marL="38573" marR="3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1034" y="6130658"/>
            <a:ext cx="11590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ตัวชี้วัดจะไม่มีการเปลี่ยนแปลงในช่วงระยะเวลาที่กำหนด ตั้งแต่ปีงบประมาณ 2564-2566 </a:t>
            </a:r>
            <a:r>
              <a:rPr lang="th-TH" sz="2000" b="1" dirty="0">
                <a:solidFill>
                  <a:srgbClr val="0000CC"/>
                </a:solidFill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แต่อาจมีการปรับนิยาม เป้าหมาย หรือรายละเอียดตัวชี้วัดได้เพื่อให้มีความเหมาะสม โดยกำหนดรายละเอียดตัวชี้วัดที่จะมีการวัดผล หรือเป้าหมาย ปีงบประมาณ 2564-2566 ไว้ในตัวชี้วัดนั้นๆ</a:t>
            </a:r>
            <a:endParaRPr lang="th-TH" sz="2000" dirty="0">
              <a:highlight>
                <a:srgbClr val="FFFF00"/>
              </a:highlight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62A00EC-C505-4551-951C-706CF46F47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362511"/>
              </p:ext>
            </p:extLst>
          </p:nvPr>
        </p:nvGraphicFramePr>
        <p:xfrm>
          <a:off x="10590110" y="23694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showAsIcon="1" r:id="rId3" imgW="914570" imgH="771690" progId="Acrobat.Document.11">
                  <p:embed/>
                </p:oleObj>
              </mc:Choice>
              <mc:Fallback>
                <p:oleObj name="Acrobat Document" showAsIcon="1" r:id="rId3" imgW="914570" imgH="77169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90110" y="23694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2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6991424-5C1A-4A70-B14C-DD8859AB9635}"/>
              </a:ext>
            </a:extLst>
          </p:cNvPr>
          <p:cNvSpPr txBox="1"/>
          <p:nvPr/>
        </p:nvSpPr>
        <p:spPr>
          <a:xfrm>
            <a:off x="2531165" y="106348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&gt;80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830511-D418-49EF-B124-D4C7A15262A3}"/>
              </a:ext>
            </a:extLst>
          </p:cNvPr>
          <p:cNvSpPr txBox="1"/>
          <p:nvPr/>
        </p:nvSpPr>
        <p:spPr>
          <a:xfrm>
            <a:off x="1427848" y="1066786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  <a:endParaRPr lang="en-US" b="1" dirty="0">
              <a:highlight>
                <a:srgbClr val="00FFFF"/>
              </a:highligh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483CAA-2B23-4358-8E6B-2E06DF4D1D92}"/>
              </a:ext>
            </a:extLst>
          </p:cNvPr>
          <p:cNvSpPr txBox="1"/>
          <p:nvPr/>
        </p:nvSpPr>
        <p:spPr>
          <a:xfrm>
            <a:off x="3982278" y="106348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&gt;80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C89DE5-6A05-42C9-97D0-A89175A149BA}"/>
              </a:ext>
            </a:extLst>
          </p:cNvPr>
          <p:cNvSpPr txBox="1"/>
          <p:nvPr/>
        </p:nvSpPr>
        <p:spPr>
          <a:xfrm>
            <a:off x="5090532" y="106348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9D8E2E-FDE2-4BDF-BE0C-7FA6A2F0451F}"/>
              </a:ext>
            </a:extLst>
          </p:cNvPr>
          <p:cNvSpPr txBox="1"/>
          <p:nvPr/>
        </p:nvSpPr>
        <p:spPr>
          <a:xfrm>
            <a:off x="6420515" y="106348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&gt;35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DBAA2C-F3F6-4D37-A009-CD7BA3FFA3B2}"/>
              </a:ext>
            </a:extLst>
          </p:cNvPr>
          <p:cNvSpPr txBox="1"/>
          <p:nvPr/>
        </p:nvSpPr>
        <p:spPr>
          <a:xfrm>
            <a:off x="7523513" y="106348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"/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&lt;50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5E7CAC-45E3-42E1-A54A-4218A766A399}"/>
              </a:ext>
            </a:extLst>
          </p:cNvPr>
          <p:cNvSpPr txBox="1"/>
          <p:nvPr/>
        </p:nvSpPr>
        <p:spPr>
          <a:xfrm>
            <a:off x="8859364" y="1063480"/>
            <a:ext cx="445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"/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&lt;40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9CB736-BEF2-4135-AE06-BE07D36D18AB}"/>
              </a:ext>
            </a:extLst>
          </p:cNvPr>
          <p:cNvSpPr txBox="1"/>
          <p:nvPr/>
        </p:nvSpPr>
        <p:spPr>
          <a:xfrm>
            <a:off x="10755869" y="1063480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"/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&lt;</a:t>
            </a:r>
            <a:r>
              <a:rPr lang="en-US" dirty="0">
                <a:solidFill>
                  <a:srgbClr val="000000"/>
                </a:solidFill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58</a:t>
            </a:r>
          </a:p>
        </p:txBody>
      </p:sp>
      <p:pic>
        <p:nvPicPr>
          <p:cNvPr id="22" name="Picture 21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85D6A526-2683-4850-B010-F455D08F5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139" y="1835217"/>
            <a:ext cx="250653" cy="252338"/>
          </a:xfrm>
          <a:prstGeom prst="rect">
            <a:avLst/>
          </a:prstGeom>
        </p:spPr>
      </p:pic>
      <p:pic>
        <p:nvPicPr>
          <p:cNvPr id="24" name="Picture 23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51140C3C-E37D-49A1-B770-F1E62C99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792" y="1688619"/>
            <a:ext cx="250653" cy="252338"/>
          </a:xfrm>
          <a:prstGeom prst="rect">
            <a:avLst/>
          </a:prstGeom>
        </p:spPr>
      </p:pic>
      <p:pic>
        <p:nvPicPr>
          <p:cNvPr id="26" name="Picture 25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F500048B-6852-4D83-A339-1100EED7A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610" y="1850549"/>
            <a:ext cx="250653" cy="252338"/>
          </a:xfrm>
          <a:prstGeom prst="rect">
            <a:avLst/>
          </a:prstGeom>
        </p:spPr>
      </p:pic>
      <p:pic>
        <p:nvPicPr>
          <p:cNvPr id="28" name="Picture 27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F33C5F7F-F149-4BFB-BDB8-FCF6F3589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754" y="1961386"/>
            <a:ext cx="250653" cy="252338"/>
          </a:xfrm>
          <a:prstGeom prst="rect">
            <a:avLst/>
          </a:prstGeom>
        </p:spPr>
      </p:pic>
      <p:pic>
        <p:nvPicPr>
          <p:cNvPr id="30" name="Picture 29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C8867600-864C-4ABB-B162-AFBF25202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956" y="2282065"/>
            <a:ext cx="250653" cy="252338"/>
          </a:xfrm>
          <a:prstGeom prst="rect">
            <a:avLst/>
          </a:prstGeom>
        </p:spPr>
      </p:pic>
      <p:pic>
        <p:nvPicPr>
          <p:cNvPr id="32" name="Picture 31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8C5C9272-875C-40EF-8369-0787BBC30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609" y="2314858"/>
            <a:ext cx="250653" cy="252338"/>
          </a:xfrm>
          <a:prstGeom prst="rect">
            <a:avLst/>
          </a:prstGeom>
        </p:spPr>
      </p:pic>
      <p:pic>
        <p:nvPicPr>
          <p:cNvPr id="34" name="Picture 33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1D4A1608-34AC-4F8D-8272-515CA12240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992" y="2359015"/>
            <a:ext cx="250653" cy="252338"/>
          </a:xfrm>
          <a:prstGeom prst="rect">
            <a:avLst/>
          </a:prstGeom>
        </p:spPr>
      </p:pic>
      <p:pic>
        <p:nvPicPr>
          <p:cNvPr id="36" name="Picture 35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C44C1E6E-542E-4FD6-9F2D-55032AAB9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465" y="2359015"/>
            <a:ext cx="250653" cy="25233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FC14B78C-CECB-41F7-9E75-17D749111FCA}"/>
              </a:ext>
            </a:extLst>
          </p:cNvPr>
          <p:cNvSpPr txBox="1"/>
          <p:nvPr/>
        </p:nvSpPr>
        <p:spPr>
          <a:xfrm>
            <a:off x="5591453" y="4917043"/>
            <a:ext cx="6600547" cy="1940957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จากผลการดำเนินงานพบว่าตัวชี้วัดที่ผ่านเกณฑ์ทุกปีได้แก่ตัวชี้วัดที่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5.1 </a:t>
            </a:r>
            <a:r>
              <a:rPr lang="th-TH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ร้อยละการใช้ยาปฏิชีวนะอย่างรับผิดชอบในผู้ป่วยนอกโรคอุจจาระร่วงเฉียบพลัน วชี้วัดที่มีแนวโน้มผ่านเกณฑมากขึ้นได้แก่ ตัวชี้วัดที่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ร้อยละหญิงมีครรภ์ได้รับการฝากครรภ์ครั้งแรกภายใน 12 สัปดาห์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และ ตัวชี้วัดที่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5.2 </a:t>
            </a:r>
            <a:r>
              <a:rPr lang="th-TH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ร้อยละการใช้ยาปฏิชีวนะอย่างรับผิดชอบในผู้ป่วยนอกโรคติดเชื้อระบบทางเดินหายใจ (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Respiratory Infection : RI) </a:t>
            </a:r>
            <a:r>
              <a:rPr lang="th-TH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ตัวชี้วัดที่ยังไม่ผ่านเกณฑ์ ตัวชี้วัดที่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ร้อยละผู้ได้รับการคัดกรองและวินิจฉัยเป็นเบาหวาน และตัวชี้วัดที่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1800" b="1" i="0" u="none" strike="noStrike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 ร้อยละผู้ได้รับการคัดกรองและวินิจฉัยเป็นความดันโลหิตสูง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F4E1AB24-F945-4010-828F-E000CDED109F}"/>
              </a:ext>
            </a:extLst>
          </p:cNvPr>
          <p:cNvGraphicFramePr>
            <a:graphicFrameLocks/>
          </p:cNvGraphicFramePr>
          <p:nvPr/>
        </p:nvGraphicFramePr>
        <p:xfrm>
          <a:off x="198783" y="225288"/>
          <a:ext cx="11993217" cy="5738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499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8DD644A-3A39-4F01-AF81-3594B633246D}"/>
              </a:ext>
            </a:extLst>
          </p:cNvPr>
          <p:cNvGraphicFramePr>
            <a:graphicFrameLocks/>
          </p:cNvGraphicFramePr>
          <p:nvPr/>
        </p:nvGraphicFramePr>
        <p:xfrm>
          <a:off x="200197" y="344557"/>
          <a:ext cx="11791606" cy="6228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0410CFE-CA07-4AED-9648-4740D2C3BC34}"/>
              </a:ext>
            </a:extLst>
          </p:cNvPr>
          <p:cNvSpPr txBox="1"/>
          <p:nvPr/>
        </p:nvSpPr>
        <p:spPr>
          <a:xfrm>
            <a:off x="1736034" y="115624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6BA48F-7D07-4739-A263-5F034EA56A6A}"/>
              </a:ext>
            </a:extLst>
          </p:cNvPr>
          <p:cNvSpPr txBox="1"/>
          <p:nvPr/>
        </p:nvSpPr>
        <p:spPr>
          <a:xfrm>
            <a:off x="3493116" y="115624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ABACE5-3967-48BF-A54D-1E513DC56060}"/>
              </a:ext>
            </a:extLst>
          </p:cNvPr>
          <p:cNvSpPr txBox="1"/>
          <p:nvPr/>
        </p:nvSpPr>
        <p:spPr>
          <a:xfrm>
            <a:off x="7088560" y="118222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&gt;60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96B92-8E84-4DD6-827A-BA2D05403462}"/>
              </a:ext>
            </a:extLst>
          </p:cNvPr>
          <p:cNvSpPr txBox="1"/>
          <p:nvPr/>
        </p:nvSpPr>
        <p:spPr>
          <a:xfrm>
            <a:off x="5429976" y="1133480"/>
            <a:ext cx="45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&gt;60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D46D9-FB23-4B00-B93B-E6B1B1D87344}"/>
              </a:ext>
            </a:extLst>
          </p:cNvPr>
          <p:cNvSpPr txBox="1"/>
          <p:nvPr/>
        </p:nvSpPr>
        <p:spPr>
          <a:xfrm>
            <a:off x="8624397" y="115624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9A8974-EE9D-4A1E-9770-09DFDDE7E441}"/>
              </a:ext>
            </a:extLst>
          </p:cNvPr>
          <p:cNvSpPr txBox="1"/>
          <p:nvPr/>
        </p:nvSpPr>
        <p:spPr>
          <a:xfrm>
            <a:off x="10375739" y="118222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&gt;20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C34DD6-1668-42BB-AE71-DA8C79A0C7F7}"/>
              </a:ext>
            </a:extLst>
          </p:cNvPr>
          <p:cNvSpPr txBox="1"/>
          <p:nvPr/>
        </p:nvSpPr>
        <p:spPr>
          <a:xfrm>
            <a:off x="974203" y="1159023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highlight>
                  <a:srgbClr val="00FFFF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  <a:endParaRPr lang="en-US" b="1" dirty="0">
              <a:highlight>
                <a:srgbClr val="00FFFF"/>
              </a:highligh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4" name="Picture 13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11643A23-170A-4A7E-B2E2-D8236DA394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765" y="1750553"/>
            <a:ext cx="250653" cy="252338"/>
          </a:xfrm>
          <a:prstGeom prst="rect">
            <a:avLst/>
          </a:prstGeom>
        </p:spPr>
      </p:pic>
      <p:pic>
        <p:nvPicPr>
          <p:cNvPr id="16" name="Picture 15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882A8FD3-F440-437B-B84E-C2273F83E8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099" y="1742762"/>
            <a:ext cx="250653" cy="252338"/>
          </a:xfrm>
          <a:prstGeom prst="rect">
            <a:avLst/>
          </a:prstGeom>
        </p:spPr>
      </p:pic>
      <p:pic>
        <p:nvPicPr>
          <p:cNvPr id="18" name="Picture 17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A99E177D-C9DB-41E8-8BDA-1A609F5CC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029" y="1490424"/>
            <a:ext cx="250653" cy="252338"/>
          </a:xfrm>
          <a:prstGeom prst="rect">
            <a:avLst/>
          </a:prstGeom>
        </p:spPr>
      </p:pic>
      <p:pic>
        <p:nvPicPr>
          <p:cNvPr id="20" name="Picture 19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B379B5E2-3717-4469-9F2E-A5DFCCF66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001" y="2389217"/>
            <a:ext cx="250653" cy="252338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34" name="Picture 33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3D8CDFF8-E4AC-4B4C-B8CC-A106BA50DE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709" y="2711234"/>
            <a:ext cx="250653" cy="252338"/>
          </a:xfrm>
          <a:prstGeom prst="rect">
            <a:avLst/>
          </a:prstGeom>
        </p:spPr>
      </p:pic>
      <p:pic>
        <p:nvPicPr>
          <p:cNvPr id="36" name="Picture 35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A144D0FF-CB34-40D0-BA8A-B64BD557BE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528" y="1340911"/>
            <a:ext cx="250653" cy="252338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38" name="Picture 37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F5C8965D-A353-48FE-9422-32456C1688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071" y="3070320"/>
            <a:ext cx="250653" cy="252338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40" name="Picture 39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019A34C5-F841-4AEE-8891-7CA2B7B25C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906" y="2002891"/>
            <a:ext cx="250653" cy="252338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42" name="Picture 41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B3CC30B5-9F64-4199-B864-BD2AAC531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254" y="2263048"/>
            <a:ext cx="250653" cy="252338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44" name="Picture 43" descr="A picture containing indoor, orange, sitting, face&#10;&#10;Description automatically generated">
            <a:extLst>
              <a:ext uri="{FF2B5EF4-FFF2-40B4-BE49-F238E27FC236}">
                <a16:creationId xmlns:a16="http://schemas.microsoft.com/office/drawing/2014/main" id="{20E345B3-CA94-49FD-9A53-D60E8BA70B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557" y="3800573"/>
            <a:ext cx="250653" cy="252338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C73F4DD6-A3F9-48B7-A706-DF0DF67BB733}"/>
              </a:ext>
            </a:extLst>
          </p:cNvPr>
          <p:cNvSpPr txBox="1"/>
          <p:nvPr/>
        </p:nvSpPr>
        <p:spPr>
          <a:xfrm>
            <a:off x="7195930" y="5529976"/>
            <a:ext cx="4996070" cy="1328023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จากผลการดำเนินงานพบว่าตัวชี้วัดที่ผ่านเกณฑ์ทุกปีได้แก่ตัวชี้วัดที่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8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ร้อยละการเฝ้าระวังพัฒนาการซ้ำฯ และ ตัวชี้วัดที่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11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อัตราการใช้บริการฟื้นฟูของผู้สูงอายุ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ตัวชี้วัดที่ยังไม่ผ่านเกณฑ์เกณฑ์เลย คือ ตัวชี้วัดที่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การเข้าถึงบริการทันตกรรมในทุกกลุ่มวัย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4624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C067C54-1F29-4ED4-BDB6-CD7F06924A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8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5355CA-7D78-474B-86DE-5EFF458B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206" y="1342786"/>
            <a:ext cx="5618019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จบการนำเสนอ</a:t>
            </a:r>
            <a:r>
              <a:rPr lang="en-US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5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ขอบคุณค่ะ</a:t>
            </a:r>
            <a:endParaRPr lang="en-US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880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985</Words>
  <Application>Microsoft Office PowerPoint</Application>
  <PresentationFormat>Widescreen</PresentationFormat>
  <Paragraphs>116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TH SarabunIT๙</vt:lpstr>
      <vt:lpstr>TH SarabunPSK</vt:lpstr>
      <vt:lpstr>Office Theme</vt:lpstr>
      <vt:lpstr>Adobe Acrobat Document</vt:lpstr>
      <vt:lpstr>งบจ่ายตามเกณฑ์คุณภาพบริการ (QOF) ปีงบประมาณ 2564</vt:lpstr>
      <vt:lpstr>วัตถุประสงค์</vt:lpstr>
      <vt:lpstr>PowerPoint Presentation</vt:lpstr>
      <vt:lpstr>ตัวชี้วัดจ่ายงบตามเกณฑ์คุณภาพผลงานบริการ  ตัวชี้วัดเขต ปีงบประมาณ 2561-2563 กับ ปีงบประมาณ 2564-2566 มีการเปลี่ยนแปลง</vt:lpstr>
      <vt:lpstr>PowerPoint Presentation</vt:lpstr>
      <vt:lpstr>PowerPoint Presentation</vt:lpstr>
      <vt:lpstr>PowerPoint Presentation</vt:lpstr>
      <vt:lpstr>จบการนำเสนอ ขอบคุณค่ะ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งบจ่ายตามเกณฑ์คุณภาพบริการ (QOF) ปีงบประมาณ 2564</dc:title>
  <dc:creator>yupha wanyeam</dc:creator>
  <cp:lastModifiedBy>yupha wanyeam</cp:lastModifiedBy>
  <cp:revision>1</cp:revision>
  <dcterms:created xsi:type="dcterms:W3CDTF">2020-11-03T11:46:44Z</dcterms:created>
  <dcterms:modified xsi:type="dcterms:W3CDTF">2020-11-03T11:52:51Z</dcterms:modified>
</cp:coreProperties>
</file>