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80" r:id="rId20"/>
    <p:sldId id="276" r:id="rId21"/>
    <p:sldId id="277" r:id="rId22"/>
    <p:sldId id="278" r:id="rId23"/>
    <p:sldId id="282" r:id="rId24"/>
    <p:sldId id="283" r:id="rId25"/>
    <p:sldId id="279" r:id="rId26"/>
    <p:sldId id="284" r:id="rId27"/>
    <p:sldId id="281" r:id="rId28"/>
  </p:sldIdLst>
  <p:sldSz cx="9144000" cy="5143500" type="screen16x9"/>
  <p:notesSz cx="9144000" cy="6858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63B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9" autoAdjust="0"/>
    <p:restoredTop sz="94660"/>
  </p:normalViewPr>
  <p:slideViewPr>
    <p:cSldViewPr>
      <p:cViewPr>
        <p:scale>
          <a:sx n="60" d="100"/>
          <a:sy n="60" d="100"/>
        </p:scale>
        <p:origin x="-690" y="-6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th-TH" sz="2400" dirty="0" smtClean="0">
                <a:cs typeface="+mj-cs"/>
              </a:rPr>
              <a:t>กลุ่มอายุที่ป่วยโรคไข้เลือดออก</a:t>
            </a:r>
            <a:endParaRPr lang="th-TH" sz="2400" dirty="0">
              <a:cs typeface="+mj-cs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5902149305814836E-2"/>
          <c:y val="0.1757343546795454"/>
          <c:w val="0.97542395107283164"/>
          <c:h val="0.691426851264892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ผู้ป่วยโรคไข้เลือดออก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rgbClr val="563B0A"/>
              </a:solidFill>
            </c:spPr>
          </c:dPt>
          <c:dLbls>
            <c:txPr>
              <a:bodyPr/>
              <a:lstStyle/>
              <a:p>
                <a:pPr>
                  <a:defRPr sz="1600">
                    <a:cs typeface="+mj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กลุ่มอายุ 0 - 4 ปี</c:v>
                </c:pt>
                <c:pt idx="1">
                  <c:v>กลุ่มอายุ 5 - 9 ปี</c:v>
                </c:pt>
                <c:pt idx="2">
                  <c:v>กลุ่มอายุ 10 - 14 ปี</c:v>
                </c:pt>
                <c:pt idx="3">
                  <c:v>กลุ่มอายุ 15 - 24 ปี</c:v>
                </c:pt>
                <c:pt idx="4">
                  <c:v>กลุ่มอายุ 25 -34 ปี</c:v>
                </c:pt>
                <c:pt idx="5">
                  <c:v>กลุ่มอายุ 35 - 44 ปี</c:v>
                </c:pt>
                <c:pt idx="6">
                  <c:v>กลุ่มอายุ 45 - 54 ปี</c:v>
                </c:pt>
                <c:pt idx="7">
                  <c:v>กลุ่มอายุ 55 - 64 ปี</c:v>
                </c:pt>
                <c:pt idx="8">
                  <c:v>กลุ่มอายุ 65 ปีขึ้นไป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6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9818752"/>
        <c:axId val="26498944"/>
      </c:barChart>
      <c:catAx>
        <c:axId val="198187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>
                <a:cs typeface="+mj-cs"/>
              </a:defRPr>
            </a:pPr>
            <a:endParaRPr lang="th-TH"/>
          </a:p>
        </c:txPr>
        <c:crossAx val="26498944"/>
        <c:crosses val="autoZero"/>
        <c:auto val="1"/>
        <c:lblAlgn val="ctr"/>
        <c:lblOffset val="100"/>
        <c:noMultiLvlLbl val="0"/>
      </c:catAx>
      <c:valAx>
        <c:axId val="264989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81875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>
              <a:cs typeface="+mj-cs"/>
            </a:defRPr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2554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มกราคม</c:v>
                </c:pt>
                <c:pt idx="1">
                  <c:v>กุมภาพันธ์</c:v>
                </c:pt>
                <c:pt idx="2">
                  <c:v>มีนาคม</c:v>
                </c:pt>
                <c:pt idx="3">
                  <c:v>เมษายน</c:v>
                </c:pt>
                <c:pt idx="4">
                  <c:v>พฤษภาคม</c:v>
                </c:pt>
                <c:pt idx="5">
                  <c:v>มิถุนายน</c:v>
                </c:pt>
                <c:pt idx="6">
                  <c:v>กรกฎาคม</c:v>
                </c:pt>
                <c:pt idx="7">
                  <c:v>สิงหาคม</c:v>
                </c:pt>
                <c:pt idx="8">
                  <c:v>กันยายน</c:v>
                </c:pt>
                <c:pt idx="9">
                  <c:v>ตุลาคม</c:v>
                </c:pt>
                <c:pt idx="10">
                  <c:v>พฤศจิกายน</c:v>
                </c:pt>
                <c:pt idx="11">
                  <c:v>ธันวาคม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</c:v>
                </c:pt>
                <c:pt idx="1">
                  <c:v>4</c:v>
                </c:pt>
                <c:pt idx="2">
                  <c:v>0</c:v>
                </c:pt>
                <c:pt idx="3">
                  <c:v>8</c:v>
                </c:pt>
                <c:pt idx="4">
                  <c:v>6</c:v>
                </c:pt>
                <c:pt idx="5">
                  <c:v>14</c:v>
                </c:pt>
                <c:pt idx="6">
                  <c:v>25</c:v>
                </c:pt>
                <c:pt idx="7">
                  <c:v>19</c:v>
                </c:pt>
                <c:pt idx="8">
                  <c:v>19</c:v>
                </c:pt>
                <c:pt idx="9">
                  <c:v>7</c:v>
                </c:pt>
                <c:pt idx="10">
                  <c:v>2</c:v>
                </c:pt>
                <c:pt idx="11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2555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pPr>
              <a:ln>
                <a:solidFill>
                  <a:srgbClr val="FFFF00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มกราคม</c:v>
                </c:pt>
                <c:pt idx="1">
                  <c:v>กุมภาพันธ์</c:v>
                </c:pt>
                <c:pt idx="2">
                  <c:v>มีนาคม</c:v>
                </c:pt>
                <c:pt idx="3">
                  <c:v>เมษายน</c:v>
                </c:pt>
                <c:pt idx="4">
                  <c:v>พฤษภาคม</c:v>
                </c:pt>
                <c:pt idx="5">
                  <c:v>มิถุนายน</c:v>
                </c:pt>
                <c:pt idx="6">
                  <c:v>กรกฎาคม</c:v>
                </c:pt>
                <c:pt idx="7">
                  <c:v>สิงหาคม</c:v>
                </c:pt>
                <c:pt idx="8">
                  <c:v>กันยายน</c:v>
                </c:pt>
                <c:pt idx="9">
                  <c:v>ตุลาคม</c:v>
                </c:pt>
                <c:pt idx="10">
                  <c:v>พฤศจิกายน</c:v>
                </c:pt>
                <c:pt idx="11">
                  <c:v>ธันวาคม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6</c:v>
                </c:pt>
                <c:pt idx="3">
                  <c:v>4</c:v>
                </c:pt>
                <c:pt idx="4">
                  <c:v>15</c:v>
                </c:pt>
                <c:pt idx="5">
                  <c:v>27</c:v>
                </c:pt>
                <c:pt idx="6">
                  <c:v>39</c:v>
                </c:pt>
                <c:pt idx="7">
                  <c:v>51</c:v>
                </c:pt>
                <c:pt idx="8">
                  <c:v>38</c:v>
                </c:pt>
                <c:pt idx="9">
                  <c:v>11</c:v>
                </c:pt>
                <c:pt idx="10">
                  <c:v>15</c:v>
                </c:pt>
                <c:pt idx="11">
                  <c:v>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ปี 2556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มกราคม</c:v>
                </c:pt>
                <c:pt idx="1">
                  <c:v>กุมภาพันธ์</c:v>
                </c:pt>
                <c:pt idx="2">
                  <c:v>มีนาคม</c:v>
                </c:pt>
                <c:pt idx="3">
                  <c:v>เมษายน</c:v>
                </c:pt>
                <c:pt idx="4">
                  <c:v>พฤษภาคม</c:v>
                </c:pt>
                <c:pt idx="5">
                  <c:v>มิถุนายน</c:v>
                </c:pt>
                <c:pt idx="6">
                  <c:v>กรกฎาคม</c:v>
                </c:pt>
                <c:pt idx="7">
                  <c:v>สิงหาคม</c:v>
                </c:pt>
                <c:pt idx="8">
                  <c:v>กันยายน</c:v>
                </c:pt>
                <c:pt idx="9">
                  <c:v>ตุลาคม</c:v>
                </c:pt>
                <c:pt idx="10">
                  <c:v>พฤศจิกายน</c:v>
                </c:pt>
                <c:pt idx="11">
                  <c:v>ธันวาคม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6</c:v>
                </c:pt>
                <c:pt idx="1">
                  <c:v>4</c:v>
                </c:pt>
                <c:pt idx="2">
                  <c:v>11</c:v>
                </c:pt>
                <c:pt idx="3">
                  <c:v>21</c:v>
                </c:pt>
                <c:pt idx="4">
                  <c:v>29</c:v>
                </c:pt>
                <c:pt idx="5">
                  <c:v>32</c:v>
                </c:pt>
                <c:pt idx="6">
                  <c:v>48</c:v>
                </c:pt>
                <c:pt idx="7">
                  <c:v>36</c:v>
                </c:pt>
                <c:pt idx="8">
                  <c:v>24</c:v>
                </c:pt>
                <c:pt idx="9">
                  <c:v>13</c:v>
                </c:pt>
                <c:pt idx="10">
                  <c:v>7</c:v>
                </c:pt>
                <c:pt idx="11">
                  <c:v>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ปี 2557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มกราคม</c:v>
                </c:pt>
                <c:pt idx="1">
                  <c:v>กุมภาพันธ์</c:v>
                </c:pt>
                <c:pt idx="2">
                  <c:v>มีนาคม</c:v>
                </c:pt>
                <c:pt idx="3">
                  <c:v>เมษายน</c:v>
                </c:pt>
                <c:pt idx="4">
                  <c:v>พฤษภาคม</c:v>
                </c:pt>
                <c:pt idx="5">
                  <c:v>มิถุนายน</c:v>
                </c:pt>
                <c:pt idx="6">
                  <c:v>กรกฎาคม</c:v>
                </c:pt>
                <c:pt idx="7">
                  <c:v>สิงหาคม</c:v>
                </c:pt>
                <c:pt idx="8">
                  <c:v>กันยายน</c:v>
                </c:pt>
                <c:pt idx="9">
                  <c:v>ตุลาคม</c:v>
                </c:pt>
                <c:pt idx="10">
                  <c:v>พฤศจิกายน</c:v>
                </c:pt>
                <c:pt idx="11">
                  <c:v>ธันวาคม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4</c:v>
                </c:pt>
                <c:pt idx="5">
                  <c:v>15</c:v>
                </c:pt>
                <c:pt idx="6">
                  <c:v>27</c:v>
                </c:pt>
                <c:pt idx="7">
                  <c:v>14</c:v>
                </c:pt>
                <c:pt idx="8">
                  <c:v>10</c:v>
                </c:pt>
                <c:pt idx="9">
                  <c:v>12</c:v>
                </c:pt>
                <c:pt idx="10">
                  <c:v>9</c:v>
                </c:pt>
                <c:pt idx="11">
                  <c:v>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ปี 2558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pPr>
              <a:ln>
                <a:solidFill>
                  <a:srgbClr val="00B0F0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มกราคม</c:v>
                </c:pt>
                <c:pt idx="1">
                  <c:v>กุมภาพันธ์</c:v>
                </c:pt>
                <c:pt idx="2">
                  <c:v>มีนาคม</c:v>
                </c:pt>
                <c:pt idx="3">
                  <c:v>เมษายน</c:v>
                </c:pt>
                <c:pt idx="4">
                  <c:v>พฤษภาคม</c:v>
                </c:pt>
                <c:pt idx="5">
                  <c:v>มิถุนายน</c:v>
                </c:pt>
                <c:pt idx="6">
                  <c:v>กรกฎาคม</c:v>
                </c:pt>
                <c:pt idx="7">
                  <c:v>สิงหาคม</c:v>
                </c:pt>
                <c:pt idx="8">
                  <c:v>กันยายน</c:v>
                </c:pt>
                <c:pt idx="9">
                  <c:v>ตุลาคม</c:v>
                </c:pt>
                <c:pt idx="10">
                  <c:v>พฤศจิกายน</c:v>
                </c:pt>
                <c:pt idx="11">
                  <c:v>ธันวาคม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5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10</c:v>
                </c:pt>
                <c:pt idx="5">
                  <c:v>18</c:v>
                </c:pt>
                <c:pt idx="6">
                  <c:v>27</c:v>
                </c:pt>
                <c:pt idx="7">
                  <c:v>45</c:v>
                </c:pt>
                <c:pt idx="8">
                  <c:v>51</c:v>
                </c:pt>
                <c:pt idx="9">
                  <c:v>37</c:v>
                </c:pt>
                <c:pt idx="10">
                  <c:v>34</c:v>
                </c:pt>
                <c:pt idx="11">
                  <c:v>18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ปี 2559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มกราคม</c:v>
                </c:pt>
                <c:pt idx="1">
                  <c:v>กุมภาพันธ์</c:v>
                </c:pt>
                <c:pt idx="2">
                  <c:v>มีนาคม</c:v>
                </c:pt>
                <c:pt idx="3">
                  <c:v>เมษายน</c:v>
                </c:pt>
                <c:pt idx="4">
                  <c:v>พฤษภาคม</c:v>
                </c:pt>
                <c:pt idx="5">
                  <c:v>มิถุนายน</c:v>
                </c:pt>
                <c:pt idx="6">
                  <c:v>กรกฎาคม</c:v>
                </c:pt>
                <c:pt idx="7">
                  <c:v>สิงหาคม</c:v>
                </c:pt>
                <c:pt idx="8">
                  <c:v>กันยายน</c:v>
                </c:pt>
                <c:pt idx="9">
                  <c:v>ตุลาคม</c:v>
                </c:pt>
                <c:pt idx="10">
                  <c:v>พฤศจิกายน</c:v>
                </c:pt>
                <c:pt idx="11">
                  <c:v>ธันวาคม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14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Median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pPr>
              <a:ln>
                <a:solidFill>
                  <a:srgbClr val="000000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มกราคม</c:v>
                </c:pt>
                <c:pt idx="1">
                  <c:v>กุมภาพันธ์</c:v>
                </c:pt>
                <c:pt idx="2">
                  <c:v>มีนาคม</c:v>
                </c:pt>
                <c:pt idx="3">
                  <c:v>เมษายน</c:v>
                </c:pt>
                <c:pt idx="4">
                  <c:v>พฤษภาคม</c:v>
                </c:pt>
                <c:pt idx="5">
                  <c:v>มิถุนายน</c:v>
                </c:pt>
                <c:pt idx="6">
                  <c:v>กรกฎาคม</c:v>
                </c:pt>
                <c:pt idx="7">
                  <c:v>สิงหาคม</c:v>
                </c:pt>
                <c:pt idx="8">
                  <c:v>กันยายน</c:v>
                </c:pt>
                <c:pt idx="9">
                  <c:v>ตุลาคม</c:v>
                </c:pt>
                <c:pt idx="10">
                  <c:v>พฤศจิกายน</c:v>
                </c:pt>
                <c:pt idx="11">
                  <c:v>ธันวาคม</c:v>
                </c:pt>
              </c:strCache>
            </c:strRef>
          </c:cat>
          <c:val>
            <c:numRef>
              <c:f>Sheet1!$H$2:$H$13</c:f>
              <c:numCache>
                <c:formatCode>General</c:formatCode>
                <c:ptCount val="12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10</c:v>
                </c:pt>
                <c:pt idx="5">
                  <c:v>18</c:v>
                </c:pt>
                <c:pt idx="6">
                  <c:v>27</c:v>
                </c:pt>
                <c:pt idx="7">
                  <c:v>36</c:v>
                </c:pt>
                <c:pt idx="8">
                  <c:v>24</c:v>
                </c:pt>
                <c:pt idx="9">
                  <c:v>12</c:v>
                </c:pt>
                <c:pt idx="10">
                  <c:v>9</c:v>
                </c:pt>
                <c:pt idx="11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251648"/>
        <c:axId val="26253568"/>
      </c:lineChart>
      <c:catAx>
        <c:axId val="26251648"/>
        <c:scaling>
          <c:orientation val="minMax"/>
        </c:scaling>
        <c:delete val="0"/>
        <c:axPos val="b"/>
        <c:majorTickMark val="none"/>
        <c:minorTickMark val="none"/>
        <c:tickLblPos val="nextTo"/>
        <c:crossAx val="26253568"/>
        <c:crosses val="autoZero"/>
        <c:auto val="1"/>
        <c:lblAlgn val="ctr"/>
        <c:lblOffset val="100"/>
        <c:noMultiLvlLbl val="0"/>
      </c:catAx>
      <c:valAx>
        <c:axId val="26253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625164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cs typeface="+mj-cs"/>
        </a:defRPr>
      </a:pPr>
      <a:endParaRPr lang="th-TH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93332F-A55A-4AA0-AA6D-2E72356298A0}" type="doc">
      <dgm:prSet loTypeId="urn:microsoft.com/office/officeart/2005/8/layout/radial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5D3F00AC-CCA3-49FB-B280-30363868D887}">
      <dgm:prSet phldrT="[ข้อความ]" custT="1"/>
      <dgm:spPr/>
      <dgm:t>
        <a:bodyPr/>
        <a:lstStyle/>
        <a:p>
          <a:r>
            <a:rPr lang="th-TH" sz="2400" b="1" dirty="0" smtClean="0">
              <a:cs typeface="+mj-cs"/>
            </a:rPr>
            <a:t>จำนวนผู้ป่วยไข้เลือดออกในแต่ละเดือน ปี 2559</a:t>
          </a:r>
          <a:endParaRPr lang="th-TH" sz="2400" b="1" dirty="0">
            <a:cs typeface="+mj-cs"/>
          </a:endParaRPr>
        </a:p>
      </dgm:t>
    </dgm:pt>
    <dgm:pt modelId="{0510AC41-63BD-4C01-A8B9-A664DBD9AD98}" type="parTrans" cxnId="{C1441AC6-95CC-4B8E-A5E1-7ECD6205EDA1}">
      <dgm:prSet/>
      <dgm:spPr/>
      <dgm:t>
        <a:bodyPr/>
        <a:lstStyle/>
        <a:p>
          <a:endParaRPr lang="th-TH"/>
        </a:p>
      </dgm:t>
    </dgm:pt>
    <dgm:pt modelId="{65686A1A-83ED-4475-8CDE-EC421ADEF149}" type="sibTrans" cxnId="{C1441AC6-95CC-4B8E-A5E1-7ECD6205EDA1}">
      <dgm:prSet/>
      <dgm:spPr/>
      <dgm:t>
        <a:bodyPr/>
        <a:lstStyle/>
        <a:p>
          <a:endParaRPr lang="th-TH"/>
        </a:p>
      </dgm:t>
    </dgm:pt>
    <dgm:pt modelId="{F3CC43EA-5C40-47AA-8282-515D8CE4E33C}">
      <dgm:prSet phldrT="[ข้อความ]"/>
      <dgm:spPr/>
      <dgm:t>
        <a:bodyPr/>
        <a:lstStyle/>
        <a:p>
          <a:pPr>
            <a:lnSpc>
              <a:spcPct val="100000"/>
            </a:lnSpc>
          </a:pPr>
          <a:r>
            <a:rPr lang="th-TH" b="1" dirty="0" smtClean="0">
              <a:cs typeface="+mj-cs"/>
            </a:rPr>
            <a:t>กุมภาพันธ์</a:t>
          </a:r>
        </a:p>
        <a:p>
          <a:pPr>
            <a:lnSpc>
              <a:spcPct val="100000"/>
            </a:lnSpc>
          </a:pPr>
          <a:r>
            <a:rPr lang="th-TH" b="1" dirty="0" smtClean="0">
              <a:cs typeface="+mj-cs"/>
            </a:rPr>
            <a:t>3 ราย</a:t>
          </a:r>
          <a:endParaRPr lang="th-TH" b="1" dirty="0">
            <a:cs typeface="+mj-cs"/>
          </a:endParaRPr>
        </a:p>
      </dgm:t>
    </dgm:pt>
    <dgm:pt modelId="{5347900B-FA95-4CDD-B72C-F6DAA96AD798}" type="parTrans" cxnId="{7ACCE320-07BC-4843-A2F0-78B7EE5C9559}">
      <dgm:prSet/>
      <dgm:spPr/>
      <dgm:t>
        <a:bodyPr/>
        <a:lstStyle/>
        <a:p>
          <a:endParaRPr lang="th-TH"/>
        </a:p>
      </dgm:t>
    </dgm:pt>
    <dgm:pt modelId="{5A0FE140-BBE1-4FAF-9973-CBAA45AA7875}" type="sibTrans" cxnId="{7ACCE320-07BC-4843-A2F0-78B7EE5C9559}">
      <dgm:prSet/>
      <dgm:spPr/>
      <dgm:t>
        <a:bodyPr/>
        <a:lstStyle/>
        <a:p>
          <a:endParaRPr lang="th-TH"/>
        </a:p>
      </dgm:t>
    </dgm:pt>
    <dgm:pt modelId="{293C3BB3-75B7-4AF7-9A5F-05917EC275BC}">
      <dgm:prSet phldrT="[ข้อความ]"/>
      <dgm:spPr/>
      <dgm:t>
        <a:bodyPr/>
        <a:lstStyle/>
        <a:p>
          <a:r>
            <a:rPr lang="th-TH" b="1" dirty="0" smtClean="0">
              <a:cs typeface="+mj-cs"/>
            </a:rPr>
            <a:t>มีนาคม </a:t>
          </a:r>
        </a:p>
        <a:p>
          <a:r>
            <a:rPr lang="th-TH" b="1" dirty="0" smtClean="0">
              <a:cs typeface="+mj-cs"/>
            </a:rPr>
            <a:t>2 ราย</a:t>
          </a:r>
          <a:endParaRPr lang="th-TH" b="1" dirty="0">
            <a:cs typeface="+mj-cs"/>
          </a:endParaRPr>
        </a:p>
      </dgm:t>
    </dgm:pt>
    <dgm:pt modelId="{566B256B-CB54-4F68-B2C3-7A6FF5A2470B}" type="parTrans" cxnId="{FA7CBB94-BFD1-4602-A413-3EBA118CC3DA}">
      <dgm:prSet/>
      <dgm:spPr/>
      <dgm:t>
        <a:bodyPr/>
        <a:lstStyle/>
        <a:p>
          <a:endParaRPr lang="th-TH"/>
        </a:p>
      </dgm:t>
    </dgm:pt>
    <dgm:pt modelId="{A7062FDB-495D-4F60-95C7-F1DC776EBC24}" type="sibTrans" cxnId="{FA7CBB94-BFD1-4602-A413-3EBA118CC3DA}">
      <dgm:prSet/>
      <dgm:spPr/>
      <dgm:t>
        <a:bodyPr/>
        <a:lstStyle/>
        <a:p>
          <a:endParaRPr lang="th-TH"/>
        </a:p>
      </dgm:t>
    </dgm:pt>
    <dgm:pt modelId="{FF55806B-026B-43C0-BF2B-3A75F54F4A40}">
      <dgm:prSet phldrT="[ข้อความ]"/>
      <dgm:spPr/>
      <dgm:t>
        <a:bodyPr/>
        <a:lstStyle/>
        <a:p>
          <a:r>
            <a:rPr lang="th-TH" b="1" dirty="0" smtClean="0">
              <a:cs typeface="+mj-cs"/>
            </a:rPr>
            <a:t>เมษายน</a:t>
          </a:r>
        </a:p>
        <a:p>
          <a:r>
            <a:rPr lang="th-TH" b="1" dirty="0" smtClean="0">
              <a:cs typeface="+mj-cs"/>
            </a:rPr>
            <a:t>2 ราย</a:t>
          </a:r>
          <a:endParaRPr lang="th-TH" b="1" dirty="0">
            <a:cs typeface="+mj-cs"/>
          </a:endParaRPr>
        </a:p>
      </dgm:t>
    </dgm:pt>
    <dgm:pt modelId="{7189D421-E7FA-4633-8F05-5DF3A4BEDF16}" type="parTrans" cxnId="{E4D610C8-4BD8-4105-98C3-E03AD6186EAB}">
      <dgm:prSet/>
      <dgm:spPr/>
      <dgm:t>
        <a:bodyPr/>
        <a:lstStyle/>
        <a:p>
          <a:endParaRPr lang="th-TH"/>
        </a:p>
      </dgm:t>
    </dgm:pt>
    <dgm:pt modelId="{1FE5D3D1-CDBE-47B1-91BC-F75A0F184E0A}" type="sibTrans" cxnId="{E4D610C8-4BD8-4105-98C3-E03AD6186EAB}">
      <dgm:prSet/>
      <dgm:spPr/>
      <dgm:t>
        <a:bodyPr/>
        <a:lstStyle/>
        <a:p>
          <a:endParaRPr lang="th-TH"/>
        </a:p>
      </dgm:t>
    </dgm:pt>
    <dgm:pt modelId="{DFF531A9-2D52-48E6-8278-38B7D51F7C4E}">
      <dgm:prSet phldrT="[ข้อความ]"/>
      <dgm:spPr/>
      <dgm:t>
        <a:bodyPr/>
        <a:lstStyle/>
        <a:p>
          <a:r>
            <a:rPr lang="th-TH" b="1" dirty="0" smtClean="0">
              <a:cs typeface="+mj-cs"/>
            </a:rPr>
            <a:t>มกราคม</a:t>
          </a:r>
        </a:p>
        <a:p>
          <a:r>
            <a:rPr lang="th-TH" b="1" dirty="0" smtClean="0">
              <a:cs typeface="+mj-cs"/>
            </a:rPr>
            <a:t>14 ราย</a:t>
          </a:r>
          <a:endParaRPr lang="th-TH" b="1" dirty="0">
            <a:cs typeface="+mj-cs"/>
          </a:endParaRPr>
        </a:p>
      </dgm:t>
    </dgm:pt>
    <dgm:pt modelId="{28C4F00C-B7AF-4871-A875-AAA3BAAB0789}" type="parTrans" cxnId="{D1BCC6F6-A540-4230-9347-09A7242E2697}">
      <dgm:prSet/>
      <dgm:spPr/>
      <dgm:t>
        <a:bodyPr/>
        <a:lstStyle/>
        <a:p>
          <a:endParaRPr lang="th-TH"/>
        </a:p>
      </dgm:t>
    </dgm:pt>
    <dgm:pt modelId="{758E3C3F-C195-4E8A-A831-3FFD61A8FB9E}" type="sibTrans" cxnId="{D1BCC6F6-A540-4230-9347-09A7242E2697}">
      <dgm:prSet/>
      <dgm:spPr/>
      <dgm:t>
        <a:bodyPr/>
        <a:lstStyle/>
        <a:p>
          <a:endParaRPr lang="th-TH"/>
        </a:p>
      </dgm:t>
    </dgm:pt>
    <dgm:pt modelId="{66E61BD0-F109-4C8C-B634-18A54BCC0E7A}" type="pres">
      <dgm:prSet presAssocID="{FD93332F-A55A-4AA0-AA6D-2E72356298A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09A3499-ED4C-4BBD-9190-2707342325E8}" type="pres">
      <dgm:prSet presAssocID="{FD93332F-A55A-4AA0-AA6D-2E72356298A0}" presName="radial" presStyleCnt="0">
        <dgm:presLayoutVars>
          <dgm:animLvl val="ctr"/>
        </dgm:presLayoutVars>
      </dgm:prSet>
      <dgm:spPr/>
    </dgm:pt>
    <dgm:pt modelId="{8A681D48-082D-4DC4-944D-55611ED7BCEB}" type="pres">
      <dgm:prSet presAssocID="{5D3F00AC-CCA3-49FB-B280-30363868D887}" presName="centerShape" presStyleLbl="vennNode1" presStyleIdx="0" presStyleCnt="5" custScaleX="122790" custScaleY="76060"/>
      <dgm:spPr/>
      <dgm:t>
        <a:bodyPr/>
        <a:lstStyle/>
        <a:p>
          <a:endParaRPr lang="th-TH"/>
        </a:p>
      </dgm:t>
    </dgm:pt>
    <dgm:pt modelId="{C60C3A7E-19A3-43D1-9693-891515D95665}" type="pres">
      <dgm:prSet presAssocID="{F3CC43EA-5C40-47AA-8282-515D8CE4E33C}" presName="node" presStyleLbl="vennNode1" presStyleIdx="1" presStyleCnt="5" custScaleX="124132" custScaleY="113064" custRadScaleRad="84031" custRadScaleInc="29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6103F87-6E85-4E52-BDA7-E436D8120F9D}" type="pres">
      <dgm:prSet presAssocID="{293C3BB3-75B7-4AF7-9A5F-05917EC275BC}" presName="node" presStyleLbl="vennNode1" presStyleIdx="2" presStyleCnt="5" custScaleX="140582" custScaleY="127701" custRadScaleRad="132103" custRadScaleInc="-452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16D18AE-93ED-4CC0-B2FE-60AEE0A141CD}" type="pres">
      <dgm:prSet presAssocID="{FF55806B-026B-43C0-BF2B-3A75F54F4A40}" presName="node" presStyleLbl="vennNode1" presStyleIdx="3" presStyleCnt="5" custScaleX="134003" custScaleY="129438" custRadScaleRad="90182" custRadScaleInc="-208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F87AA98-DC0A-4E6B-B7C0-537EA174E296}" type="pres">
      <dgm:prSet presAssocID="{DFF531A9-2D52-48E6-8278-38B7D51F7C4E}" presName="node" presStyleLbl="vennNode1" presStyleIdx="4" presStyleCnt="5" custScaleX="135760" custScaleY="114302" custRadScaleRad="122725" custRadScaleInc="183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55C88AA8-5E43-4F6C-B93B-C51620761EC0}" type="presOf" srcId="{FF55806B-026B-43C0-BF2B-3A75F54F4A40}" destId="{016D18AE-93ED-4CC0-B2FE-60AEE0A141CD}" srcOrd="0" destOrd="0" presId="urn:microsoft.com/office/officeart/2005/8/layout/radial3"/>
    <dgm:cxn modelId="{C1441AC6-95CC-4B8E-A5E1-7ECD6205EDA1}" srcId="{FD93332F-A55A-4AA0-AA6D-2E72356298A0}" destId="{5D3F00AC-CCA3-49FB-B280-30363868D887}" srcOrd="0" destOrd="0" parTransId="{0510AC41-63BD-4C01-A8B9-A664DBD9AD98}" sibTransId="{65686A1A-83ED-4475-8CDE-EC421ADEF149}"/>
    <dgm:cxn modelId="{03792C0A-5864-4B14-8C35-4BFFE601494C}" type="presOf" srcId="{293C3BB3-75B7-4AF7-9A5F-05917EC275BC}" destId="{B6103F87-6E85-4E52-BDA7-E436D8120F9D}" srcOrd="0" destOrd="0" presId="urn:microsoft.com/office/officeart/2005/8/layout/radial3"/>
    <dgm:cxn modelId="{FA7CBB94-BFD1-4602-A413-3EBA118CC3DA}" srcId="{5D3F00AC-CCA3-49FB-B280-30363868D887}" destId="{293C3BB3-75B7-4AF7-9A5F-05917EC275BC}" srcOrd="1" destOrd="0" parTransId="{566B256B-CB54-4F68-B2C3-7A6FF5A2470B}" sibTransId="{A7062FDB-495D-4F60-95C7-F1DC776EBC24}"/>
    <dgm:cxn modelId="{670B89C0-CE6F-42CD-BCC5-6E57042CF69B}" type="presOf" srcId="{DFF531A9-2D52-48E6-8278-38B7D51F7C4E}" destId="{AF87AA98-DC0A-4E6B-B7C0-537EA174E296}" srcOrd="0" destOrd="0" presId="urn:microsoft.com/office/officeart/2005/8/layout/radial3"/>
    <dgm:cxn modelId="{D1BCC6F6-A540-4230-9347-09A7242E2697}" srcId="{5D3F00AC-CCA3-49FB-B280-30363868D887}" destId="{DFF531A9-2D52-48E6-8278-38B7D51F7C4E}" srcOrd="3" destOrd="0" parTransId="{28C4F00C-B7AF-4871-A875-AAA3BAAB0789}" sibTransId="{758E3C3F-C195-4E8A-A831-3FFD61A8FB9E}"/>
    <dgm:cxn modelId="{1A1F9982-B3D5-465F-9FBF-B7A0E3BF9793}" type="presOf" srcId="{FD93332F-A55A-4AA0-AA6D-2E72356298A0}" destId="{66E61BD0-F109-4C8C-B634-18A54BCC0E7A}" srcOrd="0" destOrd="0" presId="urn:microsoft.com/office/officeart/2005/8/layout/radial3"/>
    <dgm:cxn modelId="{E183C40F-1991-48E3-8CCA-6AA7D74AEED0}" type="presOf" srcId="{F3CC43EA-5C40-47AA-8282-515D8CE4E33C}" destId="{C60C3A7E-19A3-43D1-9693-891515D95665}" srcOrd="0" destOrd="0" presId="urn:microsoft.com/office/officeart/2005/8/layout/radial3"/>
    <dgm:cxn modelId="{55D7DF9B-CAD4-46FA-93BA-777523B7B4F0}" type="presOf" srcId="{5D3F00AC-CCA3-49FB-B280-30363868D887}" destId="{8A681D48-082D-4DC4-944D-55611ED7BCEB}" srcOrd="0" destOrd="0" presId="urn:microsoft.com/office/officeart/2005/8/layout/radial3"/>
    <dgm:cxn modelId="{E4D610C8-4BD8-4105-98C3-E03AD6186EAB}" srcId="{5D3F00AC-CCA3-49FB-B280-30363868D887}" destId="{FF55806B-026B-43C0-BF2B-3A75F54F4A40}" srcOrd="2" destOrd="0" parTransId="{7189D421-E7FA-4633-8F05-5DF3A4BEDF16}" sibTransId="{1FE5D3D1-CDBE-47B1-91BC-F75A0F184E0A}"/>
    <dgm:cxn modelId="{7ACCE320-07BC-4843-A2F0-78B7EE5C9559}" srcId="{5D3F00AC-CCA3-49FB-B280-30363868D887}" destId="{F3CC43EA-5C40-47AA-8282-515D8CE4E33C}" srcOrd="0" destOrd="0" parTransId="{5347900B-FA95-4CDD-B72C-F6DAA96AD798}" sibTransId="{5A0FE140-BBE1-4FAF-9973-CBAA45AA7875}"/>
    <dgm:cxn modelId="{E45360EB-7B50-4AF4-A8B2-F32507825B5A}" type="presParOf" srcId="{66E61BD0-F109-4C8C-B634-18A54BCC0E7A}" destId="{F09A3499-ED4C-4BBD-9190-2707342325E8}" srcOrd="0" destOrd="0" presId="urn:microsoft.com/office/officeart/2005/8/layout/radial3"/>
    <dgm:cxn modelId="{8F605B1A-4103-4E76-8AFE-86C192697E82}" type="presParOf" srcId="{F09A3499-ED4C-4BBD-9190-2707342325E8}" destId="{8A681D48-082D-4DC4-944D-55611ED7BCEB}" srcOrd="0" destOrd="0" presId="urn:microsoft.com/office/officeart/2005/8/layout/radial3"/>
    <dgm:cxn modelId="{29BB8876-46B9-476A-9F48-C9AE36BF1A33}" type="presParOf" srcId="{F09A3499-ED4C-4BBD-9190-2707342325E8}" destId="{C60C3A7E-19A3-43D1-9693-891515D95665}" srcOrd="1" destOrd="0" presId="urn:microsoft.com/office/officeart/2005/8/layout/radial3"/>
    <dgm:cxn modelId="{555E2BD8-AB95-4E91-AD69-66306315BAEE}" type="presParOf" srcId="{F09A3499-ED4C-4BBD-9190-2707342325E8}" destId="{B6103F87-6E85-4E52-BDA7-E436D8120F9D}" srcOrd="2" destOrd="0" presId="urn:microsoft.com/office/officeart/2005/8/layout/radial3"/>
    <dgm:cxn modelId="{EA1E11B4-A001-435E-9207-3D565711A809}" type="presParOf" srcId="{F09A3499-ED4C-4BBD-9190-2707342325E8}" destId="{016D18AE-93ED-4CC0-B2FE-60AEE0A141CD}" srcOrd="3" destOrd="0" presId="urn:microsoft.com/office/officeart/2005/8/layout/radial3"/>
    <dgm:cxn modelId="{8CF8C187-03F1-4AF2-ADD1-9EE32674A9CD}" type="presParOf" srcId="{F09A3499-ED4C-4BBD-9190-2707342325E8}" destId="{AF87AA98-DC0A-4E6B-B7C0-537EA174E296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1B4181-5639-422C-B49E-6AEFB965D714}" type="doc">
      <dgm:prSet loTypeId="urn:microsoft.com/office/officeart/2005/8/layout/cycle2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66E25396-A351-4C41-A1DF-2E2F9C41937E}">
      <dgm:prSet phldrT="[ข้อความ]" custT="1"/>
      <dgm:spPr>
        <a:xfrm>
          <a:off x="2329165" y="62"/>
          <a:ext cx="1351344" cy="919757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endParaRPr lang="th-TH" sz="24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r>
            <a:rPr lang="th-TH" sz="2000" b="1" i="1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ขณะเกิดการระบาด</a:t>
          </a:r>
        </a:p>
        <a:p>
          <a:endParaRPr lang="th-TH" sz="2400" dirty="0">
            <a:solidFill>
              <a:sysClr val="window" lastClr="FFFFFF"/>
            </a:solidFill>
            <a:latin typeface="Calibri"/>
            <a:ea typeface="+mn-ea"/>
            <a:cs typeface="Cordia New"/>
          </a:endParaRPr>
        </a:p>
      </dgm:t>
    </dgm:pt>
    <dgm:pt modelId="{1C3F658B-A4C8-44E2-8BE9-A899A0AA4A11}" type="parTrans" cxnId="{1D1658CE-689D-411A-B356-0E92E52E35DA}">
      <dgm:prSet/>
      <dgm:spPr/>
      <dgm:t>
        <a:bodyPr/>
        <a:lstStyle/>
        <a:p>
          <a:endParaRPr lang="th-TH"/>
        </a:p>
      </dgm:t>
    </dgm:pt>
    <dgm:pt modelId="{BCC8031F-9DC2-4012-86F7-EAD3C6DD2F66}" type="sibTrans" cxnId="{1D1658CE-689D-411A-B356-0E92E52E35DA}">
      <dgm:prSet/>
      <dgm:spPr>
        <a:xfrm rot="2323242">
          <a:off x="3470426" y="731056"/>
          <a:ext cx="132314" cy="310418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th-TH">
            <a:solidFill>
              <a:sysClr val="window" lastClr="FFFFFF"/>
            </a:solidFill>
            <a:latin typeface="Calibri"/>
            <a:ea typeface="+mn-ea"/>
            <a:cs typeface="Cordia New"/>
          </a:endParaRPr>
        </a:p>
      </dgm:t>
    </dgm:pt>
    <dgm:pt modelId="{D69BBE80-CF5E-4328-A8AF-0A5FD468CFE5}">
      <dgm:prSet phldrT="[ข้อความ]" custT="1"/>
      <dgm:spPr>
        <a:xfrm>
          <a:off x="3286822" y="2128242"/>
          <a:ext cx="1480892" cy="919757"/>
        </a:xfrm>
        <a:solidFill>
          <a:srgbClr val="C0504D">
            <a:hueOff val="2340759"/>
            <a:satOff val="-2919"/>
            <a:lumOff val="686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endParaRPr lang="th-TH" sz="2400" b="1" i="1" dirty="0" smtClean="0">
            <a:solidFill>
              <a:srgbClr val="02025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  <a:p>
          <a:r>
            <a:rPr lang="th-TH" sz="2400" b="1" i="1" dirty="0" smtClean="0">
              <a:solidFill>
                <a:srgbClr val="0202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หลังเกิดการระบาด</a:t>
          </a:r>
        </a:p>
        <a:p>
          <a:endParaRPr lang="th-TH" sz="1400" dirty="0">
            <a:solidFill>
              <a:sysClr val="window" lastClr="FFFFFF"/>
            </a:solidFill>
            <a:latin typeface="Calibri"/>
            <a:ea typeface="+mn-ea"/>
            <a:cs typeface="Cordia New"/>
          </a:endParaRPr>
        </a:p>
      </dgm:t>
    </dgm:pt>
    <dgm:pt modelId="{66475D32-2C77-4982-99C2-837997D7B7F9}" type="parTrans" cxnId="{B1C1949A-8B4D-41F0-A607-E51819279533}">
      <dgm:prSet/>
      <dgm:spPr/>
      <dgm:t>
        <a:bodyPr/>
        <a:lstStyle/>
        <a:p>
          <a:endParaRPr lang="th-TH"/>
        </a:p>
      </dgm:t>
    </dgm:pt>
    <dgm:pt modelId="{7291C943-DEDD-49D8-BDE9-CBCDC6D3B63A}" type="sibTrans" cxnId="{B1C1949A-8B4D-41F0-A607-E51819279533}">
      <dgm:prSet/>
      <dgm:spPr>
        <a:xfrm rot="10817219">
          <a:off x="2908590" y="2427978"/>
          <a:ext cx="267303" cy="310418"/>
        </a:xfrm>
        <a:solidFill>
          <a:srgbClr val="C0504D">
            <a:hueOff val="2340759"/>
            <a:satOff val="-2919"/>
            <a:lumOff val="686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th-TH">
            <a:solidFill>
              <a:sysClr val="window" lastClr="FFFFFF"/>
            </a:solidFill>
            <a:latin typeface="Calibri"/>
            <a:ea typeface="+mn-ea"/>
            <a:cs typeface="Cordia New"/>
          </a:endParaRPr>
        </a:p>
      </dgm:t>
    </dgm:pt>
    <dgm:pt modelId="{9354A02B-3D1F-4A77-8703-1297C00546BB}">
      <dgm:prSet phldrT="[ข้อความ]" custT="1"/>
      <dgm:spPr>
        <a:xfrm>
          <a:off x="1200694" y="812930"/>
          <a:ext cx="1370650" cy="919757"/>
        </a:xfrm>
        <a:solidFill>
          <a:srgbClr val="C0504D">
            <a:hueOff val="4681519"/>
            <a:satOff val="-5839"/>
            <a:lumOff val="1373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endParaRPr lang="th-TH" sz="2400" b="1" i="1" dirty="0" smtClean="0"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  <a:p>
          <a:r>
            <a:rPr lang="th-TH" sz="2400" b="1" i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ก่อนการระบาด</a:t>
          </a:r>
        </a:p>
        <a:p>
          <a:endParaRPr lang="th-TH" sz="1200" dirty="0">
            <a:solidFill>
              <a:sysClr val="window" lastClr="FFFFFF"/>
            </a:solidFill>
            <a:latin typeface="Calibri"/>
            <a:ea typeface="+mn-ea"/>
            <a:cs typeface="Cordia New"/>
          </a:endParaRPr>
        </a:p>
      </dgm:t>
    </dgm:pt>
    <dgm:pt modelId="{E8D3117F-71CF-49B0-9D83-D22279ADFA30}" type="parTrans" cxnId="{6AB3B71E-E976-4D70-A0A4-C0177161CD38}">
      <dgm:prSet/>
      <dgm:spPr/>
      <dgm:t>
        <a:bodyPr/>
        <a:lstStyle/>
        <a:p>
          <a:endParaRPr lang="th-TH"/>
        </a:p>
      </dgm:t>
    </dgm:pt>
    <dgm:pt modelId="{D245DEF8-3569-4F95-9A32-3DA316434C3B}" type="sibTrans" cxnId="{6AB3B71E-E976-4D70-A0A4-C0177161CD38}">
      <dgm:prSet/>
      <dgm:spPr>
        <a:xfrm rot="19440000">
          <a:off x="2381218" y="712149"/>
          <a:ext cx="125714" cy="310418"/>
        </a:xfrm>
        <a:solidFill>
          <a:srgbClr val="C0504D">
            <a:hueOff val="4681519"/>
            <a:satOff val="-5839"/>
            <a:lumOff val="1373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th-TH">
            <a:solidFill>
              <a:sysClr val="window" lastClr="FFFFFF"/>
            </a:solidFill>
            <a:latin typeface="Calibri"/>
            <a:ea typeface="+mn-ea"/>
            <a:cs typeface="Cordia New"/>
          </a:endParaRPr>
        </a:p>
      </dgm:t>
    </dgm:pt>
    <dgm:pt modelId="{66A197A9-69D0-4EC4-9DD4-D57989ABE82C}" type="pres">
      <dgm:prSet presAssocID="{FA1B4181-5639-422C-B49E-6AEFB965D71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ED5ADA-C3F9-49E7-94ED-31004A38B77A}" type="pres">
      <dgm:prSet presAssocID="{66E25396-A351-4C41-A1DF-2E2F9C41937E}" presName="node" presStyleLbl="node1" presStyleIdx="0" presStyleCnt="3" custScaleX="19012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th-TH"/>
        </a:p>
      </dgm:t>
    </dgm:pt>
    <dgm:pt modelId="{F8D2A4AF-F025-441F-99C5-12325C1F49F2}" type="pres">
      <dgm:prSet presAssocID="{BCC8031F-9DC2-4012-86F7-EAD3C6DD2F66}" presName="sibTrans" presStyleLbl="sibTrans2D1" presStyleIdx="0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BE1FB76C-D86D-4DC2-8E69-3908AB15B770}" type="pres">
      <dgm:prSet presAssocID="{BCC8031F-9DC2-4012-86F7-EAD3C6DD2F6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F994845-54B9-432E-BC9B-11DF239784F0}" type="pres">
      <dgm:prSet presAssocID="{D69BBE80-CF5E-4328-A8AF-0A5FD468CFE5}" presName="node" presStyleLbl="node1" presStyleIdx="1" presStyleCnt="3" custScaleX="179861" custRadScaleRad="141669" custRadScaleInc="-3043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B4FD21-BAA8-4D1C-897B-21720426CEF9}" type="pres">
      <dgm:prSet presAssocID="{7291C943-DEDD-49D8-BDE9-CBCDC6D3B63A}" presName="sibTrans" presStyleLbl="sibTrans2D1" presStyleIdx="1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6C5C02CD-5C9D-457A-9F2E-CEDDDF41DC5D}" type="pres">
      <dgm:prSet presAssocID="{7291C943-DEDD-49D8-BDE9-CBCDC6D3B63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01B2AED-966E-4C78-BC99-8CDBC7D13AE4}" type="pres">
      <dgm:prSet presAssocID="{9354A02B-3D1F-4A77-8703-1297C00546BB}" presName="node" presStyleLbl="node1" presStyleIdx="2" presStyleCnt="3" custScaleX="169234" custRadScaleRad="98609" custRadScaleInc="238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th-TH"/>
        </a:p>
      </dgm:t>
    </dgm:pt>
    <dgm:pt modelId="{ED281678-378B-4541-ABF6-E1E39F028642}" type="pres">
      <dgm:prSet presAssocID="{D245DEF8-3569-4F95-9A32-3DA316434C3B}" presName="sibTrans" presStyleLbl="sibTrans2D1" presStyleIdx="2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5D11565E-391F-41C8-B631-3E829C9D9AA4}" type="pres">
      <dgm:prSet presAssocID="{D245DEF8-3569-4F95-9A32-3DA316434C3B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1E7029E-5FD3-48D0-8805-6151F95AE310}" type="presOf" srcId="{BCC8031F-9DC2-4012-86F7-EAD3C6DD2F66}" destId="{F8D2A4AF-F025-441F-99C5-12325C1F49F2}" srcOrd="0" destOrd="0" presId="urn:microsoft.com/office/officeart/2005/8/layout/cycle2"/>
    <dgm:cxn modelId="{6AB3B71E-E976-4D70-A0A4-C0177161CD38}" srcId="{FA1B4181-5639-422C-B49E-6AEFB965D714}" destId="{9354A02B-3D1F-4A77-8703-1297C00546BB}" srcOrd="2" destOrd="0" parTransId="{E8D3117F-71CF-49B0-9D83-D22279ADFA30}" sibTransId="{D245DEF8-3569-4F95-9A32-3DA316434C3B}"/>
    <dgm:cxn modelId="{E39EAA4A-A0D4-489A-8362-9F8C6419DD9F}" type="presOf" srcId="{D245DEF8-3569-4F95-9A32-3DA316434C3B}" destId="{5D11565E-391F-41C8-B631-3E829C9D9AA4}" srcOrd="1" destOrd="0" presId="urn:microsoft.com/office/officeart/2005/8/layout/cycle2"/>
    <dgm:cxn modelId="{3A4DFAEE-6969-4540-A9EF-0725CA536DD0}" type="presOf" srcId="{D245DEF8-3569-4F95-9A32-3DA316434C3B}" destId="{ED281678-378B-4541-ABF6-E1E39F028642}" srcOrd="0" destOrd="0" presId="urn:microsoft.com/office/officeart/2005/8/layout/cycle2"/>
    <dgm:cxn modelId="{1D1658CE-689D-411A-B356-0E92E52E35DA}" srcId="{FA1B4181-5639-422C-B49E-6AEFB965D714}" destId="{66E25396-A351-4C41-A1DF-2E2F9C41937E}" srcOrd="0" destOrd="0" parTransId="{1C3F658B-A4C8-44E2-8BE9-A899A0AA4A11}" sibTransId="{BCC8031F-9DC2-4012-86F7-EAD3C6DD2F66}"/>
    <dgm:cxn modelId="{DA27CA1E-E90D-43BF-B0D1-F1CEC8EBC0A4}" type="presOf" srcId="{FA1B4181-5639-422C-B49E-6AEFB965D714}" destId="{66A197A9-69D0-4EC4-9DD4-D57989ABE82C}" srcOrd="0" destOrd="0" presId="urn:microsoft.com/office/officeart/2005/8/layout/cycle2"/>
    <dgm:cxn modelId="{B82A906E-EF11-4157-824D-B88EE9C45121}" type="presOf" srcId="{9354A02B-3D1F-4A77-8703-1297C00546BB}" destId="{301B2AED-966E-4C78-BC99-8CDBC7D13AE4}" srcOrd="0" destOrd="0" presId="urn:microsoft.com/office/officeart/2005/8/layout/cycle2"/>
    <dgm:cxn modelId="{C8C5E7E1-3956-4673-8D5B-061B26BECD74}" type="presOf" srcId="{66E25396-A351-4C41-A1DF-2E2F9C41937E}" destId="{DEED5ADA-C3F9-49E7-94ED-31004A38B77A}" srcOrd="0" destOrd="0" presId="urn:microsoft.com/office/officeart/2005/8/layout/cycle2"/>
    <dgm:cxn modelId="{78C0277D-CFF9-4B34-B44C-556A9F31329F}" type="presOf" srcId="{7291C943-DEDD-49D8-BDE9-CBCDC6D3B63A}" destId="{6C5C02CD-5C9D-457A-9F2E-CEDDDF41DC5D}" srcOrd="1" destOrd="0" presId="urn:microsoft.com/office/officeart/2005/8/layout/cycle2"/>
    <dgm:cxn modelId="{B1C1949A-8B4D-41F0-A607-E51819279533}" srcId="{FA1B4181-5639-422C-B49E-6AEFB965D714}" destId="{D69BBE80-CF5E-4328-A8AF-0A5FD468CFE5}" srcOrd="1" destOrd="0" parTransId="{66475D32-2C77-4982-99C2-837997D7B7F9}" sibTransId="{7291C943-DEDD-49D8-BDE9-CBCDC6D3B63A}"/>
    <dgm:cxn modelId="{CA68B5B5-30D9-479C-B058-60961274CFDD}" type="presOf" srcId="{BCC8031F-9DC2-4012-86F7-EAD3C6DD2F66}" destId="{BE1FB76C-D86D-4DC2-8E69-3908AB15B770}" srcOrd="1" destOrd="0" presId="urn:microsoft.com/office/officeart/2005/8/layout/cycle2"/>
    <dgm:cxn modelId="{5EBE6E26-A763-490D-8030-7E4D608E5246}" type="presOf" srcId="{D69BBE80-CF5E-4328-A8AF-0A5FD468CFE5}" destId="{BF994845-54B9-432E-BC9B-11DF239784F0}" srcOrd="0" destOrd="0" presId="urn:microsoft.com/office/officeart/2005/8/layout/cycle2"/>
    <dgm:cxn modelId="{7491E3F2-C59A-4759-A3AC-DDDAB29BB7DF}" type="presOf" srcId="{7291C943-DEDD-49D8-BDE9-CBCDC6D3B63A}" destId="{58B4FD21-BAA8-4D1C-897B-21720426CEF9}" srcOrd="0" destOrd="0" presId="urn:microsoft.com/office/officeart/2005/8/layout/cycle2"/>
    <dgm:cxn modelId="{4F0195E1-C7F9-44BA-AD5A-365759A8AC27}" type="presParOf" srcId="{66A197A9-69D0-4EC4-9DD4-D57989ABE82C}" destId="{DEED5ADA-C3F9-49E7-94ED-31004A38B77A}" srcOrd="0" destOrd="0" presId="urn:microsoft.com/office/officeart/2005/8/layout/cycle2"/>
    <dgm:cxn modelId="{B504F71D-D0DA-43F7-B2DB-3C116F8042E2}" type="presParOf" srcId="{66A197A9-69D0-4EC4-9DD4-D57989ABE82C}" destId="{F8D2A4AF-F025-441F-99C5-12325C1F49F2}" srcOrd="1" destOrd="0" presId="urn:microsoft.com/office/officeart/2005/8/layout/cycle2"/>
    <dgm:cxn modelId="{A38BC336-D44B-4374-BA92-C20CED55319E}" type="presParOf" srcId="{F8D2A4AF-F025-441F-99C5-12325C1F49F2}" destId="{BE1FB76C-D86D-4DC2-8E69-3908AB15B770}" srcOrd="0" destOrd="0" presId="urn:microsoft.com/office/officeart/2005/8/layout/cycle2"/>
    <dgm:cxn modelId="{234CAFBF-2A62-478C-AD08-9085D202B8AA}" type="presParOf" srcId="{66A197A9-69D0-4EC4-9DD4-D57989ABE82C}" destId="{BF994845-54B9-432E-BC9B-11DF239784F0}" srcOrd="2" destOrd="0" presId="urn:microsoft.com/office/officeart/2005/8/layout/cycle2"/>
    <dgm:cxn modelId="{4890B278-4E86-454C-9883-090ACA1AED1C}" type="presParOf" srcId="{66A197A9-69D0-4EC4-9DD4-D57989ABE82C}" destId="{58B4FD21-BAA8-4D1C-897B-21720426CEF9}" srcOrd="3" destOrd="0" presId="urn:microsoft.com/office/officeart/2005/8/layout/cycle2"/>
    <dgm:cxn modelId="{C0404307-ED7E-4AF4-8E83-F708F7EB6507}" type="presParOf" srcId="{58B4FD21-BAA8-4D1C-897B-21720426CEF9}" destId="{6C5C02CD-5C9D-457A-9F2E-CEDDDF41DC5D}" srcOrd="0" destOrd="0" presId="urn:microsoft.com/office/officeart/2005/8/layout/cycle2"/>
    <dgm:cxn modelId="{89149810-9507-4A7E-97C8-C002B802865C}" type="presParOf" srcId="{66A197A9-69D0-4EC4-9DD4-D57989ABE82C}" destId="{301B2AED-966E-4C78-BC99-8CDBC7D13AE4}" srcOrd="4" destOrd="0" presId="urn:microsoft.com/office/officeart/2005/8/layout/cycle2"/>
    <dgm:cxn modelId="{65418FB5-A0DC-4FAA-8241-EA27BD252151}" type="presParOf" srcId="{66A197A9-69D0-4EC4-9DD4-D57989ABE82C}" destId="{ED281678-378B-4541-ABF6-E1E39F028642}" srcOrd="5" destOrd="0" presId="urn:microsoft.com/office/officeart/2005/8/layout/cycle2"/>
    <dgm:cxn modelId="{55B7C4F3-B4D0-4C58-AE17-9D53453EECE7}" type="presParOf" srcId="{ED281678-378B-4541-ABF6-E1E39F028642}" destId="{5D11565E-391F-41C8-B631-3E829C9D9AA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FF9BE3-9135-4ABC-90B3-CD11C745EDD8}" type="doc">
      <dgm:prSet loTypeId="urn:microsoft.com/office/officeart/2005/8/layout/hProcess9" loCatId="process" qsTypeId="urn:microsoft.com/office/officeart/2005/8/quickstyle/3d3" qsCatId="3D" csTypeId="urn:microsoft.com/office/officeart/2005/8/colors/colorful5" csCatId="colorful" phldr="1"/>
      <dgm:spPr/>
    </dgm:pt>
    <dgm:pt modelId="{CC579881-577B-47C0-AFAE-4A3CCF666D87}">
      <dgm:prSet phldrT="[ข้อความ]" custT="1"/>
      <dgm:spPr/>
      <dgm:t>
        <a:bodyPr/>
        <a:lstStyle/>
        <a:p>
          <a:pPr algn="ctr"/>
          <a:r>
            <a:rPr lang="en-US" sz="1600" b="1" dirty="0" smtClean="0">
              <a:cs typeface="+mj-cs"/>
            </a:rPr>
            <a:t>1.</a:t>
          </a:r>
          <a:r>
            <a:rPr lang="th-TH" sz="1600" b="1" dirty="0" smtClean="0">
              <a:cs typeface="+mj-cs"/>
            </a:rPr>
            <a:t>ระยะการควบคุมโรคไข้เลือดออกให้ดีที่สุด ม</a:t>
          </a:r>
          <a:r>
            <a:rPr lang="en-US" sz="1600" b="1" dirty="0" smtClean="0">
              <a:cs typeface="+mj-cs"/>
            </a:rPr>
            <a:t>.</a:t>
          </a:r>
          <a:r>
            <a:rPr lang="th-TH" sz="1600" b="1" dirty="0" smtClean="0">
              <a:cs typeface="+mj-cs"/>
            </a:rPr>
            <a:t>ค</a:t>
          </a:r>
          <a:r>
            <a:rPr lang="en-US" sz="1600" b="1" dirty="0" smtClean="0">
              <a:cs typeface="+mj-cs"/>
            </a:rPr>
            <a:t>. – </a:t>
          </a:r>
          <a:r>
            <a:rPr lang="th-TH" sz="1600" b="1" dirty="0" smtClean="0">
              <a:cs typeface="+mj-cs"/>
            </a:rPr>
            <a:t>เม</a:t>
          </a:r>
          <a:r>
            <a:rPr lang="en-US" sz="1600" b="1" dirty="0" smtClean="0">
              <a:cs typeface="+mj-cs"/>
            </a:rPr>
            <a:t>.</a:t>
          </a:r>
          <a:r>
            <a:rPr lang="th-TH" sz="1600" b="1" dirty="0" smtClean="0">
              <a:cs typeface="+mj-cs"/>
            </a:rPr>
            <a:t>ย</a:t>
          </a:r>
          <a:r>
            <a:rPr lang="en-US" sz="1600" b="1" dirty="0" smtClean="0">
              <a:cs typeface="+mj-cs"/>
            </a:rPr>
            <a:t>. </a:t>
          </a:r>
          <a:endParaRPr lang="th-TH" sz="1600" b="1" dirty="0" smtClean="0">
            <a:cs typeface="+mj-cs"/>
          </a:endParaRPr>
        </a:p>
        <a:p>
          <a:pPr algn="l"/>
          <a:r>
            <a:rPr lang="th-TH" sz="1600" b="1" dirty="0" smtClean="0">
              <a:cs typeface="+mj-cs"/>
            </a:rPr>
            <a:t>- ควบคุมลูกน้ำยุงลาย                             - -กำจัดลูกน้ำยุงลาย/ปรับปรุงสิ่งแวดล้อม</a:t>
          </a:r>
          <a:r>
            <a:rPr lang="en-US" sz="1600" b="1" dirty="0" smtClean="0">
              <a:cs typeface="+mj-cs"/>
            </a:rPr>
            <a:t>/</a:t>
          </a:r>
          <a:r>
            <a:rPr lang="th-TH" sz="1600" b="1" dirty="0" smtClean="0">
              <a:cs typeface="+mj-cs"/>
            </a:rPr>
            <a:t>เน้นมาตรการ 3 เก็บ + มาตรการ 5 ส.</a:t>
          </a:r>
          <a:endParaRPr lang="en-US" sz="1600" b="1" dirty="0" smtClean="0">
            <a:cs typeface="+mj-cs"/>
          </a:endParaRPr>
        </a:p>
      </dgm:t>
    </dgm:pt>
    <dgm:pt modelId="{3A82AB6A-1804-420E-A34B-CB4E80E8402E}" type="parTrans" cxnId="{43E19672-7171-4A56-B197-E6AFA1B3FC63}">
      <dgm:prSet/>
      <dgm:spPr/>
      <dgm:t>
        <a:bodyPr/>
        <a:lstStyle/>
        <a:p>
          <a:endParaRPr lang="th-TH"/>
        </a:p>
      </dgm:t>
    </dgm:pt>
    <dgm:pt modelId="{C16F2A06-E11A-4D2C-A123-F7498B33890B}" type="sibTrans" cxnId="{43E19672-7171-4A56-B197-E6AFA1B3FC63}">
      <dgm:prSet/>
      <dgm:spPr/>
      <dgm:t>
        <a:bodyPr/>
        <a:lstStyle/>
        <a:p>
          <a:endParaRPr lang="th-TH"/>
        </a:p>
      </dgm:t>
    </dgm:pt>
    <dgm:pt modelId="{9BA99898-8736-45E2-BD0D-43E71B316D60}">
      <dgm:prSet phldrT="[ข้อความ]" custT="1"/>
      <dgm:spPr/>
      <dgm:t>
        <a:bodyPr/>
        <a:lstStyle/>
        <a:p>
          <a:pPr algn="ctr"/>
          <a:r>
            <a:rPr lang="en-US" sz="1800" b="1" dirty="0" smtClean="0">
              <a:solidFill>
                <a:srgbClr val="002060"/>
              </a:solidFill>
              <a:cs typeface="+mj-cs"/>
            </a:rPr>
            <a:t>2.</a:t>
          </a:r>
          <a:r>
            <a:rPr lang="th-TH" sz="1800" b="1" dirty="0" smtClean="0">
              <a:solidFill>
                <a:srgbClr val="002060"/>
              </a:solidFill>
              <a:cs typeface="+mj-cs"/>
            </a:rPr>
            <a:t>ระยะการควบคุมการระบาดของโรคไข้เลือดออกให้น้อยที่สุด   พ</a:t>
          </a:r>
          <a:r>
            <a:rPr lang="en-US" sz="1800" b="1" dirty="0" smtClean="0">
              <a:solidFill>
                <a:srgbClr val="002060"/>
              </a:solidFill>
              <a:cs typeface="+mj-cs"/>
            </a:rPr>
            <a:t>.</a:t>
          </a:r>
          <a:r>
            <a:rPr lang="th-TH" sz="1800" b="1" dirty="0" smtClean="0">
              <a:solidFill>
                <a:srgbClr val="002060"/>
              </a:solidFill>
              <a:cs typeface="+mj-cs"/>
            </a:rPr>
            <a:t>ค</a:t>
          </a:r>
          <a:r>
            <a:rPr lang="en-US" sz="1800" b="1" dirty="0" smtClean="0">
              <a:solidFill>
                <a:srgbClr val="002060"/>
              </a:solidFill>
              <a:cs typeface="+mj-cs"/>
            </a:rPr>
            <a:t>. – </a:t>
          </a:r>
          <a:r>
            <a:rPr lang="th-TH" sz="1800" b="1" dirty="0" smtClean="0">
              <a:solidFill>
                <a:srgbClr val="002060"/>
              </a:solidFill>
              <a:cs typeface="+mj-cs"/>
            </a:rPr>
            <a:t>ก</a:t>
          </a:r>
          <a:r>
            <a:rPr lang="en-US" sz="1800" b="1" dirty="0" smtClean="0">
              <a:solidFill>
                <a:srgbClr val="002060"/>
              </a:solidFill>
              <a:cs typeface="+mj-cs"/>
            </a:rPr>
            <a:t>.</a:t>
          </a:r>
          <a:r>
            <a:rPr lang="th-TH" sz="1800" b="1" dirty="0" smtClean="0">
              <a:solidFill>
                <a:srgbClr val="002060"/>
              </a:solidFill>
              <a:cs typeface="+mj-cs"/>
            </a:rPr>
            <a:t>ย</a:t>
          </a:r>
          <a:r>
            <a:rPr lang="en-US" sz="1800" b="1" dirty="0" smtClean="0">
              <a:solidFill>
                <a:srgbClr val="002060"/>
              </a:solidFill>
              <a:cs typeface="+mj-cs"/>
            </a:rPr>
            <a:t>. </a:t>
          </a:r>
        </a:p>
        <a:p>
          <a:pPr algn="l"/>
          <a:r>
            <a:rPr lang="en-US" sz="1600" b="1" dirty="0" smtClean="0">
              <a:solidFill>
                <a:srgbClr val="002060"/>
              </a:solidFill>
              <a:cs typeface="+mj-cs"/>
            </a:rPr>
            <a:t>-</a:t>
          </a:r>
          <a:r>
            <a:rPr lang="th-TH" sz="1600" b="1" dirty="0" smtClean="0">
              <a:solidFill>
                <a:srgbClr val="002060"/>
              </a:solidFill>
              <a:cs typeface="+mj-cs"/>
            </a:rPr>
            <a:t> ควบคุมโรค (บ้าน</a:t>
          </a:r>
          <a:r>
            <a:rPr lang="en-US" sz="1600" b="1" dirty="0" smtClean="0">
              <a:solidFill>
                <a:srgbClr val="002060"/>
              </a:solidFill>
              <a:cs typeface="+mj-cs"/>
            </a:rPr>
            <a:t>/</a:t>
          </a:r>
          <a:r>
            <a:rPr lang="th-TH" sz="1600" b="1" dirty="0" smtClean="0">
              <a:solidFill>
                <a:srgbClr val="002060"/>
              </a:solidFill>
              <a:cs typeface="+mj-cs"/>
            </a:rPr>
            <a:t>ชุมชน</a:t>
          </a:r>
          <a:r>
            <a:rPr lang="en-US" sz="1600" b="1" dirty="0" smtClean="0">
              <a:solidFill>
                <a:srgbClr val="002060"/>
              </a:solidFill>
              <a:cs typeface="+mj-cs"/>
            </a:rPr>
            <a:t>/</a:t>
          </a:r>
          <a:r>
            <a:rPr lang="th-TH" sz="1600" b="1" dirty="0" smtClean="0">
              <a:solidFill>
                <a:srgbClr val="002060"/>
              </a:solidFill>
              <a:cs typeface="+mj-cs"/>
            </a:rPr>
            <a:t>วัด</a:t>
          </a:r>
          <a:r>
            <a:rPr lang="en-US" sz="1600" b="1" dirty="0" smtClean="0">
              <a:solidFill>
                <a:srgbClr val="002060"/>
              </a:solidFill>
              <a:cs typeface="+mj-cs"/>
            </a:rPr>
            <a:t>/</a:t>
          </a:r>
          <a:r>
            <a:rPr lang="th-TH" sz="1600" b="1" dirty="0" smtClean="0">
              <a:solidFill>
                <a:srgbClr val="002060"/>
              </a:solidFill>
              <a:cs typeface="+mj-cs"/>
            </a:rPr>
            <a:t>โรงเรียน</a:t>
          </a:r>
          <a:r>
            <a:rPr lang="en-US" sz="1600" b="1" dirty="0" smtClean="0">
              <a:solidFill>
                <a:srgbClr val="002060"/>
              </a:solidFill>
              <a:cs typeface="+mj-cs"/>
            </a:rPr>
            <a:t>/</a:t>
          </a:r>
          <a:r>
            <a:rPr lang="th-TH" sz="1600" b="1" dirty="0" smtClean="0">
              <a:solidFill>
                <a:srgbClr val="002060"/>
              </a:solidFill>
              <a:cs typeface="+mj-cs"/>
            </a:rPr>
            <a:t>สถานที่ราชการ</a:t>
          </a:r>
          <a:r>
            <a:rPr lang="en-US" sz="1600" b="1" dirty="0" smtClean="0">
              <a:solidFill>
                <a:srgbClr val="002060"/>
              </a:solidFill>
              <a:cs typeface="+mj-cs"/>
            </a:rPr>
            <a:t>/</a:t>
          </a:r>
          <a:r>
            <a:rPr lang="th-TH" sz="1600" b="1" dirty="0" smtClean="0">
              <a:solidFill>
                <a:srgbClr val="002060"/>
              </a:solidFill>
              <a:cs typeface="+mj-cs"/>
            </a:rPr>
            <a:t>และสถานที่อื่น ๆ</a:t>
          </a:r>
          <a:r>
            <a:rPr lang="en-US" sz="1600" b="1" dirty="0" smtClean="0">
              <a:solidFill>
                <a:srgbClr val="002060"/>
              </a:solidFill>
              <a:cs typeface="+mj-cs"/>
            </a:rPr>
            <a:t>                                        -</a:t>
          </a:r>
          <a:r>
            <a:rPr lang="th-TH" sz="1600" b="1" dirty="0" smtClean="0">
              <a:solidFill>
                <a:srgbClr val="002060"/>
              </a:solidFill>
              <a:cs typeface="+mj-cs"/>
            </a:rPr>
            <a:t> สอบสวนโรค</a:t>
          </a:r>
          <a:endParaRPr lang="th-TH" sz="1600" b="1" dirty="0">
            <a:solidFill>
              <a:srgbClr val="002060"/>
            </a:solidFill>
            <a:cs typeface="+mj-cs"/>
          </a:endParaRPr>
        </a:p>
      </dgm:t>
    </dgm:pt>
    <dgm:pt modelId="{B5131C5F-A4F3-4C0D-9AED-8674934DF0A0}" type="parTrans" cxnId="{ECC5489F-2F69-4FCA-B28C-DF2DA0871A66}">
      <dgm:prSet/>
      <dgm:spPr/>
      <dgm:t>
        <a:bodyPr/>
        <a:lstStyle/>
        <a:p>
          <a:endParaRPr lang="th-TH"/>
        </a:p>
      </dgm:t>
    </dgm:pt>
    <dgm:pt modelId="{99C1F117-A6BB-4609-8F1E-BDC86F017533}" type="sibTrans" cxnId="{ECC5489F-2F69-4FCA-B28C-DF2DA0871A66}">
      <dgm:prSet/>
      <dgm:spPr/>
      <dgm:t>
        <a:bodyPr/>
        <a:lstStyle/>
        <a:p>
          <a:endParaRPr lang="th-TH"/>
        </a:p>
      </dgm:t>
    </dgm:pt>
    <dgm:pt modelId="{A02B2740-68EA-462B-9121-79EE66F919EB}">
      <dgm:prSet phldrT="[ข้อความ]" custT="1"/>
      <dgm:spPr/>
      <dgm:t>
        <a:bodyPr/>
        <a:lstStyle/>
        <a:p>
          <a:pPr algn="ctr"/>
          <a:r>
            <a:rPr lang="en-US" sz="1600" b="1" dirty="0" smtClean="0">
              <a:solidFill>
                <a:srgbClr val="00B050"/>
              </a:solidFill>
              <a:cs typeface="+mj-cs"/>
            </a:rPr>
            <a:t>3.</a:t>
          </a:r>
          <a:r>
            <a:rPr lang="th-TH" sz="1600" b="1" dirty="0" smtClean="0">
              <a:solidFill>
                <a:srgbClr val="00B050"/>
              </a:solidFill>
              <a:cs typeface="+mj-cs"/>
            </a:rPr>
            <a:t>ระยะการลดอัตราการป่วยโรคไข้เลือดออกให้ต่ำที่สุด</a:t>
          </a:r>
          <a:endParaRPr lang="en-US" sz="1600" b="1" dirty="0" smtClean="0">
            <a:solidFill>
              <a:srgbClr val="00B050"/>
            </a:solidFill>
            <a:cs typeface="+mj-cs"/>
          </a:endParaRPr>
        </a:p>
        <a:p>
          <a:pPr algn="ctr"/>
          <a:r>
            <a:rPr lang="th-TH" sz="1600" b="1" dirty="0" smtClean="0">
              <a:solidFill>
                <a:srgbClr val="00B050"/>
              </a:solidFill>
              <a:cs typeface="+mj-cs"/>
            </a:rPr>
            <a:t>ต</a:t>
          </a:r>
          <a:r>
            <a:rPr lang="en-US" sz="1600" b="1" dirty="0" smtClean="0">
              <a:solidFill>
                <a:srgbClr val="00B050"/>
              </a:solidFill>
              <a:cs typeface="+mj-cs"/>
            </a:rPr>
            <a:t>.</a:t>
          </a:r>
          <a:r>
            <a:rPr lang="th-TH" sz="1600" b="1" dirty="0" smtClean="0">
              <a:solidFill>
                <a:srgbClr val="00B050"/>
              </a:solidFill>
              <a:cs typeface="+mj-cs"/>
            </a:rPr>
            <a:t>ค</a:t>
          </a:r>
          <a:r>
            <a:rPr lang="en-US" sz="1600" b="1" dirty="0" smtClean="0">
              <a:solidFill>
                <a:srgbClr val="00B050"/>
              </a:solidFill>
              <a:cs typeface="+mj-cs"/>
            </a:rPr>
            <a:t>. –</a:t>
          </a:r>
          <a:r>
            <a:rPr lang="th-TH" sz="1600" b="1" dirty="0" smtClean="0">
              <a:solidFill>
                <a:srgbClr val="00B050"/>
              </a:solidFill>
              <a:cs typeface="+mj-cs"/>
            </a:rPr>
            <a:t> ธ</a:t>
          </a:r>
          <a:r>
            <a:rPr lang="en-US" sz="1600" b="1" dirty="0" smtClean="0">
              <a:solidFill>
                <a:srgbClr val="00B050"/>
              </a:solidFill>
              <a:cs typeface="+mj-cs"/>
            </a:rPr>
            <a:t>.</a:t>
          </a:r>
          <a:r>
            <a:rPr lang="th-TH" sz="1600" b="1" dirty="0" smtClean="0">
              <a:solidFill>
                <a:srgbClr val="00B050"/>
              </a:solidFill>
              <a:cs typeface="+mj-cs"/>
            </a:rPr>
            <a:t>ค</a:t>
          </a:r>
          <a:r>
            <a:rPr lang="en-US" sz="1600" b="1" dirty="0" smtClean="0">
              <a:solidFill>
                <a:srgbClr val="00B050"/>
              </a:solidFill>
              <a:cs typeface="+mj-cs"/>
            </a:rPr>
            <a:t>. </a:t>
          </a:r>
          <a:endParaRPr lang="th-TH" sz="1600" b="1" dirty="0" smtClean="0">
            <a:solidFill>
              <a:srgbClr val="00B050"/>
            </a:solidFill>
            <a:cs typeface="+mj-cs"/>
          </a:endParaRPr>
        </a:p>
        <a:p>
          <a:pPr algn="l"/>
          <a:r>
            <a:rPr lang="th-TH" sz="1600" b="1" dirty="0" smtClean="0">
              <a:solidFill>
                <a:srgbClr val="00B050"/>
              </a:solidFill>
              <a:cs typeface="+mj-cs"/>
            </a:rPr>
            <a:t>- ควบคุมการแพร่ระบาด</a:t>
          </a:r>
        </a:p>
        <a:p>
          <a:pPr algn="l"/>
          <a:r>
            <a:rPr lang="th-TH" sz="1600" b="1" dirty="0" smtClean="0">
              <a:solidFill>
                <a:srgbClr val="00B050"/>
              </a:solidFill>
              <a:cs typeface="+mj-cs"/>
            </a:rPr>
            <a:t>- ควบคุมลูกน้ำยุงลาย</a:t>
          </a:r>
          <a:endParaRPr lang="th-TH" sz="1600" b="1" dirty="0">
            <a:solidFill>
              <a:srgbClr val="00B050"/>
            </a:solidFill>
            <a:cs typeface="+mj-cs"/>
          </a:endParaRPr>
        </a:p>
      </dgm:t>
    </dgm:pt>
    <dgm:pt modelId="{7F4D9B6F-E098-44CA-87CD-C38E773B7DF0}" type="parTrans" cxnId="{590BB289-BFF0-4BE7-AD6D-66CC2A0EDB77}">
      <dgm:prSet/>
      <dgm:spPr/>
      <dgm:t>
        <a:bodyPr/>
        <a:lstStyle/>
        <a:p>
          <a:endParaRPr lang="th-TH"/>
        </a:p>
      </dgm:t>
    </dgm:pt>
    <dgm:pt modelId="{43358CE1-4678-4090-8D00-5F7FC05A693E}" type="sibTrans" cxnId="{590BB289-BFF0-4BE7-AD6D-66CC2A0EDB77}">
      <dgm:prSet/>
      <dgm:spPr/>
      <dgm:t>
        <a:bodyPr/>
        <a:lstStyle/>
        <a:p>
          <a:endParaRPr lang="th-TH"/>
        </a:p>
      </dgm:t>
    </dgm:pt>
    <dgm:pt modelId="{0E7A4997-6FC0-472A-AA10-4F1DB6919C79}" type="pres">
      <dgm:prSet presAssocID="{D1FF9BE3-9135-4ABC-90B3-CD11C745EDD8}" presName="CompostProcess" presStyleCnt="0">
        <dgm:presLayoutVars>
          <dgm:dir/>
          <dgm:resizeHandles val="exact"/>
        </dgm:presLayoutVars>
      </dgm:prSet>
      <dgm:spPr/>
    </dgm:pt>
    <dgm:pt modelId="{0042FB79-8E94-4651-AA90-5884F34D1EB6}" type="pres">
      <dgm:prSet presAssocID="{D1FF9BE3-9135-4ABC-90B3-CD11C745EDD8}" presName="arrow" presStyleLbl="bgShp" presStyleIdx="0" presStyleCnt="1" custLinFactNeighborX="587" custLinFactNeighborY="4918"/>
      <dgm:spPr/>
    </dgm:pt>
    <dgm:pt modelId="{33990FBD-5FBA-4074-8EC3-F2953569263C}" type="pres">
      <dgm:prSet presAssocID="{D1FF9BE3-9135-4ABC-90B3-CD11C745EDD8}" presName="linearProcess" presStyleCnt="0"/>
      <dgm:spPr/>
    </dgm:pt>
    <dgm:pt modelId="{B7A66F63-EAD8-4459-B047-5092BB46A921}" type="pres">
      <dgm:prSet presAssocID="{CC579881-577B-47C0-AFAE-4A3CCF666D87}" presName="textNode" presStyleLbl="node1" presStyleIdx="0" presStyleCnt="3" custScaleX="108323" custScaleY="13053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4B0C763-A005-423B-9F81-2D790CEAE4AF}" type="pres">
      <dgm:prSet presAssocID="{C16F2A06-E11A-4D2C-A123-F7498B33890B}" presName="sibTrans" presStyleCnt="0"/>
      <dgm:spPr/>
    </dgm:pt>
    <dgm:pt modelId="{77C7F6E9-B144-45EF-84DE-2E976DA93FD7}" type="pres">
      <dgm:prSet presAssocID="{9BA99898-8736-45E2-BD0D-43E71B316D60}" presName="textNode" presStyleLbl="node1" presStyleIdx="1" presStyleCnt="3" custScaleX="103170" custScaleY="13061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116C909-BBCF-4190-9AD5-22512EEBCE10}" type="pres">
      <dgm:prSet presAssocID="{99C1F117-A6BB-4609-8F1E-BDC86F017533}" presName="sibTrans" presStyleCnt="0"/>
      <dgm:spPr/>
    </dgm:pt>
    <dgm:pt modelId="{621D8C44-CB0F-4446-B79E-B0D02F39C605}" type="pres">
      <dgm:prSet presAssocID="{A02B2740-68EA-462B-9121-79EE66F919E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84881C12-ABCE-4EAD-8362-22B77056B33F}" type="presOf" srcId="{CC579881-577B-47C0-AFAE-4A3CCF666D87}" destId="{B7A66F63-EAD8-4459-B047-5092BB46A921}" srcOrd="0" destOrd="0" presId="urn:microsoft.com/office/officeart/2005/8/layout/hProcess9"/>
    <dgm:cxn modelId="{43E19672-7171-4A56-B197-E6AFA1B3FC63}" srcId="{D1FF9BE3-9135-4ABC-90B3-CD11C745EDD8}" destId="{CC579881-577B-47C0-AFAE-4A3CCF666D87}" srcOrd="0" destOrd="0" parTransId="{3A82AB6A-1804-420E-A34B-CB4E80E8402E}" sibTransId="{C16F2A06-E11A-4D2C-A123-F7498B33890B}"/>
    <dgm:cxn modelId="{5E97B7C7-5FEA-48DE-8EE0-15DCDC0FB47C}" type="presOf" srcId="{A02B2740-68EA-462B-9121-79EE66F919EB}" destId="{621D8C44-CB0F-4446-B79E-B0D02F39C605}" srcOrd="0" destOrd="0" presId="urn:microsoft.com/office/officeart/2005/8/layout/hProcess9"/>
    <dgm:cxn modelId="{ECC5489F-2F69-4FCA-B28C-DF2DA0871A66}" srcId="{D1FF9BE3-9135-4ABC-90B3-CD11C745EDD8}" destId="{9BA99898-8736-45E2-BD0D-43E71B316D60}" srcOrd="1" destOrd="0" parTransId="{B5131C5F-A4F3-4C0D-9AED-8674934DF0A0}" sibTransId="{99C1F117-A6BB-4609-8F1E-BDC86F017533}"/>
    <dgm:cxn modelId="{C95A0EE7-100F-4855-8A7F-F6332EF451B3}" type="presOf" srcId="{D1FF9BE3-9135-4ABC-90B3-CD11C745EDD8}" destId="{0E7A4997-6FC0-472A-AA10-4F1DB6919C79}" srcOrd="0" destOrd="0" presId="urn:microsoft.com/office/officeart/2005/8/layout/hProcess9"/>
    <dgm:cxn modelId="{590BB289-BFF0-4BE7-AD6D-66CC2A0EDB77}" srcId="{D1FF9BE3-9135-4ABC-90B3-CD11C745EDD8}" destId="{A02B2740-68EA-462B-9121-79EE66F919EB}" srcOrd="2" destOrd="0" parTransId="{7F4D9B6F-E098-44CA-87CD-C38E773B7DF0}" sibTransId="{43358CE1-4678-4090-8D00-5F7FC05A693E}"/>
    <dgm:cxn modelId="{A0D0E550-114E-4F26-A06E-B60607416823}" type="presOf" srcId="{9BA99898-8736-45E2-BD0D-43E71B316D60}" destId="{77C7F6E9-B144-45EF-84DE-2E976DA93FD7}" srcOrd="0" destOrd="0" presId="urn:microsoft.com/office/officeart/2005/8/layout/hProcess9"/>
    <dgm:cxn modelId="{21FF4BF6-5041-46BD-951E-24EFF7061234}" type="presParOf" srcId="{0E7A4997-6FC0-472A-AA10-4F1DB6919C79}" destId="{0042FB79-8E94-4651-AA90-5884F34D1EB6}" srcOrd="0" destOrd="0" presId="urn:microsoft.com/office/officeart/2005/8/layout/hProcess9"/>
    <dgm:cxn modelId="{1479D67A-4CB1-43C8-9666-67408D975169}" type="presParOf" srcId="{0E7A4997-6FC0-472A-AA10-4F1DB6919C79}" destId="{33990FBD-5FBA-4074-8EC3-F2953569263C}" srcOrd="1" destOrd="0" presId="urn:microsoft.com/office/officeart/2005/8/layout/hProcess9"/>
    <dgm:cxn modelId="{032DD9F3-92B6-424E-B851-FE11E2CB9205}" type="presParOf" srcId="{33990FBD-5FBA-4074-8EC3-F2953569263C}" destId="{B7A66F63-EAD8-4459-B047-5092BB46A921}" srcOrd="0" destOrd="0" presId="urn:microsoft.com/office/officeart/2005/8/layout/hProcess9"/>
    <dgm:cxn modelId="{34DB3484-96F8-4CAA-B29E-BC0CED344EE2}" type="presParOf" srcId="{33990FBD-5FBA-4074-8EC3-F2953569263C}" destId="{64B0C763-A005-423B-9F81-2D790CEAE4AF}" srcOrd="1" destOrd="0" presId="urn:microsoft.com/office/officeart/2005/8/layout/hProcess9"/>
    <dgm:cxn modelId="{27163BD1-3FAF-4B86-A462-C5A22861EB04}" type="presParOf" srcId="{33990FBD-5FBA-4074-8EC3-F2953569263C}" destId="{77C7F6E9-B144-45EF-84DE-2E976DA93FD7}" srcOrd="2" destOrd="0" presId="urn:microsoft.com/office/officeart/2005/8/layout/hProcess9"/>
    <dgm:cxn modelId="{07D3CEEA-ACB7-432F-BB42-45CBE61DDAC5}" type="presParOf" srcId="{33990FBD-5FBA-4074-8EC3-F2953569263C}" destId="{0116C909-BBCF-4190-9AD5-22512EEBCE10}" srcOrd="3" destOrd="0" presId="urn:microsoft.com/office/officeart/2005/8/layout/hProcess9"/>
    <dgm:cxn modelId="{23565782-9C49-499A-8202-7EC89D8F3F36}" type="presParOf" srcId="{33990FBD-5FBA-4074-8EC3-F2953569263C}" destId="{621D8C44-CB0F-4446-B79E-B0D02F39C60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81D48-082D-4DC4-944D-55611ED7BCEB}">
      <dsp:nvSpPr>
        <dsp:cNvPr id="0" name=""/>
        <dsp:cNvSpPr/>
      </dsp:nvSpPr>
      <dsp:spPr>
        <a:xfrm>
          <a:off x="2784033" y="1008113"/>
          <a:ext cx="2472555" cy="153157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cs typeface="+mj-cs"/>
            </a:rPr>
            <a:t>จำนวนผู้ป่วยไข้เลือดออกในแต่ละเดือน ปี 2559</a:t>
          </a:r>
          <a:endParaRPr lang="th-TH" sz="2400" b="1" kern="1200" dirty="0">
            <a:cs typeface="+mj-cs"/>
          </a:endParaRPr>
        </a:p>
      </dsp:txBody>
      <dsp:txXfrm>
        <a:off x="3146130" y="1232407"/>
        <a:ext cx="1748361" cy="1082990"/>
      </dsp:txXfrm>
    </dsp:sp>
    <dsp:sp modelId="{C60C3A7E-19A3-43D1-9693-891515D95665}">
      <dsp:nvSpPr>
        <dsp:cNvPr id="0" name=""/>
        <dsp:cNvSpPr/>
      </dsp:nvSpPr>
      <dsp:spPr>
        <a:xfrm>
          <a:off x="3400591" y="102800"/>
          <a:ext cx="1249789" cy="1138354"/>
        </a:xfrm>
        <a:prstGeom prst="ellipse">
          <a:avLst/>
        </a:prstGeom>
        <a:solidFill>
          <a:schemeClr val="accent5">
            <a:alpha val="50000"/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cs typeface="+mj-cs"/>
            </a:rPr>
            <a:t>กุมภาพันธ์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cs typeface="+mj-cs"/>
            </a:rPr>
            <a:t>3 ราย</a:t>
          </a:r>
          <a:endParaRPr lang="th-TH" sz="1800" b="1" kern="1200" dirty="0">
            <a:cs typeface="+mj-cs"/>
          </a:endParaRPr>
        </a:p>
      </dsp:txBody>
      <dsp:txXfrm>
        <a:off x="3583618" y="269508"/>
        <a:ext cx="883735" cy="804938"/>
      </dsp:txXfrm>
    </dsp:sp>
    <dsp:sp modelId="{B6103F87-6E85-4E52-BDA7-E436D8120F9D}">
      <dsp:nvSpPr>
        <dsp:cNvPr id="0" name=""/>
        <dsp:cNvSpPr/>
      </dsp:nvSpPr>
      <dsp:spPr>
        <a:xfrm>
          <a:off x="5040566" y="1008122"/>
          <a:ext cx="1415411" cy="1285722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cs typeface="+mj-cs"/>
            </a:rPr>
            <a:t>มีนาคม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cs typeface="+mj-cs"/>
            </a:rPr>
            <a:t>2 ราย</a:t>
          </a:r>
          <a:endParaRPr lang="th-TH" sz="1800" b="1" kern="1200" dirty="0">
            <a:cs typeface="+mj-cs"/>
          </a:endParaRPr>
        </a:p>
      </dsp:txBody>
      <dsp:txXfrm>
        <a:off x="5247848" y="1196412"/>
        <a:ext cx="1000847" cy="909142"/>
      </dsp:txXfrm>
    </dsp:sp>
    <dsp:sp modelId="{016D18AE-93ED-4CC0-B2FE-60AEE0A141CD}">
      <dsp:nvSpPr>
        <dsp:cNvPr id="0" name=""/>
        <dsp:cNvSpPr/>
      </dsp:nvSpPr>
      <dsp:spPr>
        <a:xfrm>
          <a:off x="3384374" y="2304263"/>
          <a:ext cx="1349172" cy="1303211"/>
        </a:xfrm>
        <a:prstGeom prst="ellipse">
          <a:avLst/>
        </a:prstGeom>
        <a:solidFill>
          <a:schemeClr val="accent5">
            <a:alpha val="50000"/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cs typeface="+mj-cs"/>
            </a:rPr>
            <a:t>เมษายน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cs typeface="+mj-cs"/>
            </a:rPr>
            <a:t>2 ราย</a:t>
          </a:r>
          <a:endParaRPr lang="th-TH" sz="1800" b="1" kern="1200" dirty="0">
            <a:cs typeface="+mj-cs"/>
          </a:endParaRPr>
        </a:p>
      </dsp:txBody>
      <dsp:txXfrm>
        <a:off x="3581956" y="2495114"/>
        <a:ext cx="954008" cy="921509"/>
      </dsp:txXfrm>
    </dsp:sp>
    <dsp:sp modelId="{AF87AA98-DC0A-4E6B-B7C0-537EA174E296}">
      <dsp:nvSpPr>
        <dsp:cNvPr id="0" name=""/>
        <dsp:cNvSpPr/>
      </dsp:nvSpPr>
      <dsp:spPr>
        <a:xfrm>
          <a:off x="1728197" y="1152137"/>
          <a:ext cx="1366862" cy="1150818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cs typeface="+mj-cs"/>
            </a:rPr>
            <a:t>มกราคม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cs typeface="+mj-cs"/>
            </a:rPr>
            <a:t>14 ราย</a:t>
          </a:r>
          <a:endParaRPr lang="th-TH" sz="1800" b="1" kern="1200" dirty="0">
            <a:cs typeface="+mj-cs"/>
          </a:endParaRPr>
        </a:p>
      </dsp:txBody>
      <dsp:txXfrm>
        <a:off x="1928369" y="1320670"/>
        <a:ext cx="966518" cy="8137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D5ADA-C3F9-49E7-94ED-31004A38B77A}">
      <dsp:nvSpPr>
        <dsp:cNvPr id="0" name=""/>
        <dsp:cNvSpPr/>
      </dsp:nvSpPr>
      <dsp:spPr>
        <a:xfrm>
          <a:off x="1753626" y="383"/>
          <a:ext cx="2518365" cy="1324570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i="1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ขณะเกิดการระบาด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 dirty="0">
            <a:solidFill>
              <a:sysClr val="window" lastClr="FFFFFF"/>
            </a:solidFill>
            <a:latin typeface="Calibri"/>
            <a:ea typeface="+mn-ea"/>
            <a:cs typeface="Cordia New"/>
          </a:endParaRPr>
        </a:p>
      </dsp:txBody>
      <dsp:txXfrm>
        <a:off x="2122432" y="194362"/>
        <a:ext cx="1780753" cy="936612"/>
      </dsp:txXfrm>
    </dsp:sp>
    <dsp:sp modelId="{F8D2A4AF-F025-441F-99C5-12325C1F49F2}">
      <dsp:nvSpPr>
        <dsp:cNvPr id="0" name=""/>
        <dsp:cNvSpPr/>
      </dsp:nvSpPr>
      <dsp:spPr>
        <a:xfrm rot="2573063">
          <a:off x="3677787" y="1177874"/>
          <a:ext cx="260842" cy="447042"/>
        </a:xfrm>
        <a:prstGeom prst="rightArrow">
          <a:avLst>
            <a:gd name="adj1" fmla="val 60000"/>
            <a:gd name="adj2" fmla="val 5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>
            <a:solidFill>
              <a:sysClr val="window" lastClr="FFFFFF"/>
            </a:solidFill>
            <a:latin typeface="Calibri"/>
            <a:ea typeface="+mn-ea"/>
            <a:cs typeface="Cordia New"/>
          </a:endParaRPr>
        </a:p>
      </dsp:txBody>
      <dsp:txXfrm>
        <a:off x="3688244" y="1240656"/>
        <a:ext cx="182589" cy="268226"/>
      </dsp:txXfrm>
    </dsp:sp>
    <dsp:sp modelId="{BF994845-54B9-432E-BC9B-11DF239784F0}">
      <dsp:nvSpPr>
        <dsp:cNvPr id="0" name=""/>
        <dsp:cNvSpPr/>
      </dsp:nvSpPr>
      <dsp:spPr>
        <a:xfrm>
          <a:off x="3414572" y="1479841"/>
          <a:ext cx="2382385" cy="1324570"/>
        </a:xfrm>
        <a:prstGeom prst="ellipse">
          <a:avLst/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b="1" i="1" kern="1200" dirty="0" smtClean="0">
            <a:solidFill>
              <a:srgbClr val="02025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i="1" kern="1200" dirty="0" smtClean="0">
              <a:solidFill>
                <a:srgbClr val="0202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หลังเกิดการระบาด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400" kern="1200" dirty="0">
            <a:solidFill>
              <a:sysClr val="window" lastClr="FFFFFF"/>
            </a:solidFill>
            <a:latin typeface="Calibri"/>
            <a:ea typeface="+mn-ea"/>
            <a:cs typeface="Cordia New"/>
          </a:endParaRPr>
        </a:p>
      </dsp:txBody>
      <dsp:txXfrm>
        <a:off x="3763464" y="1673820"/>
        <a:ext cx="1684601" cy="936612"/>
      </dsp:txXfrm>
    </dsp:sp>
    <dsp:sp modelId="{58B4FD21-BAA8-4D1C-897B-21720426CEF9}">
      <dsp:nvSpPr>
        <dsp:cNvPr id="0" name=""/>
        <dsp:cNvSpPr/>
      </dsp:nvSpPr>
      <dsp:spPr>
        <a:xfrm rot="10520885">
          <a:off x="3202943" y="2026293"/>
          <a:ext cx="158762" cy="447042"/>
        </a:xfrm>
        <a:prstGeom prst="rightArrow">
          <a:avLst>
            <a:gd name="adj1" fmla="val 60000"/>
            <a:gd name="adj2" fmla="val 50000"/>
          </a:avLst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>
            <a:solidFill>
              <a:sysClr val="window" lastClr="FFFFFF"/>
            </a:solidFill>
            <a:latin typeface="Calibri"/>
            <a:ea typeface="+mn-ea"/>
            <a:cs typeface="Cordia New"/>
          </a:endParaRPr>
        </a:p>
      </dsp:txBody>
      <dsp:txXfrm rot="10800000">
        <a:off x="3250494" y="2113770"/>
        <a:ext cx="111133" cy="268226"/>
      </dsp:txXfrm>
    </dsp:sp>
    <dsp:sp modelId="{301B2AED-966E-4C78-BC99-8CDBC7D13AE4}">
      <dsp:nvSpPr>
        <dsp:cNvPr id="0" name=""/>
        <dsp:cNvSpPr/>
      </dsp:nvSpPr>
      <dsp:spPr>
        <a:xfrm>
          <a:off x="897418" y="1690389"/>
          <a:ext cx="2241623" cy="1324570"/>
        </a:xfrm>
        <a:prstGeom prst="ellipse">
          <a:avLst/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b="1" i="1" kern="1200" dirty="0" smtClean="0"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i="1" kern="12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ก่อนการระบาด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200" kern="1200" dirty="0">
            <a:solidFill>
              <a:sysClr val="window" lastClr="FFFFFF"/>
            </a:solidFill>
            <a:latin typeface="Calibri"/>
            <a:ea typeface="+mn-ea"/>
            <a:cs typeface="Cordia New"/>
          </a:endParaRPr>
        </a:p>
      </dsp:txBody>
      <dsp:txXfrm>
        <a:off x="1225696" y="1884368"/>
        <a:ext cx="1585067" cy="936612"/>
      </dsp:txXfrm>
    </dsp:sp>
    <dsp:sp modelId="{ED281678-378B-4541-ABF6-E1E39F028642}">
      <dsp:nvSpPr>
        <dsp:cNvPr id="0" name=""/>
        <dsp:cNvSpPr/>
      </dsp:nvSpPr>
      <dsp:spPr>
        <a:xfrm rot="18028625">
          <a:off x="2376840" y="1294191"/>
          <a:ext cx="265540" cy="447042"/>
        </a:xfrm>
        <a:prstGeom prst="rightArrow">
          <a:avLst>
            <a:gd name="adj1" fmla="val 60000"/>
            <a:gd name="adj2" fmla="val 50000"/>
          </a:avLst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>
            <a:solidFill>
              <a:sysClr val="window" lastClr="FFFFFF"/>
            </a:solidFill>
            <a:latin typeface="Calibri"/>
            <a:ea typeface="+mn-ea"/>
            <a:cs typeface="Cordia New"/>
          </a:endParaRPr>
        </a:p>
      </dsp:txBody>
      <dsp:txXfrm>
        <a:off x="2396469" y="1417927"/>
        <a:ext cx="185878" cy="2682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2FB79-8E94-4651-AA90-5884F34D1EB6}">
      <dsp:nvSpPr>
        <dsp:cNvPr id="0" name=""/>
        <dsp:cNvSpPr/>
      </dsp:nvSpPr>
      <dsp:spPr>
        <a:xfrm>
          <a:off x="656626" y="0"/>
          <a:ext cx="6977575" cy="4136008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A66F63-EAD8-4459-B047-5092BB46A921}">
      <dsp:nvSpPr>
        <dsp:cNvPr id="0" name=""/>
        <dsp:cNvSpPr/>
      </dsp:nvSpPr>
      <dsp:spPr>
        <a:xfrm>
          <a:off x="112780" y="988191"/>
          <a:ext cx="2572178" cy="215962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cs typeface="+mj-cs"/>
            </a:rPr>
            <a:t>1.</a:t>
          </a:r>
          <a:r>
            <a:rPr lang="th-TH" sz="1600" b="1" kern="1200" dirty="0" smtClean="0">
              <a:cs typeface="+mj-cs"/>
            </a:rPr>
            <a:t>ระยะการควบคุมโรคไข้เลือดออกให้ดีที่สุด ม</a:t>
          </a:r>
          <a:r>
            <a:rPr lang="en-US" sz="1600" b="1" kern="1200" dirty="0" smtClean="0">
              <a:cs typeface="+mj-cs"/>
            </a:rPr>
            <a:t>.</a:t>
          </a:r>
          <a:r>
            <a:rPr lang="th-TH" sz="1600" b="1" kern="1200" dirty="0" smtClean="0">
              <a:cs typeface="+mj-cs"/>
            </a:rPr>
            <a:t>ค</a:t>
          </a:r>
          <a:r>
            <a:rPr lang="en-US" sz="1600" b="1" kern="1200" dirty="0" smtClean="0">
              <a:cs typeface="+mj-cs"/>
            </a:rPr>
            <a:t>. – </a:t>
          </a:r>
          <a:r>
            <a:rPr lang="th-TH" sz="1600" b="1" kern="1200" dirty="0" smtClean="0">
              <a:cs typeface="+mj-cs"/>
            </a:rPr>
            <a:t>เม</a:t>
          </a:r>
          <a:r>
            <a:rPr lang="en-US" sz="1600" b="1" kern="1200" dirty="0" smtClean="0">
              <a:cs typeface="+mj-cs"/>
            </a:rPr>
            <a:t>.</a:t>
          </a:r>
          <a:r>
            <a:rPr lang="th-TH" sz="1600" b="1" kern="1200" dirty="0" smtClean="0">
              <a:cs typeface="+mj-cs"/>
            </a:rPr>
            <a:t>ย</a:t>
          </a:r>
          <a:r>
            <a:rPr lang="en-US" sz="1600" b="1" kern="1200" dirty="0" smtClean="0">
              <a:cs typeface="+mj-cs"/>
            </a:rPr>
            <a:t>. </a:t>
          </a:r>
          <a:endParaRPr lang="th-TH" sz="1600" b="1" kern="1200" dirty="0" smtClean="0">
            <a:cs typeface="+mj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cs typeface="+mj-cs"/>
            </a:rPr>
            <a:t>- ควบคุมลูกน้ำยุงลาย                             - -กำจัดลูกน้ำยุงลาย/ปรับปรุงสิ่งแวดล้อม</a:t>
          </a:r>
          <a:r>
            <a:rPr lang="en-US" sz="1600" b="1" kern="1200" dirty="0" smtClean="0">
              <a:cs typeface="+mj-cs"/>
            </a:rPr>
            <a:t>/</a:t>
          </a:r>
          <a:r>
            <a:rPr lang="th-TH" sz="1600" b="1" kern="1200" dirty="0" smtClean="0">
              <a:cs typeface="+mj-cs"/>
            </a:rPr>
            <a:t>เน้นมาตรการ 3 เก็บ + มาตรการ 5 ส.</a:t>
          </a:r>
          <a:endParaRPr lang="en-US" sz="1600" b="1" kern="1200" dirty="0" smtClean="0">
            <a:cs typeface="+mj-cs"/>
          </a:endParaRPr>
        </a:p>
      </dsp:txBody>
      <dsp:txXfrm>
        <a:off x="218204" y="1093615"/>
        <a:ext cx="2361330" cy="1948776"/>
      </dsp:txXfrm>
    </dsp:sp>
    <dsp:sp modelId="{77C7F6E9-B144-45EF-84DE-2E976DA93FD7}">
      <dsp:nvSpPr>
        <dsp:cNvPr id="0" name=""/>
        <dsp:cNvSpPr/>
      </dsp:nvSpPr>
      <dsp:spPr>
        <a:xfrm>
          <a:off x="2978363" y="987571"/>
          <a:ext cx="2449818" cy="2160865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cs typeface="+mj-cs"/>
            </a:rPr>
            <a:t>2.</a:t>
          </a:r>
          <a:r>
            <a:rPr lang="th-TH" sz="1800" b="1" kern="1200" dirty="0" smtClean="0">
              <a:solidFill>
                <a:srgbClr val="002060"/>
              </a:solidFill>
              <a:cs typeface="+mj-cs"/>
            </a:rPr>
            <a:t>ระยะการควบคุมการระบาดของโรคไข้เลือดออกให้น้อยที่สุด   พ</a:t>
          </a:r>
          <a:r>
            <a:rPr lang="en-US" sz="1800" b="1" kern="1200" dirty="0" smtClean="0">
              <a:solidFill>
                <a:srgbClr val="002060"/>
              </a:solidFill>
              <a:cs typeface="+mj-cs"/>
            </a:rPr>
            <a:t>.</a:t>
          </a:r>
          <a:r>
            <a:rPr lang="th-TH" sz="1800" b="1" kern="1200" dirty="0" smtClean="0">
              <a:solidFill>
                <a:srgbClr val="002060"/>
              </a:solidFill>
              <a:cs typeface="+mj-cs"/>
            </a:rPr>
            <a:t>ค</a:t>
          </a:r>
          <a:r>
            <a:rPr lang="en-US" sz="1800" b="1" kern="1200" dirty="0" smtClean="0">
              <a:solidFill>
                <a:srgbClr val="002060"/>
              </a:solidFill>
              <a:cs typeface="+mj-cs"/>
            </a:rPr>
            <a:t>. – </a:t>
          </a:r>
          <a:r>
            <a:rPr lang="th-TH" sz="1800" b="1" kern="1200" dirty="0" smtClean="0">
              <a:solidFill>
                <a:srgbClr val="002060"/>
              </a:solidFill>
              <a:cs typeface="+mj-cs"/>
            </a:rPr>
            <a:t>ก</a:t>
          </a:r>
          <a:r>
            <a:rPr lang="en-US" sz="1800" b="1" kern="1200" dirty="0" smtClean="0">
              <a:solidFill>
                <a:srgbClr val="002060"/>
              </a:solidFill>
              <a:cs typeface="+mj-cs"/>
            </a:rPr>
            <a:t>.</a:t>
          </a:r>
          <a:r>
            <a:rPr lang="th-TH" sz="1800" b="1" kern="1200" dirty="0" smtClean="0">
              <a:solidFill>
                <a:srgbClr val="002060"/>
              </a:solidFill>
              <a:cs typeface="+mj-cs"/>
            </a:rPr>
            <a:t>ย</a:t>
          </a:r>
          <a:r>
            <a:rPr lang="en-US" sz="1800" b="1" kern="1200" dirty="0" smtClean="0">
              <a:solidFill>
                <a:srgbClr val="002060"/>
              </a:solidFill>
              <a:cs typeface="+mj-cs"/>
            </a:rPr>
            <a:t>.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  <a:cs typeface="+mj-cs"/>
            </a:rPr>
            <a:t>-</a:t>
          </a:r>
          <a:r>
            <a:rPr lang="th-TH" sz="1600" b="1" kern="1200" dirty="0" smtClean="0">
              <a:solidFill>
                <a:srgbClr val="002060"/>
              </a:solidFill>
              <a:cs typeface="+mj-cs"/>
            </a:rPr>
            <a:t> ควบคุมโรค (บ้าน</a:t>
          </a:r>
          <a:r>
            <a:rPr lang="en-US" sz="1600" b="1" kern="1200" dirty="0" smtClean="0">
              <a:solidFill>
                <a:srgbClr val="002060"/>
              </a:solidFill>
              <a:cs typeface="+mj-cs"/>
            </a:rPr>
            <a:t>/</a:t>
          </a:r>
          <a:r>
            <a:rPr lang="th-TH" sz="1600" b="1" kern="1200" dirty="0" smtClean="0">
              <a:solidFill>
                <a:srgbClr val="002060"/>
              </a:solidFill>
              <a:cs typeface="+mj-cs"/>
            </a:rPr>
            <a:t>ชุมชน</a:t>
          </a:r>
          <a:r>
            <a:rPr lang="en-US" sz="1600" b="1" kern="1200" dirty="0" smtClean="0">
              <a:solidFill>
                <a:srgbClr val="002060"/>
              </a:solidFill>
              <a:cs typeface="+mj-cs"/>
            </a:rPr>
            <a:t>/</a:t>
          </a:r>
          <a:r>
            <a:rPr lang="th-TH" sz="1600" b="1" kern="1200" dirty="0" smtClean="0">
              <a:solidFill>
                <a:srgbClr val="002060"/>
              </a:solidFill>
              <a:cs typeface="+mj-cs"/>
            </a:rPr>
            <a:t>วัด</a:t>
          </a:r>
          <a:r>
            <a:rPr lang="en-US" sz="1600" b="1" kern="1200" dirty="0" smtClean="0">
              <a:solidFill>
                <a:srgbClr val="002060"/>
              </a:solidFill>
              <a:cs typeface="+mj-cs"/>
            </a:rPr>
            <a:t>/</a:t>
          </a:r>
          <a:r>
            <a:rPr lang="th-TH" sz="1600" b="1" kern="1200" dirty="0" smtClean="0">
              <a:solidFill>
                <a:srgbClr val="002060"/>
              </a:solidFill>
              <a:cs typeface="+mj-cs"/>
            </a:rPr>
            <a:t>โรงเรียน</a:t>
          </a:r>
          <a:r>
            <a:rPr lang="en-US" sz="1600" b="1" kern="1200" dirty="0" smtClean="0">
              <a:solidFill>
                <a:srgbClr val="002060"/>
              </a:solidFill>
              <a:cs typeface="+mj-cs"/>
            </a:rPr>
            <a:t>/</a:t>
          </a:r>
          <a:r>
            <a:rPr lang="th-TH" sz="1600" b="1" kern="1200" dirty="0" smtClean="0">
              <a:solidFill>
                <a:srgbClr val="002060"/>
              </a:solidFill>
              <a:cs typeface="+mj-cs"/>
            </a:rPr>
            <a:t>สถานที่ราชการ</a:t>
          </a:r>
          <a:r>
            <a:rPr lang="en-US" sz="1600" b="1" kern="1200" dirty="0" smtClean="0">
              <a:solidFill>
                <a:srgbClr val="002060"/>
              </a:solidFill>
              <a:cs typeface="+mj-cs"/>
            </a:rPr>
            <a:t>/</a:t>
          </a:r>
          <a:r>
            <a:rPr lang="th-TH" sz="1600" b="1" kern="1200" dirty="0" smtClean="0">
              <a:solidFill>
                <a:srgbClr val="002060"/>
              </a:solidFill>
              <a:cs typeface="+mj-cs"/>
            </a:rPr>
            <a:t>และสถานที่อื่น ๆ</a:t>
          </a:r>
          <a:r>
            <a:rPr lang="en-US" sz="1600" b="1" kern="1200" dirty="0" smtClean="0">
              <a:solidFill>
                <a:srgbClr val="002060"/>
              </a:solidFill>
              <a:cs typeface="+mj-cs"/>
            </a:rPr>
            <a:t>                                        -</a:t>
          </a:r>
          <a:r>
            <a:rPr lang="th-TH" sz="1600" b="1" kern="1200" dirty="0" smtClean="0">
              <a:solidFill>
                <a:srgbClr val="002060"/>
              </a:solidFill>
              <a:cs typeface="+mj-cs"/>
            </a:rPr>
            <a:t> สอบสวนโรค</a:t>
          </a:r>
          <a:endParaRPr lang="th-TH" sz="1600" b="1" kern="1200" dirty="0">
            <a:solidFill>
              <a:srgbClr val="002060"/>
            </a:solidFill>
            <a:cs typeface="+mj-cs"/>
          </a:endParaRPr>
        </a:p>
      </dsp:txBody>
      <dsp:txXfrm>
        <a:off x="3083848" y="1093056"/>
        <a:ext cx="2238848" cy="1949895"/>
      </dsp:txXfrm>
    </dsp:sp>
    <dsp:sp modelId="{621D8C44-CB0F-4446-B79E-B0D02F39C605}">
      <dsp:nvSpPr>
        <dsp:cNvPr id="0" name=""/>
        <dsp:cNvSpPr/>
      </dsp:nvSpPr>
      <dsp:spPr>
        <a:xfrm>
          <a:off x="5721586" y="1240802"/>
          <a:ext cx="2374545" cy="1654403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B050"/>
              </a:solidFill>
              <a:cs typeface="+mj-cs"/>
            </a:rPr>
            <a:t>3.</a:t>
          </a:r>
          <a:r>
            <a:rPr lang="th-TH" sz="1600" b="1" kern="1200" dirty="0" smtClean="0">
              <a:solidFill>
                <a:srgbClr val="00B050"/>
              </a:solidFill>
              <a:cs typeface="+mj-cs"/>
            </a:rPr>
            <a:t>ระยะการลดอัตราการป่วยโรคไข้เลือดออกให้ต่ำที่สุด</a:t>
          </a:r>
          <a:endParaRPr lang="en-US" sz="1600" b="1" kern="1200" dirty="0" smtClean="0">
            <a:solidFill>
              <a:srgbClr val="00B050"/>
            </a:solidFill>
            <a:cs typeface="+mj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rgbClr val="00B050"/>
              </a:solidFill>
              <a:cs typeface="+mj-cs"/>
            </a:rPr>
            <a:t>ต</a:t>
          </a:r>
          <a:r>
            <a:rPr lang="en-US" sz="1600" b="1" kern="1200" dirty="0" smtClean="0">
              <a:solidFill>
                <a:srgbClr val="00B050"/>
              </a:solidFill>
              <a:cs typeface="+mj-cs"/>
            </a:rPr>
            <a:t>.</a:t>
          </a:r>
          <a:r>
            <a:rPr lang="th-TH" sz="1600" b="1" kern="1200" dirty="0" smtClean="0">
              <a:solidFill>
                <a:srgbClr val="00B050"/>
              </a:solidFill>
              <a:cs typeface="+mj-cs"/>
            </a:rPr>
            <a:t>ค</a:t>
          </a:r>
          <a:r>
            <a:rPr lang="en-US" sz="1600" b="1" kern="1200" dirty="0" smtClean="0">
              <a:solidFill>
                <a:srgbClr val="00B050"/>
              </a:solidFill>
              <a:cs typeface="+mj-cs"/>
            </a:rPr>
            <a:t>. –</a:t>
          </a:r>
          <a:r>
            <a:rPr lang="th-TH" sz="1600" b="1" kern="1200" dirty="0" smtClean="0">
              <a:solidFill>
                <a:srgbClr val="00B050"/>
              </a:solidFill>
              <a:cs typeface="+mj-cs"/>
            </a:rPr>
            <a:t> ธ</a:t>
          </a:r>
          <a:r>
            <a:rPr lang="en-US" sz="1600" b="1" kern="1200" dirty="0" smtClean="0">
              <a:solidFill>
                <a:srgbClr val="00B050"/>
              </a:solidFill>
              <a:cs typeface="+mj-cs"/>
            </a:rPr>
            <a:t>.</a:t>
          </a:r>
          <a:r>
            <a:rPr lang="th-TH" sz="1600" b="1" kern="1200" dirty="0" smtClean="0">
              <a:solidFill>
                <a:srgbClr val="00B050"/>
              </a:solidFill>
              <a:cs typeface="+mj-cs"/>
            </a:rPr>
            <a:t>ค</a:t>
          </a:r>
          <a:r>
            <a:rPr lang="en-US" sz="1600" b="1" kern="1200" dirty="0" smtClean="0">
              <a:solidFill>
                <a:srgbClr val="00B050"/>
              </a:solidFill>
              <a:cs typeface="+mj-cs"/>
            </a:rPr>
            <a:t>. </a:t>
          </a:r>
          <a:endParaRPr lang="th-TH" sz="1600" b="1" kern="1200" dirty="0" smtClean="0">
            <a:solidFill>
              <a:srgbClr val="00B050"/>
            </a:solidFill>
            <a:cs typeface="+mj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rgbClr val="00B050"/>
              </a:solidFill>
              <a:cs typeface="+mj-cs"/>
            </a:rPr>
            <a:t>- ควบคุมการแพร่ระบาด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rgbClr val="00B050"/>
              </a:solidFill>
              <a:cs typeface="+mj-cs"/>
            </a:rPr>
            <a:t>- ควบคุมลูกน้ำยุงลาย</a:t>
          </a:r>
          <a:endParaRPr lang="th-TH" sz="1600" b="1" kern="1200" dirty="0">
            <a:solidFill>
              <a:srgbClr val="00B050"/>
            </a:solidFill>
            <a:cs typeface="+mj-cs"/>
          </a:endParaRPr>
        </a:p>
      </dsp:txBody>
      <dsp:txXfrm>
        <a:off x="5802347" y="1321563"/>
        <a:ext cx="2213023" cy="1492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947F-2BD9-449A-A982-D5E0A4FD7179}" type="datetimeFigureOut">
              <a:rPr lang="th-TH" smtClean="0"/>
              <a:t>27/04/59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5F91-0C50-4869-85E4-A3B4CF8BA8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8333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947F-2BD9-449A-A982-D5E0A4FD7179}" type="datetimeFigureOut">
              <a:rPr lang="th-TH" smtClean="0"/>
              <a:t>27/04/59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5F91-0C50-4869-85E4-A3B4CF8BA8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6391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947F-2BD9-449A-A982-D5E0A4FD7179}" type="datetimeFigureOut">
              <a:rPr lang="th-TH" smtClean="0"/>
              <a:t>27/04/59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5F91-0C50-4869-85E4-A3B4CF8BA8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5507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947F-2BD9-449A-A982-D5E0A4FD7179}" type="datetimeFigureOut">
              <a:rPr lang="th-TH" smtClean="0"/>
              <a:t>27/04/59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5F91-0C50-4869-85E4-A3B4CF8BA8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513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947F-2BD9-449A-A982-D5E0A4FD7179}" type="datetimeFigureOut">
              <a:rPr lang="th-TH" smtClean="0"/>
              <a:t>27/04/59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5F91-0C50-4869-85E4-A3B4CF8BA8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1120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947F-2BD9-449A-A982-D5E0A4FD7179}" type="datetimeFigureOut">
              <a:rPr lang="th-TH" smtClean="0"/>
              <a:t>27/04/59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5F91-0C50-4869-85E4-A3B4CF8BA8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0650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947F-2BD9-449A-A982-D5E0A4FD7179}" type="datetimeFigureOut">
              <a:rPr lang="th-TH" smtClean="0"/>
              <a:t>27/04/59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5F91-0C50-4869-85E4-A3B4CF8BA8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9512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947F-2BD9-449A-A982-D5E0A4FD7179}" type="datetimeFigureOut">
              <a:rPr lang="th-TH" smtClean="0"/>
              <a:t>27/04/59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5F91-0C50-4869-85E4-A3B4CF8BA8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376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947F-2BD9-449A-A982-D5E0A4FD7179}" type="datetimeFigureOut">
              <a:rPr lang="th-TH" smtClean="0"/>
              <a:t>27/04/59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5F91-0C50-4869-85E4-A3B4CF8BA8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51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947F-2BD9-449A-A982-D5E0A4FD7179}" type="datetimeFigureOut">
              <a:rPr lang="th-TH" smtClean="0"/>
              <a:t>27/04/59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5F91-0C50-4869-85E4-A3B4CF8BA8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44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947F-2BD9-449A-A982-D5E0A4FD7179}" type="datetimeFigureOut">
              <a:rPr lang="th-TH" smtClean="0"/>
              <a:t>27/04/59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5F91-0C50-4869-85E4-A3B4CF8BA8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986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1947F-2BD9-449A-A982-D5E0A4FD7179}" type="datetimeFigureOut">
              <a:rPr lang="th-TH" smtClean="0"/>
              <a:t>27/04/59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F5F91-0C50-4869-85E4-A3B4CF8BA8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395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9089">
            <a:off x="6907925" y="2102204"/>
            <a:ext cx="2053921" cy="27722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I:\0งานเก่างานแก่ทั้งหมดอยู่ในนี้\ไข้เลือดออก ระหว่างประเทศ\IMG_3176 (Medium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43" y="2353102"/>
            <a:ext cx="3888432" cy="259066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ชื่อเรื่อง 3"/>
          <p:cNvSpPr>
            <a:spLocks noGrp="1"/>
          </p:cNvSpPr>
          <p:nvPr>
            <p:ph type="ctrTitle"/>
          </p:nvPr>
        </p:nvSpPr>
        <p:spPr>
          <a:xfrm>
            <a:off x="899592" y="113159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00B050"/>
                </a:solidFill>
                <a:latin typeface="AgaraDull" pitchFamily="2" charset="0"/>
                <a:cs typeface="AgaraDull" pitchFamily="2" charset="0"/>
              </a:rPr>
              <a:t>สถานการณ์โรคไข้เลือดออกและการดำเนินงานป้องกันควบคุมโรคไข้เลือดออก อำเภออรัญประเทศ ปี 2559</a:t>
            </a:r>
            <a:endParaRPr lang="th-TH" dirty="0">
              <a:solidFill>
                <a:srgbClr val="00B050"/>
              </a:solidFill>
              <a:latin typeface="AgaraDull" pitchFamily="2" charset="0"/>
              <a:cs typeface="AgaraDull" pitchFamily="2" charset="0"/>
            </a:endParaRPr>
          </a:p>
        </p:txBody>
      </p:sp>
      <p:pic>
        <p:nvPicPr>
          <p:cNvPr id="5" name="Picture 2" descr="H:\ไข้เลือดออก อรัญ  มาลัย\P10138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7675"/>
            <a:ext cx="3295960" cy="185743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33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I:\0งานเก่างานแก่ทั้งหมดอยู่ในนี้\ไข้เลือดออก ระหว่างประเทศ\IMG_3176 (Medium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88" y="1851670"/>
            <a:ext cx="4594100" cy="306081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2555776" y="301925"/>
            <a:ext cx="5301063" cy="5069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2400" b="1" i="1" u="sng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permarket" pitchFamily="2" charset="0"/>
                <a:cs typeface="supermarket" pitchFamily="2" charset="0"/>
              </a:rPr>
              <a:t> </a:t>
            </a:r>
            <a:r>
              <a:rPr lang="th-TH" sz="6000" i="1" u="sng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permarket" pitchFamily="2" charset="0"/>
                <a:cs typeface="LilyUPC" pitchFamily="34" charset="-34"/>
              </a:rPr>
              <a:t>มาตรการเชิงนโยบาย</a:t>
            </a:r>
          </a:p>
        </p:txBody>
      </p:sp>
      <p:sp>
        <p:nvSpPr>
          <p:cNvPr id="5" name="สี่เหลี่ยมผืนผ้า 4"/>
          <p:cNvSpPr/>
          <p:nvPr/>
        </p:nvSpPr>
        <p:spPr bwMode="auto">
          <a:xfrm>
            <a:off x="0" y="4772416"/>
            <a:ext cx="9144000" cy="3710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รูปภาพ 5" descr="D:\____Picture\___picture 205\IMG_20150205_083627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09474"/>
            <a:ext cx="3043606" cy="2185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  <p:sp>
        <p:nvSpPr>
          <p:cNvPr id="7" name="ชื่อเรื่อง 1"/>
          <p:cNvSpPr txBox="1">
            <a:spLocks/>
          </p:cNvSpPr>
          <p:nvPr/>
        </p:nvSpPr>
        <p:spPr bwMode="auto">
          <a:xfrm>
            <a:off x="262316" y="1315695"/>
            <a:ext cx="616025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171450" indent="-171450" algn="l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th-TH" sz="24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permarket" pitchFamily="2" charset="0"/>
                <a:cs typeface="supermarket" pitchFamily="2" charset="0"/>
              </a:rPr>
              <a:t> </a:t>
            </a:r>
            <a:r>
              <a:rPr lang="th-TH" sz="3200" i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permarket" pitchFamily="2" charset="0"/>
                <a:cs typeface="LilyUPC" pitchFamily="34" charset="-34"/>
              </a:rPr>
              <a:t>จัดทำคำสั่งคณะทำงาน</a:t>
            </a:r>
            <a:r>
              <a:rPr lang="th-TH" sz="3200" i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permarket" pitchFamily="2" charset="0"/>
                <a:cs typeface="LilyUPC" pitchFamily="34" charset="-34"/>
              </a:rPr>
              <a:t>ไข้เลือดออก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th-TH" sz="3200" i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permarket" pitchFamily="2" charset="0"/>
                <a:cs typeface="LilyUPC" pitchFamily="34" charset="-34"/>
              </a:rPr>
              <a:t>จังหวัดสระแก้ว</a:t>
            </a:r>
          </a:p>
          <a:p>
            <a:pPr marL="171450" indent="-171450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th-TH" sz="3200" i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upermarket" pitchFamily="2" charset="0"/>
              <a:cs typeface="LilyUPC" pitchFamily="34" charset="-34"/>
            </a:endParaRPr>
          </a:p>
          <a:p>
            <a:pPr marL="171450" indent="-171450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th-TH" sz="3200" i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upermarket" pitchFamily="2" charset="0"/>
              <a:cs typeface="LilyUPC" pitchFamily="34" charset="-34"/>
            </a:endParaRP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 bwMode="auto">
          <a:xfrm>
            <a:off x="1259632" y="3695348"/>
            <a:ext cx="744477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171450" indent="-171450" algn="l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th-TH" sz="2400" b="1" dirty="0" smtClean="0">
                <a:ln w="11430"/>
                <a:solidFill>
                  <a:srgbClr val="0B1077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permarket" pitchFamily="2" charset="0"/>
                <a:cs typeface="supermarket" pitchFamily="2" charset="0"/>
              </a:rPr>
              <a:t> </a:t>
            </a:r>
            <a:r>
              <a:rPr lang="th-TH" sz="3200" i="1" dirty="0" smtClean="0">
                <a:ln w="11430"/>
                <a:solidFill>
                  <a:srgbClr val="0B1077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permarket" pitchFamily="2" charset="0"/>
                <a:cs typeface="LilyUPC" pitchFamily="34" charset="-34"/>
              </a:rPr>
              <a:t>ประกาศ</a:t>
            </a:r>
            <a:r>
              <a:rPr lang="th-TH" sz="3200" i="1" dirty="0">
                <a:ln w="11430"/>
                <a:solidFill>
                  <a:srgbClr val="0B1077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permarket" pitchFamily="2" charset="0"/>
                <a:cs typeface="LilyUPC" pitchFamily="34" charset="-34"/>
              </a:rPr>
              <a:t>มาตรการ</a:t>
            </a:r>
            <a:r>
              <a:rPr lang="th-TH" sz="3200" i="1" dirty="0" smtClean="0">
                <a:ln w="11430"/>
                <a:solidFill>
                  <a:srgbClr val="0B1077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permarket" pitchFamily="2" charset="0"/>
                <a:cs typeface="LilyUPC" pitchFamily="34" charset="-34"/>
              </a:rPr>
              <a:t>ดำเนินงาน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th-TH" sz="3200" i="1" dirty="0" smtClean="0">
                <a:ln w="11430"/>
                <a:solidFill>
                  <a:srgbClr val="0B1077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permarket" pitchFamily="2" charset="0"/>
                <a:cs typeface="LilyUPC" pitchFamily="34" charset="-34"/>
              </a:rPr>
              <a:t>ป้องกันควบคุมโรค</a:t>
            </a:r>
            <a:r>
              <a:rPr lang="th-TH" sz="3200" i="1" dirty="0">
                <a:ln w="11430"/>
                <a:solidFill>
                  <a:srgbClr val="0B1077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permarket" pitchFamily="2" charset="0"/>
                <a:cs typeface="LilyUPC" pitchFamily="34" charset="-34"/>
              </a:rPr>
              <a:t>ไข้เลือดออก</a:t>
            </a:r>
          </a:p>
          <a:p>
            <a:pPr marL="171450" indent="-171450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th-TH" sz="3200" i="1" dirty="0">
              <a:ln w="11430"/>
              <a:solidFill>
                <a:srgbClr val="0B1077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upermarket" pitchFamily="2" charset="0"/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8981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957924" y="193065"/>
            <a:ext cx="7293429" cy="5069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2400" b="1" i="1" u="sng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permarket" pitchFamily="2" charset="0"/>
                <a:cs typeface="supermarket" pitchFamily="2" charset="0"/>
              </a:rPr>
              <a:t> </a:t>
            </a:r>
            <a:r>
              <a:rPr lang="th-TH" sz="6000" i="1" u="sng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permarket" pitchFamily="2" charset="0"/>
                <a:cs typeface="LilyUPC" pitchFamily="34" charset="-34"/>
              </a:rPr>
              <a:t>มาตรการสื่อสาร/สร้างกระแส</a:t>
            </a:r>
          </a:p>
        </p:txBody>
      </p:sp>
      <p:sp>
        <p:nvSpPr>
          <p:cNvPr id="6" name="AutoShape 283"/>
          <p:cNvSpPr>
            <a:spLocks noChangeArrowheads="1"/>
          </p:cNvSpPr>
          <p:nvPr/>
        </p:nvSpPr>
        <p:spPr bwMode="gray">
          <a:xfrm rot="2428271" flipH="1">
            <a:off x="3310412" y="1546969"/>
            <a:ext cx="1506537" cy="2074069"/>
          </a:xfrm>
          <a:prstGeom prst="moon">
            <a:avLst>
              <a:gd name="adj" fmla="val 13625"/>
            </a:avLst>
          </a:prstGeom>
          <a:solidFill>
            <a:srgbClr val="C9C9C9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20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7" name="Line 71"/>
          <p:cNvSpPr>
            <a:spLocks noChangeShapeType="1"/>
          </p:cNvSpPr>
          <p:nvPr/>
        </p:nvSpPr>
        <p:spPr bwMode="gray">
          <a:xfrm rot="20560554" flipV="1">
            <a:off x="5132898" y="1642729"/>
            <a:ext cx="952776" cy="17002"/>
          </a:xfrm>
          <a:prstGeom prst="line">
            <a:avLst/>
          </a:prstGeom>
          <a:noFill/>
          <a:ln w="9525">
            <a:solidFill>
              <a:srgbClr val="C0C0C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20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8" name="Line 72"/>
          <p:cNvSpPr>
            <a:spLocks noChangeShapeType="1"/>
          </p:cNvSpPr>
          <p:nvPr/>
        </p:nvSpPr>
        <p:spPr bwMode="gray">
          <a:xfrm rot="20560554">
            <a:off x="5341182" y="2046712"/>
            <a:ext cx="905771" cy="787411"/>
          </a:xfrm>
          <a:prstGeom prst="line">
            <a:avLst/>
          </a:prstGeom>
          <a:noFill/>
          <a:ln w="9525">
            <a:solidFill>
              <a:srgbClr val="C0C0C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20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9" name="Line 73"/>
          <p:cNvSpPr>
            <a:spLocks noChangeShapeType="1"/>
          </p:cNvSpPr>
          <p:nvPr/>
        </p:nvSpPr>
        <p:spPr bwMode="gray">
          <a:xfrm rot="20560554">
            <a:off x="5024070" y="2603873"/>
            <a:ext cx="36826" cy="1300787"/>
          </a:xfrm>
          <a:prstGeom prst="line">
            <a:avLst/>
          </a:prstGeom>
          <a:noFill/>
          <a:ln w="9525">
            <a:solidFill>
              <a:srgbClr val="C0C0C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20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10" name="Line 74"/>
          <p:cNvSpPr>
            <a:spLocks noChangeShapeType="1"/>
          </p:cNvSpPr>
          <p:nvPr/>
        </p:nvSpPr>
        <p:spPr bwMode="gray">
          <a:xfrm rot="20560554" flipH="1">
            <a:off x="2968261" y="2869203"/>
            <a:ext cx="1647510" cy="1416208"/>
          </a:xfrm>
          <a:prstGeom prst="line">
            <a:avLst/>
          </a:prstGeom>
          <a:noFill/>
          <a:ln w="9525">
            <a:solidFill>
              <a:srgbClr val="C0C0C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20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grpSp>
        <p:nvGrpSpPr>
          <p:cNvPr id="11" name="Group 230"/>
          <p:cNvGrpSpPr>
            <a:grpSpLocks/>
          </p:cNvGrpSpPr>
          <p:nvPr/>
        </p:nvGrpSpPr>
        <p:grpSpPr bwMode="auto">
          <a:xfrm>
            <a:off x="3708421" y="2080460"/>
            <a:ext cx="1527175" cy="906065"/>
            <a:chOff x="1293" y="1283"/>
            <a:chExt cx="962" cy="761"/>
          </a:xfrm>
        </p:grpSpPr>
        <p:sp>
          <p:nvSpPr>
            <p:cNvPr id="12" name="AutoShape 56"/>
            <p:cNvSpPr>
              <a:spLocks noChangeArrowheads="1"/>
            </p:cNvSpPr>
            <p:nvPr/>
          </p:nvSpPr>
          <p:spPr bwMode="gray">
            <a:xfrm>
              <a:off x="1295" y="1283"/>
              <a:ext cx="958" cy="761"/>
            </a:xfrm>
            <a:custGeom>
              <a:avLst/>
              <a:gdLst>
                <a:gd name="G0" fmla="+- 634 0 0"/>
                <a:gd name="G1" fmla="+- 0 0 0"/>
                <a:gd name="G2" fmla="+- 0 0 0"/>
                <a:gd name="T0" fmla="*/ 0 256 1"/>
                <a:gd name="T1" fmla="*/ 180 256 1"/>
                <a:gd name="G3" fmla="+- 0 T0 T1"/>
                <a:gd name="T2" fmla="*/ 0 256 1"/>
                <a:gd name="T3" fmla="*/ 90 256 1"/>
                <a:gd name="G4" fmla="+- 0 T2 T3"/>
                <a:gd name="G5" fmla="*/ G4 2 1"/>
                <a:gd name="T4" fmla="*/ 90 256 1"/>
                <a:gd name="T5" fmla="*/ 0 256 1"/>
                <a:gd name="G6" fmla="+- 0 T4 T5"/>
                <a:gd name="G7" fmla="*/ G6 2 1"/>
                <a:gd name="G8" fmla="abs 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34"/>
                <a:gd name="G18" fmla="*/ 634 1 2"/>
                <a:gd name="G19" fmla="+- G18 5400 0"/>
                <a:gd name="G20" fmla="cos G19 0"/>
                <a:gd name="G21" fmla="sin G19 0"/>
                <a:gd name="G22" fmla="+- G20 10800 0"/>
                <a:gd name="G23" fmla="+- G21 10800 0"/>
                <a:gd name="G24" fmla="+- 10800 0 G20"/>
                <a:gd name="G25" fmla="+- 634 10800 0"/>
                <a:gd name="G26" fmla="?: G9 G17 G25"/>
                <a:gd name="G27" fmla="?: G9 0 21600"/>
                <a:gd name="G28" fmla="cos 10800 0"/>
                <a:gd name="G29" fmla="sin 10800 0"/>
                <a:gd name="G30" fmla="sin 634 0"/>
                <a:gd name="G31" fmla="+- G28 10800 0"/>
                <a:gd name="G32" fmla="+- G29 10800 0"/>
                <a:gd name="G33" fmla="+- G30 10800 0"/>
                <a:gd name="G34" fmla="?: G4 0 G31"/>
                <a:gd name="G35" fmla="?: 0 G34 0"/>
                <a:gd name="G36" fmla="?: G6 G35 G31"/>
                <a:gd name="G37" fmla="+- 21600 0 G36"/>
                <a:gd name="G38" fmla="?: G4 0 G33"/>
                <a:gd name="G39" fmla="?: 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21600 h 21600"/>
                <a:gd name="T14" fmla="*/ 16517 w 21600"/>
                <a:gd name="T15" fmla="*/ 10800 h 21600"/>
                <a:gd name="T16" fmla="*/ 10800 w 21600"/>
                <a:gd name="T17" fmla="*/ 11434 h 21600"/>
                <a:gd name="T18" fmla="*/ 5083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1434" y="10800"/>
                  </a:moveTo>
                  <a:cubicBezTo>
                    <a:pt x="11434" y="11150"/>
                    <a:pt x="11150" y="11434"/>
                    <a:pt x="10800" y="11434"/>
                  </a:cubicBezTo>
                  <a:cubicBezTo>
                    <a:pt x="10449" y="11434"/>
                    <a:pt x="10166" y="11150"/>
                    <a:pt x="10166" y="10800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50000">
                  <a:srgbClr val="6633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20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endParaRPr>
            </a:p>
          </p:txBody>
        </p:sp>
        <p:sp>
          <p:nvSpPr>
            <p:cNvPr id="13" name="Oval 57"/>
            <p:cNvSpPr>
              <a:spLocks noChangeArrowheads="1"/>
            </p:cNvSpPr>
            <p:nvPr/>
          </p:nvSpPr>
          <p:spPr bwMode="gray">
            <a:xfrm>
              <a:off x="1293" y="1591"/>
              <a:ext cx="962" cy="16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5372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20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endParaRPr>
            </a:p>
          </p:txBody>
        </p:sp>
      </p:grpSp>
      <p:pic>
        <p:nvPicPr>
          <p:cNvPr id="14" name="Picture 69" descr="worldmap_ani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727924" y="1587779"/>
            <a:ext cx="1516568" cy="113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0" descr="shadow_1_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916703" y="2199431"/>
            <a:ext cx="641350" cy="8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233"/>
          <p:cNvGrpSpPr>
            <a:grpSpLocks/>
          </p:cNvGrpSpPr>
          <p:nvPr/>
        </p:nvGrpSpPr>
        <p:grpSpPr bwMode="auto">
          <a:xfrm>
            <a:off x="5656737" y="2306583"/>
            <a:ext cx="962025" cy="757238"/>
            <a:chOff x="3247" y="1673"/>
            <a:chExt cx="606" cy="636"/>
          </a:xfrm>
        </p:grpSpPr>
        <p:pic>
          <p:nvPicPr>
            <p:cNvPr id="17" name="Picture 169" descr="light_shadow"/>
            <p:cNvPicPr>
              <a:picLocks noChangeAspect="1" noChangeArrowheads="1"/>
            </p:cNvPicPr>
            <p:nvPr/>
          </p:nvPicPr>
          <p:blipFill>
            <a:blip r:embed="rId4" cstate="print">
              <a:lum bright="-84000" contrast="-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05" y="2171"/>
              <a:ext cx="498" cy="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0" descr="circuler_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247" y="1673"/>
              <a:ext cx="606" cy="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Oval 171"/>
            <p:cNvSpPr>
              <a:spLocks noChangeArrowheads="1"/>
            </p:cNvSpPr>
            <p:nvPr/>
          </p:nvSpPr>
          <p:spPr bwMode="gray">
            <a:xfrm>
              <a:off x="3247" y="1673"/>
              <a:ext cx="602" cy="587"/>
            </a:xfrm>
            <a:prstGeom prst="ellipse">
              <a:avLst/>
            </a:prstGeom>
            <a:gradFill rotWithShape="1">
              <a:gsLst>
                <a:gs pos="0">
                  <a:srgbClr val="CCCC00">
                    <a:alpha val="89999"/>
                  </a:srgbClr>
                </a:gs>
                <a:gs pos="50000">
                  <a:srgbClr val="CCFF99">
                    <a:alpha val="55000"/>
                  </a:srgbClr>
                </a:gs>
                <a:gs pos="100000">
                  <a:srgbClr val="CCCC00">
                    <a:alpha val="89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20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endParaRPr>
            </a:p>
          </p:txBody>
        </p:sp>
        <p:grpSp>
          <p:nvGrpSpPr>
            <p:cNvPr id="20" name="Group 172"/>
            <p:cNvGrpSpPr>
              <a:grpSpLocks/>
            </p:cNvGrpSpPr>
            <p:nvPr/>
          </p:nvGrpSpPr>
          <p:grpSpPr bwMode="auto">
            <a:xfrm rot="-1045052" flipH="1" flipV="1">
              <a:off x="3295" y="2159"/>
              <a:ext cx="470" cy="111"/>
              <a:chOff x="2532" y="1051"/>
              <a:chExt cx="893" cy="246"/>
            </a:xfrm>
          </p:grpSpPr>
          <p:grpSp>
            <p:nvGrpSpPr>
              <p:cNvPr id="22" name="Group 173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8" name="AutoShape 17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  <p:sp>
              <p:nvSpPr>
                <p:cNvPr id="29" name="AutoShape 17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  <p:sp>
              <p:nvSpPr>
                <p:cNvPr id="30" name="AutoShape 17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  <p:sp>
              <p:nvSpPr>
                <p:cNvPr id="31" name="AutoShape 17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</p:grpSp>
          <p:grpSp>
            <p:nvGrpSpPr>
              <p:cNvPr id="23" name="Group 178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4" name="AutoShape 17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9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  <p:sp>
              <p:nvSpPr>
                <p:cNvPr id="25" name="AutoShape 18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  <p:sp>
              <p:nvSpPr>
                <p:cNvPr id="26" name="AutoShape 18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  <p:sp>
              <p:nvSpPr>
                <p:cNvPr id="27" name="AutoShape 18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</p:grpSp>
        </p:grpSp>
        <p:sp>
          <p:nvSpPr>
            <p:cNvPr id="21" name="Freeform 183"/>
            <p:cNvSpPr>
              <a:spLocks/>
            </p:cNvSpPr>
            <p:nvPr/>
          </p:nvSpPr>
          <p:spPr bwMode="gray">
            <a:xfrm>
              <a:off x="3309" y="1685"/>
              <a:ext cx="473" cy="20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AF6A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 sz="20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endParaRPr>
            </a:p>
          </p:txBody>
        </p:sp>
      </p:grpSp>
      <p:sp>
        <p:nvSpPr>
          <p:cNvPr id="32" name="Text Box 184"/>
          <p:cNvSpPr txBox="1">
            <a:spLocks noChangeArrowheads="1"/>
          </p:cNvSpPr>
          <p:nvPr/>
        </p:nvSpPr>
        <p:spPr bwMode="gray">
          <a:xfrm>
            <a:off x="5728165" y="2548282"/>
            <a:ext cx="8191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2</a:t>
            </a:r>
            <a:endParaRPr lang="en-US" sz="2400" i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3" name="Rectangle 224"/>
          <p:cNvSpPr>
            <a:spLocks noChangeArrowheads="1"/>
          </p:cNvSpPr>
          <p:nvPr/>
        </p:nvSpPr>
        <p:spPr bwMode="gray">
          <a:xfrm>
            <a:off x="6250184" y="1227274"/>
            <a:ext cx="28680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lang="th-TH" sz="2400" b="0" i="1" kern="0" dirty="0">
                <a:solidFill>
                  <a:srgbClr val="FFFF00"/>
                </a:solidFill>
                <a:effectLst>
                  <a:glow rad="101600">
                    <a:srgbClr val="0091D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จัดทำสารจาก</a:t>
            </a:r>
            <a:r>
              <a:rPr lang="th-TH" sz="2400" b="0" i="1" kern="0" dirty="0" smtClean="0">
                <a:solidFill>
                  <a:srgbClr val="FFFF00"/>
                </a:solidFill>
                <a:effectLst>
                  <a:glow rad="101600">
                    <a:srgbClr val="0091D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ท่านผู้ว่า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lang="th-TH" sz="2400" b="0" i="1" kern="0" dirty="0" smtClean="0">
                <a:solidFill>
                  <a:srgbClr val="FFFF00"/>
                </a:solidFill>
                <a:effectLst>
                  <a:glow rad="101600">
                    <a:srgbClr val="0091D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ราชการ</a:t>
            </a:r>
            <a:r>
              <a:rPr lang="th-TH" sz="2400" b="0" i="1" kern="0" dirty="0">
                <a:solidFill>
                  <a:srgbClr val="FFFF00"/>
                </a:solidFill>
                <a:effectLst>
                  <a:glow rad="101600">
                    <a:srgbClr val="0091D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จังหวัดสระแก้ว </a:t>
            </a: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91D2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4" name="Rectangle 225"/>
          <p:cNvSpPr>
            <a:spLocks noChangeArrowheads="1"/>
          </p:cNvSpPr>
          <p:nvPr/>
        </p:nvSpPr>
        <p:spPr bwMode="gray">
          <a:xfrm>
            <a:off x="6526596" y="2283923"/>
            <a:ext cx="254120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lang="th-TH" sz="2400" b="0" i="1" kern="0" dirty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CAADDA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จัดทำสื่อวีดีทัศน์ ซีดี </a:t>
            </a:r>
            <a:endParaRPr lang="th-TH" sz="2400" b="0" i="1" kern="0" dirty="0" smtClean="0">
              <a:solidFill>
                <a:schemeClr val="accent6">
                  <a:lumMod val="50000"/>
                </a:schemeClr>
              </a:solidFill>
              <a:effectLst>
                <a:glow rad="228600">
                  <a:srgbClr val="CAADDA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lang="th-TH" sz="2400" b="0" i="1" kern="0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CAADDA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แผ่น</a:t>
            </a:r>
            <a:r>
              <a:rPr lang="th-TH" sz="2400" b="0" i="1" kern="0" dirty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CAADDA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พับ </a:t>
            </a:r>
            <a:r>
              <a:rPr lang="th-TH" sz="2400" b="0" i="1" kern="0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CAADDA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ป้ายประชาสัมพันธ์ </a:t>
            </a:r>
            <a:endParaRPr lang="th-TH" sz="2400" b="0" i="1" kern="0" dirty="0">
              <a:solidFill>
                <a:schemeClr val="accent6">
                  <a:lumMod val="50000"/>
                </a:schemeClr>
              </a:solidFill>
              <a:effectLst>
                <a:glow rad="228600">
                  <a:srgbClr val="CAADDA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5" name="Rectangle 226"/>
          <p:cNvSpPr>
            <a:spLocks noChangeArrowheads="1"/>
          </p:cNvSpPr>
          <p:nvPr/>
        </p:nvSpPr>
        <p:spPr bwMode="gray">
          <a:xfrm>
            <a:off x="5791888" y="3445837"/>
            <a:ext cx="318882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buClr>
                <a:srgbClr val="FF3300"/>
              </a:buClr>
              <a:buSzPct val="115000"/>
              <a:buFont typeface="Wingdings" pitchFamily="2" charset="2"/>
              <a:buNone/>
            </a:pPr>
            <a:r>
              <a:rPr lang="th-TH" sz="2400" i="1" dirty="0" smtClean="0">
                <a:solidFill>
                  <a:srgbClr val="7030A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ประชาสัมพันธ์ต่อเนื่อง ที่ประชุมต่างๆ  ผ่านเสียง</a:t>
            </a:r>
            <a:r>
              <a:rPr lang="th-TH" sz="2400" i="1" dirty="0">
                <a:solidFill>
                  <a:srgbClr val="7030A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ตามสายหรือวิทยุชุมชน/รถเร่ขายอาหาร</a:t>
            </a:r>
          </a:p>
        </p:txBody>
      </p:sp>
      <p:grpSp>
        <p:nvGrpSpPr>
          <p:cNvPr id="36" name="Group 234"/>
          <p:cNvGrpSpPr>
            <a:grpSpLocks/>
          </p:cNvGrpSpPr>
          <p:nvPr/>
        </p:nvGrpSpPr>
        <p:grpSpPr bwMode="auto">
          <a:xfrm>
            <a:off x="5620215" y="1344563"/>
            <a:ext cx="723900" cy="569119"/>
            <a:chOff x="3247" y="1673"/>
            <a:chExt cx="606" cy="636"/>
          </a:xfrm>
        </p:grpSpPr>
        <p:pic>
          <p:nvPicPr>
            <p:cNvPr id="37" name="Picture 235" descr="light_shadow"/>
            <p:cNvPicPr>
              <a:picLocks noChangeAspect="1" noChangeArrowheads="1"/>
            </p:cNvPicPr>
            <p:nvPr/>
          </p:nvPicPr>
          <p:blipFill>
            <a:blip r:embed="rId6" cstate="print">
              <a:lum bright="-84000" contrast="-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05" y="2171"/>
              <a:ext cx="498" cy="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36" descr="circuler_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247" y="1673"/>
              <a:ext cx="606" cy="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Oval 237"/>
            <p:cNvSpPr>
              <a:spLocks noChangeArrowheads="1"/>
            </p:cNvSpPr>
            <p:nvPr/>
          </p:nvSpPr>
          <p:spPr bwMode="gray">
            <a:xfrm>
              <a:off x="3247" y="1673"/>
              <a:ext cx="602" cy="587"/>
            </a:xfrm>
            <a:prstGeom prst="ellipse">
              <a:avLst/>
            </a:prstGeom>
            <a:gradFill rotWithShape="1">
              <a:gsLst>
                <a:gs pos="0">
                  <a:srgbClr val="CCCC00">
                    <a:alpha val="89999"/>
                  </a:srgbClr>
                </a:gs>
                <a:gs pos="50000">
                  <a:srgbClr val="CCFF99">
                    <a:alpha val="55000"/>
                  </a:srgbClr>
                </a:gs>
                <a:gs pos="100000">
                  <a:srgbClr val="CCCC00">
                    <a:alpha val="89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20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endParaRPr>
            </a:p>
          </p:txBody>
        </p:sp>
        <p:grpSp>
          <p:nvGrpSpPr>
            <p:cNvPr id="40" name="Group 238"/>
            <p:cNvGrpSpPr>
              <a:grpSpLocks/>
            </p:cNvGrpSpPr>
            <p:nvPr/>
          </p:nvGrpSpPr>
          <p:grpSpPr bwMode="auto">
            <a:xfrm rot="-1045052" flipH="1" flipV="1">
              <a:off x="3295" y="2159"/>
              <a:ext cx="470" cy="111"/>
              <a:chOff x="2532" y="1051"/>
              <a:chExt cx="893" cy="246"/>
            </a:xfrm>
          </p:grpSpPr>
          <p:grpSp>
            <p:nvGrpSpPr>
              <p:cNvPr id="42" name="Group 23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8" name="AutoShape 24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  <p:sp>
              <p:nvSpPr>
                <p:cNvPr id="49" name="AutoShape 24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  <p:sp>
              <p:nvSpPr>
                <p:cNvPr id="50" name="AutoShape 24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  <p:sp>
              <p:nvSpPr>
                <p:cNvPr id="51" name="AutoShape 24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</p:grpSp>
          <p:grpSp>
            <p:nvGrpSpPr>
              <p:cNvPr id="43" name="Group 24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4" name="AutoShape 24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  <p:sp>
              <p:nvSpPr>
                <p:cNvPr id="45" name="AutoShape 24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  <p:sp>
              <p:nvSpPr>
                <p:cNvPr id="46" name="AutoShape 24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  <p:sp>
              <p:nvSpPr>
                <p:cNvPr id="47" name="AutoShape 24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</p:grpSp>
        </p:grpSp>
        <p:sp>
          <p:nvSpPr>
            <p:cNvPr id="41" name="Freeform 249"/>
            <p:cNvSpPr>
              <a:spLocks/>
            </p:cNvSpPr>
            <p:nvPr/>
          </p:nvSpPr>
          <p:spPr bwMode="gray">
            <a:xfrm>
              <a:off x="3309" y="1685"/>
              <a:ext cx="473" cy="20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AF6A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 sz="20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endParaRPr>
            </a:p>
          </p:txBody>
        </p:sp>
      </p:grpSp>
      <p:sp>
        <p:nvSpPr>
          <p:cNvPr id="52" name="Text Box 167"/>
          <p:cNvSpPr txBox="1">
            <a:spLocks noChangeArrowheads="1"/>
          </p:cNvSpPr>
          <p:nvPr/>
        </p:nvSpPr>
        <p:spPr bwMode="gray">
          <a:xfrm>
            <a:off x="5597990" y="1477909"/>
            <a:ext cx="7556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1</a:t>
            </a:r>
            <a:endParaRPr lang="en-US" i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grpSp>
        <p:nvGrpSpPr>
          <p:cNvPr id="53" name="Group 250"/>
          <p:cNvGrpSpPr>
            <a:grpSpLocks/>
          </p:cNvGrpSpPr>
          <p:nvPr/>
        </p:nvGrpSpPr>
        <p:grpSpPr bwMode="auto">
          <a:xfrm>
            <a:off x="4697878" y="3386481"/>
            <a:ext cx="1193800" cy="940594"/>
            <a:chOff x="3247" y="1673"/>
            <a:chExt cx="606" cy="636"/>
          </a:xfrm>
        </p:grpSpPr>
        <p:pic>
          <p:nvPicPr>
            <p:cNvPr id="54" name="Picture 251" descr="light_shadow"/>
            <p:cNvPicPr>
              <a:picLocks noChangeAspect="1" noChangeArrowheads="1"/>
            </p:cNvPicPr>
            <p:nvPr/>
          </p:nvPicPr>
          <p:blipFill>
            <a:blip r:embed="rId8" cstate="print">
              <a:lum bright="-84000" contrast="-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05" y="2171"/>
              <a:ext cx="498" cy="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52" descr="circuler_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247" y="1673"/>
              <a:ext cx="606" cy="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Oval 253"/>
            <p:cNvSpPr>
              <a:spLocks noChangeArrowheads="1"/>
            </p:cNvSpPr>
            <p:nvPr/>
          </p:nvSpPr>
          <p:spPr bwMode="gray">
            <a:xfrm>
              <a:off x="3247" y="1673"/>
              <a:ext cx="602" cy="587"/>
            </a:xfrm>
            <a:prstGeom prst="ellipse">
              <a:avLst/>
            </a:prstGeom>
            <a:gradFill rotWithShape="1">
              <a:gsLst>
                <a:gs pos="0">
                  <a:srgbClr val="CCCC00">
                    <a:alpha val="89999"/>
                  </a:srgbClr>
                </a:gs>
                <a:gs pos="50000">
                  <a:srgbClr val="CCFF99">
                    <a:alpha val="55000"/>
                  </a:srgbClr>
                </a:gs>
                <a:gs pos="100000">
                  <a:srgbClr val="CCCC00">
                    <a:alpha val="89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20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endParaRPr>
            </a:p>
          </p:txBody>
        </p:sp>
        <p:grpSp>
          <p:nvGrpSpPr>
            <p:cNvPr id="57" name="Group 254"/>
            <p:cNvGrpSpPr>
              <a:grpSpLocks/>
            </p:cNvGrpSpPr>
            <p:nvPr/>
          </p:nvGrpSpPr>
          <p:grpSpPr bwMode="auto">
            <a:xfrm rot="-1045052" flipH="1" flipV="1">
              <a:off x="3295" y="2159"/>
              <a:ext cx="470" cy="111"/>
              <a:chOff x="2532" y="1051"/>
              <a:chExt cx="893" cy="246"/>
            </a:xfrm>
          </p:grpSpPr>
          <p:grpSp>
            <p:nvGrpSpPr>
              <p:cNvPr id="59" name="Group 25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5" name="AutoShape 25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  <p:sp>
              <p:nvSpPr>
                <p:cNvPr id="66" name="AutoShape 25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  <p:sp>
              <p:nvSpPr>
                <p:cNvPr id="67" name="AutoShape 25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  <p:sp>
              <p:nvSpPr>
                <p:cNvPr id="68" name="AutoShape 25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</p:grpSp>
          <p:grpSp>
            <p:nvGrpSpPr>
              <p:cNvPr id="60" name="Group 26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1" name="AutoShape 2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9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  <p:sp>
              <p:nvSpPr>
                <p:cNvPr id="62" name="AutoShape 2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  <p:sp>
              <p:nvSpPr>
                <p:cNvPr id="63" name="AutoShape 2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  <p:sp>
              <p:nvSpPr>
                <p:cNvPr id="64" name="AutoShape 2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</p:grpSp>
        </p:grpSp>
        <p:sp>
          <p:nvSpPr>
            <p:cNvPr id="58" name="Freeform 265"/>
            <p:cNvSpPr>
              <a:spLocks/>
            </p:cNvSpPr>
            <p:nvPr/>
          </p:nvSpPr>
          <p:spPr bwMode="gray">
            <a:xfrm>
              <a:off x="3309" y="1685"/>
              <a:ext cx="473" cy="20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AF6A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 sz="20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endParaRPr>
            </a:p>
          </p:txBody>
        </p:sp>
      </p:grpSp>
      <p:sp>
        <p:nvSpPr>
          <p:cNvPr id="69" name="Text Box 218"/>
          <p:cNvSpPr txBox="1">
            <a:spLocks noChangeArrowheads="1"/>
          </p:cNvSpPr>
          <p:nvPr/>
        </p:nvSpPr>
        <p:spPr bwMode="gray">
          <a:xfrm>
            <a:off x="4831233" y="3673424"/>
            <a:ext cx="9540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3</a:t>
            </a:r>
            <a:endParaRPr lang="en-US" sz="2800" i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grpSp>
        <p:nvGrpSpPr>
          <p:cNvPr id="70" name="Group 266"/>
          <p:cNvGrpSpPr>
            <a:grpSpLocks/>
          </p:cNvGrpSpPr>
          <p:nvPr/>
        </p:nvGrpSpPr>
        <p:grpSpPr bwMode="auto">
          <a:xfrm>
            <a:off x="3048001" y="3863529"/>
            <a:ext cx="1438208" cy="806167"/>
            <a:chOff x="3247" y="1673"/>
            <a:chExt cx="606" cy="636"/>
          </a:xfrm>
        </p:grpSpPr>
        <p:pic>
          <p:nvPicPr>
            <p:cNvPr id="71" name="Picture 267" descr="light_shadow"/>
            <p:cNvPicPr>
              <a:picLocks noChangeAspect="1" noChangeArrowheads="1"/>
            </p:cNvPicPr>
            <p:nvPr/>
          </p:nvPicPr>
          <p:blipFill>
            <a:blip r:embed="rId10" cstate="print">
              <a:lum bright="-84000" contrast="-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05" y="2171"/>
              <a:ext cx="498" cy="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268" descr="circuler_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247" y="1673"/>
              <a:ext cx="606" cy="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Oval 269"/>
            <p:cNvSpPr>
              <a:spLocks noChangeArrowheads="1"/>
            </p:cNvSpPr>
            <p:nvPr/>
          </p:nvSpPr>
          <p:spPr bwMode="gray">
            <a:xfrm>
              <a:off x="3247" y="1673"/>
              <a:ext cx="602" cy="587"/>
            </a:xfrm>
            <a:prstGeom prst="ellipse">
              <a:avLst/>
            </a:prstGeom>
            <a:gradFill rotWithShape="1">
              <a:gsLst>
                <a:gs pos="0">
                  <a:srgbClr val="CCCC00">
                    <a:alpha val="89999"/>
                  </a:srgbClr>
                </a:gs>
                <a:gs pos="50000">
                  <a:srgbClr val="CCFF99">
                    <a:alpha val="55000"/>
                  </a:srgbClr>
                </a:gs>
                <a:gs pos="100000">
                  <a:srgbClr val="CCCC00">
                    <a:alpha val="89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20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endParaRPr>
            </a:p>
          </p:txBody>
        </p:sp>
        <p:grpSp>
          <p:nvGrpSpPr>
            <p:cNvPr id="74" name="Group 270"/>
            <p:cNvGrpSpPr>
              <a:grpSpLocks/>
            </p:cNvGrpSpPr>
            <p:nvPr/>
          </p:nvGrpSpPr>
          <p:grpSpPr bwMode="auto">
            <a:xfrm rot="-1045052" flipH="1" flipV="1">
              <a:off x="3295" y="2159"/>
              <a:ext cx="470" cy="111"/>
              <a:chOff x="2532" y="1051"/>
              <a:chExt cx="893" cy="246"/>
            </a:xfrm>
          </p:grpSpPr>
          <p:grpSp>
            <p:nvGrpSpPr>
              <p:cNvPr id="76" name="Group 271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82" name="AutoShape 27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  <p:sp>
              <p:nvSpPr>
                <p:cNvPr id="83" name="AutoShape 27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  <p:sp>
              <p:nvSpPr>
                <p:cNvPr id="84" name="AutoShape 27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  <p:sp>
              <p:nvSpPr>
                <p:cNvPr id="85" name="AutoShape 27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</p:grpSp>
          <p:grpSp>
            <p:nvGrpSpPr>
              <p:cNvPr id="77" name="Group 276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8" name="AutoShape 27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9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  <p:sp>
              <p:nvSpPr>
                <p:cNvPr id="79" name="AutoShape 27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  <p:sp>
              <p:nvSpPr>
                <p:cNvPr id="80" name="AutoShape 27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  <p:sp>
              <p:nvSpPr>
                <p:cNvPr id="81" name="AutoShape 28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</p:grpSp>
        </p:grpSp>
        <p:sp>
          <p:nvSpPr>
            <p:cNvPr id="75" name="Freeform 281"/>
            <p:cNvSpPr>
              <a:spLocks/>
            </p:cNvSpPr>
            <p:nvPr/>
          </p:nvSpPr>
          <p:spPr bwMode="gray">
            <a:xfrm>
              <a:off x="3309" y="1685"/>
              <a:ext cx="473" cy="20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AF6A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 sz="20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endParaRPr>
            </a:p>
          </p:txBody>
        </p:sp>
      </p:grpSp>
      <p:sp>
        <p:nvSpPr>
          <p:cNvPr id="86" name="Text Box 282"/>
          <p:cNvSpPr txBox="1">
            <a:spLocks noChangeArrowheads="1"/>
          </p:cNvSpPr>
          <p:nvPr/>
        </p:nvSpPr>
        <p:spPr bwMode="gray">
          <a:xfrm>
            <a:off x="3419844" y="4028984"/>
            <a:ext cx="8191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4</a:t>
            </a:r>
            <a:endParaRPr lang="en-US" sz="2400" i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grpSp>
        <p:nvGrpSpPr>
          <p:cNvPr id="87" name="Group 266"/>
          <p:cNvGrpSpPr>
            <a:grpSpLocks/>
          </p:cNvGrpSpPr>
          <p:nvPr/>
        </p:nvGrpSpPr>
        <p:grpSpPr bwMode="auto">
          <a:xfrm>
            <a:off x="1917129" y="3394646"/>
            <a:ext cx="1153718" cy="840911"/>
            <a:chOff x="3247" y="1673"/>
            <a:chExt cx="606" cy="636"/>
          </a:xfrm>
        </p:grpSpPr>
        <p:pic>
          <p:nvPicPr>
            <p:cNvPr id="88" name="Picture 267" descr="light_shadow"/>
            <p:cNvPicPr>
              <a:picLocks noChangeAspect="1" noChangeArrowheads="1"/>
            </p:cNvPicPr>
            <p:nvPr/>
          </p:nvPicPr>
          <p:blipFill>
            <a:blip r:embed="rId12" cstate="print">
              <a:lum bright="-84000" contrast="-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05" y="2171"/>
              <a:ext cx="498" cy="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268" descr="circuler_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247" y="1673"/>
              <a:ext cx="606" cy="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" name="Oval 269"/>
            <p:cNvSpPr>
              <a:spLocks noChangeArrowheads="1"/>
            </p:cNvSpPr>
            <p:nvPr/>
          </p:nvSpPr>
          <p:spPr bwMode="gray">
            <a:xfrm>
              <a:off x="3247" y="1673"/>
              <a:ext cx="602" cy="587"/>
            </a:xfrm>
            <a:prstGeom prst="ellipse">
              <a:avLst/>
            </a:prstGeom>
            <a:gradFill rotWithShape="1">
              <a:gsLst>
                <a:gs pos="0">
                  <a:srgbClr val="CCCC00">
                    <a:alpha val="89999"/>
                  </a:srgbClr>
                </a:gs>
                <a:gs pos="50000">
                  <a:srgbClr val="CCFF99">
                    <a:alpha val="55000"/>
                  </a:srgbClr>
                </a:gs>
                <a:gs pos="100000">
                  <a:srgbClr val="CCCC00">
                    <a:alpha val="89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20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endParaRPr>
            </a:p>
          </p:txBody>
        </p:sp>
        <p:grpSp>
          <p:nvGrpSpPr>
            <p:cNvPr id="91" name="Group 270"/>
            <p:cNvGrpSpPr>
              <a:grpSpLocks/>
            </p:cNvGrpSpPr>
            <p:nvPr/>
          </p:nvGrpSpPr>
          <p:grpSpPr bwMode="auto">
            <a:xfrm rot="-1045052" flipH="1" flipV="1">
              <a:off x="3295" y="2159"/>
              <a:ext cx="470" cy="111"/>
              <a:chOff x="2532" y="1051"/>
              <a:chExt cx="893" cy="246"/>
            </a:xfrm>
          </p:grpSpPr>
          <p:grpSp>
            <p:nvGrpSpPr>
              <p:cNvPr id="93" name="Group 271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99" name="AutoShape 27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  <p:sp>
              <p:nvSpPr>
                <p:cNvPr id="100" name="AutoShape 27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  <p:sp>
              <p:nvSpPr>
                <p:cNvPr id="101" name="AutoShape 27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  <p:sp>
              <p:nvSpPr>
                <p:cNvPr id="102" name="AutoShape 27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</p:grpSp>
          <p:grpSp>
            <p:nvGrpSpPr>
              <p:cNvPr id="94" name="Group 276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95" name="AutoShape 27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9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  <p:sp>
              <p:nvSpPr>
                <p:cNvPr id="96" name="AutoShape 27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  <p:sp>
              <p:nvSpPr>
                <p:cNvPr id="97" name="AutoShape 27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  <p:sp>
              <p:nvSpPr>
                <p:cNvPr id="98" name="AutoShape 28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</p:grpSp>
        </p:grpSp>
        <p:sp>
          <p:nvSpPr>
            <p:cNvPr id="92" name="Freeform 281"/>
            <p:cNvSpPr>
              <a:spLocks/>
            </p:cNvSpPr>
            <p:nvPr/>
          </p:nvSpPr>
          <p:spPr bwMode="gray">
            <a:xfrm>
              <a:off x="3309" y="1685"/>
              <a:ext cx="473" cy="20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AF6A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 sz="20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endParaRPr>
            </a:p>
          </p:txBody>
        </p:sp>
      </p:grpSp>
      <p:sp>
        <p:nvSpPr>
          <p:cNvPr id="103" name="Rectangle 227"/>
          <p:cNvSpPr>
            <a:spLocks noChangeArrowheads="1"/>
          </p:cNvSpPr>
          <p:nvPr/>
        </p:nvSpPr>
        <p:spPr bwMode="gray">
          <a:xfrm>
            <a:off x="52557" y="3795886"/>
            <a:ext cx="293526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buClr>
                <a:srgbClr val="FF3300"/>
              </a:buClr>
              <a:buSzPct val="115000"/>
              <a:buFont typeface="Wingdings" pitchFamily="2" charset="2"/>
              <a:buNone/>
            </a:pPr>
            <a:r>
              <a:rPr lang="th-TH" sz="2400" i="1" dirty="0">
                <a:solidFill>
                  <a:srgbClr val="FFFF00"/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รณรงค์ บ้าน วัด โรงเรียน ดำเนินมาตรการ 3 </a:t>
            </a:r>
            <a:r>
              <a:rPr lang="th-TH" sz="2400" i="1" dirty="0" smtClean="0">
                <a:solidFill>
                  <a:srgbClr val="FFFF00"/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เก็บ</a:t>
            </a:r>
          </a:p>
          <a:p>
            <a:pPr algn="l" eaLnBrk="0" hangingPunct="0">
              <a:buClr>
                <a:srgbClr val="FF3300"/>
              </a:buClr>
              <a:buSzPct val="115000"/>
              <a:buFont typeface="Wingdings" pitchFamily="2" charset="2"/>
              <a:buNone/>
            </a:pPr>
            <a:r>
              <a:rPr lang="th-TH" sz="2400" i="1" dirty="0" smtClean="0">
                <a:solidFill>
                  <a:srgbClr val="FFFF00"/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 </a:t>
            </a:r>
            <a:r>
              <a:rPr lang="th-TH" sz="2400" i="1" dirty="0">
                <a:solidFill>
                  <a:srgbClr val="FFFF00"/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3 โรค ทุกวันศุกร์ </a:t>
            </a:r>
          </a:p>
        </p:txBody>
      </p:sp>
      <p:grpSp>
        <p:nvGrpSpPr>
          <p:cNvPr id="104" name="Group 266"/>
          <p:cNvGrpSpPr>
            <a:grpSpLocks/>
          </p:cNvGrpSpPr>
          <p:nvPr/>
        </p:nvGrpSpPr>
        <p:grpSpPr bwMode="auto">
          <a:xfrm>
            <a:off x="1893640" y="2437273"/>
            <a:ext cx="892175" cy="702469"/>
            <a:chOff x="3247" y="1673"/>
            <a:chExt cx="606" cy="636"/>
          </a:xfrm>
        </p:grpSpPr>
        <p:pic>
          <p:nvPicPr>
            <p:cNvPr id="105" name="Picture 267" descr="light_shadow"/>
            <p:cNvPicPr>
              <a:picLocks noChangeAspect="1" noChangeArrowheads="1"/>
            </p:cNvPicPr>
            <p:nvPr/>
          </p:nvPicPr>
          <p:blipFill>
            <a:blip r:embed="rId10" cstate="print">
              <a:lum bright="-84000" contrast="-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05" y="2171"/>
              <a:ext cx="498" cy="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268" descr="circuler_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247" y="1673"/>
              <a:ext cx="606" cy="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" name="Oval 269"/>
            <p:cNvSpPr>
              <a:spLocks noChangeArrowheads="1"/>
            </p:cNvSpPr>
            <p:nvPr/>
          </p:nvSpPr>
          <p:spPr bwMode="gray">
            <a:xfrm>
              <a:off x="3247" y="1673"/>
              <a:ext cx="602" cy="587"/>
            </a:xfrm>
            <a:prstGeom prst="ellipse">
              <a:avLst/>
            </a:prstGeom>
            <a:gradFill rotWithShape="1">
              <a:gsLst>
                <a:gs pos="0">
                  <a:srgbClr val="CCCC00">
                    <a:alpha val="89999"/>
                  </a:srgbClr>
                </a:gs>
                <a:gs pos="50000">
                  <a:srgbClr val="CCFF99">
                    <a:alpha val="55000"/>
                  </a:srgbClr>
                </a:gs>
                <a:gs pos="100000">
                  <a:srgbClr val="CCCC00">
                    <a:alpha val="89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20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endParaRPr>
            </a:p>
          </p:txBody>
        </p:sp>
        <p:grpSp>
          <p:nvGrpSpPr>
            <p:cNvPr id="108" name="Group 270"/>
            <p:cNvGrpSpPr>
              <a:grpSpLocks/>
            </p:cNvGrpSpPr>
            <p:nvPr/>
          </p:nvGrpSpPr>
          <p:grpSpPr bwMode="auto">
            <a:xfrm rot="-1045052" flipH="1" flipV="1">
              <a:off x="3295" y="2159"/>
              <a:ext cx="470" cy="111"/>
              <a:chOff x="2532" y="1051"/>
              <a:chExt cx="893" cy="246"/>
            </a:xfrm>
          </p:grpSpPr>
          <p:grpSp>
            <p:nvGrpSpPr>
              <p:cNvPr id="110" name="Group 271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16" name="AutoShape 27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  <p:sp>
              <p:nvSpPr>
                <p:cNvPr id="117" name="AutoShape 27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  <p:sp>
              <p:nvSpPr>
                <p:cNvPr id="118" name="AutoShape 27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  <p:sp>
              <p:nvSpPr>
                <p:cNvPr id="119" name="AutoShape 27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</p:grpSp>
          <p:grpSp>
            <p:nvGrpSpPr>
              <p:cNvPr id="111" name="Group 276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12" name="AutoShape 27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9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  <p:sp>
              <p:nvSpPr>
                <p:cNvPr id="113" name="AutoShape 27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  <p:sp>
              <p:nvSpPr>
                <p:cNvPr id="114" name="AutoShape 27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  <p:sp>
              <p:nvSpPr>
                <p:cNvPr id="115" name="AutoShape 28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</p:grpSp>
        </p:grpSp>
        <p:sp>
          <p:nvSpPr>
            <p:cNvPr id="109" name="Freeform 281"/>
            <p:cNvSpPr>
              <a:spLocks/>
            </p:cNvSpPr>
            <p:nvPr/>
          </p:nvSpPr>
          <p:spPr bwMode="gray">
            <a:xfrm>
              <a:off x="3309" y="1685"/>
              <a:ext cx="473" cy="20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AF6A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 sz="20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endParaRPr>
            </a:p>
          </p:txBody>
        </p:sp>
      </p:grpSp>
      <p:sp>
        <p:nvSpPr>
          <p:cNvPr id="120" name="Rectangle 227"/>
          <p:cNvSpPr>
            <a:spLocks noChangeArrowheads="1"/>
          </p:cNvSpPr>
          <p:nvPr/>
        </p:nvSpPr>
        <p:spPr bwMode="gray">
          <a:xfrm>
            <a:off x="-50943" y="2331504"/>
            <a:ext cx="34015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buClr>
                <a:srgbClr val="FF3300"/>
              </a:buClr>
              <a:buSzPct val="115000"/>
              <a:buFont typeface="Wingdings" pitchFamily="2" charset="2"/>
              <a:buNone/>
            </a:pPr>
            <a:r>
              <a:rPr lang="th-TH" sz="2400" i="1" dirty="0">
                <a:solidFill>
                  <a:srgbClr val="C00000"/>
                </a:solidFill>
                <a:effectLst>
                  <a:glow rad="101600">
                    <a:srgbClr val="CCFF33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จัดกิจกรรมการรณรงค์ไข้เลือดออก ในวัน </a:t>
            </a:r>
            <a:r>
              <a:rPr lang="th-TH" sz="2400" i="1" dirty="0" err="1">
                <a:solidFill>
                  <a:srgbClr val="C00000"/>
                </a:solidFill>
                <a:effectLst>
                  <a:glow rad="101600">
                    <a:srgbClr val="CCFF33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อส</a:t>
            </a:r>
            <a:r>
              <a:rPr lang="th-TH" sz="2400" i="1" dirty="0">
                <a:solidFill>
                  <a:srgbClr val="C00000"/>
                </a:solidFill>
                <a:effectLst>
                  <a:glow rad="101600">
                    <a:srgbClr val="CCFF33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ม.แห่งชาติ และ </a:t>
            </a:r>
            <a:r>
              <a:rPr lang="en-US" sz="2400" i="1" dirty="0">
                <a:solidFill>
                  <a:srgbClr val="C00000"/>
                </a:solidFill>
                <a:effectLst>
                  <a:glow rad="101600">
                    <a:srgbClr val="CCFF33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ASEAN Dengue Day</a:t>
            </a:r>
          </a:p>
        </p:txBody>
      </p:sp>
      <p:grpSp>
        <p:nvGrpSpPr>
          <p:cNvPr id="121" name="Group 266"/>
          <p:cNvGrpSpPr>
            <a:grpSpLocks/>
          </p:cNvGrpSpPr>
          <p:nvPr/>
        </p:nvGrpSpPr>
        <p:grpSpPr bwMode="auto">
          <a:xfrm>
            <a:off x="2302969" y="1334212"/>
            <a:ext cx="892175" cy="702469"/>
            <a:chOff x="3247" y="1673"/>
            <a:chExt cx="606" cy="636"/>
          </a:xfrm>
        </p:grpSpPr>
        <p:pic>
          <p:nvPicPr>
            <p:cNvPr id="122" name="Picture 267" descr="light_shadow"/>
            <p:cNvPicPr>
              <a:picLocks noChangeAspect="1" noChangeArrowheads="1"/>
            </p:cNvPicPr>
            <p:nvPr/>
          </p:nvPicPr>
          <p:blipFill>
            <a:blip r:embed="rId10" cstate="print">
              <a:lum bright="-84000" contrast="-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05" y="2171"/>
              <a:ext cx="498" cy="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268" descr="circuler_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247" y="1673"/>
              <a:ext cx="606" cy="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4" name="Oval 269"/>
            <p:cNvSpPr>
              <a:spLocks noChangeArrowheads="1"/>
            </p:cNvSpPr>
            <p:nvPr/>
          </p:nvSpPr>
          <p:spPr bwMode="gray">
            <a:xfrm>
              <a:off x="3247" y="1673"/>
              <a:ext cx="602" cy="587"/>
            </a:xfrm>
            <a:prstGeom prst="ellipse">
              <a:avLst/>
            </a:prstGeom>
            <a:gradFill rotWithShape="1">
              <a:gsLst>
                <a:gs pos="0">
                  <a:srgbClr val="CCCC00">
                    <a:alpha val="89999"/>
                  </a:srgbClr>
                </a:gs>
                <a:gs pos="50000">
                  <a:srgbClr val="CCFF99">
                    <a:alpha val="55000"/>
                  </a:srgbClr>
                </a:gs>
                <a:gs pos="100000">
                  <a:srgbClr val="CCCC00">
                    <a:alpha val="89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20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endParaRPr>
            </a:p>
          </p:txBody>
        </p:sp>
        <p:grpSp>
          <p:nvGrpSpPr>
            <p:cNvPr id="125" name="Group 270"/>
            <p:cNvGrpSpPr>
              <a:grpSpLocks/>
            </p:cNvGrpSpPr>
            <p:nvPr/>
          </p:nvGrpSpPr>
          <p:grpSpPr bwMode="auto">
            <a:xfrm rot="-1045052" flipH="1" flipV="1">
              <a:off x="3295" y="2159"/>
              <a:ext cx="470" cy="111"/>
              <a:chOff x="2532" y="1051"/>
              <a:chExt cx="893" cy="246"/>
            </a:xfrm>
          </p:grpSpPr>
          <p:grpSp>
            <p:nvGrpSpPr>
              <p:cNvPr id="127" name="Group 271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33" name="AutoShape 27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  <p:sp>
              <p:nvSpPr>
                <p:cNvPr id="134" name="AutoShape 27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  <p:sp>
              <p:nvSpPr>
                <p:cNvPr id="135" name="AutoShape 27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  <p:sp>
              <p:nvSpPr>
                <p:cNvPr id="136" name="AutoShape 27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</p:grpSp>
          <p:grpSp>
            <p:nvGrpSpPr>
              <p:cNvPr id="128" name="Group 276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29" name="AutoShape 27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9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  <p:sp>
              <p:nvSpPr>
                <p:cNvPr id="130" name="AutoShape 27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  <p:sp>
              <p:nvSpPr>
                <p:cNvPr id="131" name="AutoShape 27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  <p:sp>
              <p:nvSpPr>
                <p:cNvPr id="132" name="AutoShape 28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 sz="200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NiramitIT๙" pitchFamily="2" charset="-34"/>
                    <a:cs typeface="TH NiramitIT๙" pitchFamily="2" charset="-34"/>
                  </a:endParaRPr>
                </a:p>
              </p:txBody>
            </p:sp>
          </p:grpSp>
        </p:grpSp>
        <p:sp>
          <p:nvSpPr>
            <p:cNvPr id="126" name="Freeform 281"/>
            <p:cNvSpPr>
              <a:spLocks/>
            </p:cNvSpPr>
            <p:nvPr/>
          </p:nvSpPr>
          <p:spPr bwMode="gray">
            <a:xfrm>
              <a:off x="3309" y="1685"/>
              <a:ext cx="473" cy="20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AF6A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 sz="20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endParaRPr>
            </a:p>
          </p:txBody>
        </p:sp>
      </p:grpSp>
      <p:sp>
        <p:nvSpPr>
          <p:cNvPr id="137" name="Rectangle 227"/>
          <p:cNvSpPr>
            <a:spLocks noChangeArrowheads="1"/>
          </p:cNvSpPr>
          <p:nvPr/>
        </p:nvSpPr>
        <p:spPr bwMode="gray">
          <a:xfrm>
            <a:off x="107504" y="915566"/>
            <a:ext cx="328745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lang="th-TH" sz="2400" b="1" kern="0" dirty="0" smtClean="0">
                <a:solidFill>
                  <a:schemeClr val="tx2">
                    <a:lumMod val="50000"/>
                  </a:schemeClr>
                </a:solidFill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ประชาคม</a:t>
            </a:r>
            <a:r>
              <a:rPr lang="th-TH" sz="2400" b="1" kern="0" dirty="0" smtClean="0">
                <a:solidFill>
                  <a:schemeClr val="tx2">
                    <a:lumMod val="50000"/>
                  </a:schemeClr>
                </a:solidFill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ร่วมกับ</a:t>
            </a:r>
            <a:r>
              <a:rPr lang="th-TH" sz="2400" b="1" kern="0" dirty="0" smtClean="0">
                <a:solidFill>
                  <a:schemeClr val="tx2">
                    <a:lumMod val="50000"/>
                  </a:schemeClr>
                </a:solidFill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โครงการ  </a:t>
            </a:r>
            <a:r>
              <a:rPr lang="en-US" sz="2400" b="1" kern="0" dirty="0" smtClean="0">
                <a:solidFill>
                  <a:schemeClr val="tx2">
                    <a:lumMod val="50000"/>
                  </a:schemeClr>
                </a:solidFill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4  </a:t>
            </a:r>
            <a:r>
              <a:rPr lang="th-TH" sz="2400" b="1" kern="0" dirty="0" smtClean="0">
                <a:solidFill>
                  <a:schemeClr val="tx2">
                    <a:lumMod val="50000"/>
                  </a:schemeClr>
                </a:solidFill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ดี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lang="th-TH" sz="2400" b="1" kern="0" dirty="0" smtClean="0">
                <a:solidFill>
                  <a:schemeClr val="tx2">
                    <a:lumMod val="50000"/>
                  </a:schemeClr>
                </a:solidFill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/</a:t>
            </a:r>
            <a:r>
              <a:rPr lang="th-TH" sz="2400" b="1" kern="0" dirty="0" err="1" smtClean="0">
                <a:solidFill>
                  <a:schemeClr val="tx2">
                    <a:lumMod val="50000"/>
                  </a:schemeClr>
                </a:solidFill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อปท</a:t>
            </a:r>
            <a:r>
              <a:rPr lang="th-TH" sz="2400" b="1" kern="0" dirty="0" smtClean="0">
                <a:solidFill>
                  <a:schemeClr val="tx2">
                    <a:lumMod val="50000"/>
                  </a:schemeClr>
                </a:solidFill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.แผนพัฒนาตำบล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lang="th-TH" sz="2400" b="1" kern="0" dirty="0" smtClean="0">
                <a:solidFill>
                  <a:schemeClr val="tx2">
                    <a:lumMod val="50000"/>
                  </a:schemeClr>
                </a:solidFill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3 ปี</a:t>
            </a:r>
            <a:endParaRPr lang="th-TH" sz="2400" b="1" kern="0" dirty="0">
              <a:solidFill>
                <a:schemeClr val="tx2">
                  <a:lumMod val="50000"/>
                </a:schemeClr>
              </a:solidFill>
              <a:effectLst>
                <a:glow rad="228600">
                  <a:srgbClr val="FFFFFF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138" name="Text Box 282"/>
          <p:cNvSpPr txBox="1">
            <a:spLocks noChangeArrowheads="1"/>
          </p:cNvSpPr>
          <p:nvPr/>
        </p:nvSpPr>
        <p:spPr bwMode="gray">
          <a:xfrm>
            <a:off x="2401743" y="1452434"/>
            <a:ext cx="8191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7</a:t>
            </a:r>
          </a:p>
        </p:txBody>
      </p:sp>
      <p:sp>
        <p:nvSpPr>
          <p:cNvPr id="139" name="Text Box 282"/>
          <p:cNvSpPr txBox="1">
            <a:spLocks noChangeArrowheads="1"/>
          </p:cNvSpPr>
          <p:nvPr/>
        </p:nvSpPr>
        <p:spPr bwMode="gray">
          <a:xfrm>
            <a:off x="1966665" y="3523559"/>
            <a:ext cx="8191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5</a:t>
            </a:r>
          </a:p>
        </p:txBody>
      </p:sp>
      <p:sp>
        <p:nvSpPr>
          <p:cNvPr id="140" name="Text Box 282"/>
          <p:cNvSpPr txBox="1">
            <a:spLocks noChangeArrowheads="1"/>
          </p:cNvSpPr>
          <p:nvPr/>
        </p:nvSpPr>
        <p:spPr bwMode="gray">
          <a:xfrm>
            <a:off x="1982400" y="2535709"/>
            <a:ext cx="8191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6</a:t>
            </a:r>
          </a:p>
        </p:txBody>
      </p:sp>
      <p:sp>
        <p:nvSpPr>
          <p:cNvPr id="141" name="Line 74"/>
          <p:cNvSpPr>
            <a:spLocks noChangeShapeType="1"/>
          </p:cNvSpPr>
          <p:nvPr/>
        </p:nvSpPr>
        <p:spPr bwMode="gray">
          <a:xfrm rot="20560554" flipH="1">
            <a:off x="2787674" y="2764755"/>
            <a:ext cx="1302070" cy="578052"/>
          </a:xfrm>
          <a:prstGeom prst="line">
            <a:avLst/>
          </a:prstGeom>
          <a:noFill/>
          <a:ln w="9525">
            <a:solidFill>
              <a:srgbClr val="C0C0C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20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142" name="Line 74"/>
          <p:cNvSpPr>
            <a:spLocks noChangeShapeType="1"/>
          </p:cNvSpPr>
          <p:nvPr/>
        </p:nvSpPr>
        <p:spPr bwMode="gray">
          <a:xfrm rot="20560554" flipH="1" flipV="1">
            <a:off x="3137822" y="1640838"/>
            <a:ext cx="506800" cy="527032"/>
          </a:xfrm>
          <a:prstGeom prst="line">
            <a:avLst/>
          </a:prstGeom>
          <a:noFill/>
          <a:ln w="9525">
            <a:solidFill>
              <a:srgbClr val="C0C0C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20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143" name="Line 74"/>
          <p:cNvSpPr>
            <a:spLocks noChangeShapeType="1"/>
          </p:cNvSpPr>
          <p:nvPr/>
        </p:nvSpPr>
        <p:spPr bwMode="gray">
          <a:xfrm rot="20560554" flipH="1">
            <a:off x="2715987" y="2482448"/>
            <a:ext cx="1087053" cy="12006"/>
          </a:xfrm>
          <a:prstGeom prst="line">
            <a:avLst/>
          </a:prstGeom>
          <a:noFill/>
          <a:ln w="9525">
            <a:solidFill>
              <a:srgbClr val="C0C0C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20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144" name="Rectangle 227"/>
          <p:cNvSpPr>
            <a:spLocks noChangeArrowheads="1"/>
          </p:cNvSpPr>
          <p:nvPr/>
        </p:nvSpPr>
        <p:spPr bwMode="gray">
          <a:xfrm>
            <a:off x="2493988" y="4233786"/>
            <a:ext cx="279736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lang="th-TH" sz="2400" b="1" i="1" kern="0" dirty="0">
                <a:solidFill>
                  <a:srgbClr val="FF0000"/>
                </a:solidFill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กำหนด </a:t>
            </a:r>
            <a:r>
              <a:rPr lang="en-US" sz="2400" b="1" i="1" kern="0" dirty="0">
                <a:solidFill>
                  <a:srgbClr val="FF0000"/>
                </a:solidFill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Big cleaning day </a:t>
            </a:r>
            <a:r>
              <a:rPr lang="th-TH" sz="2400" b="1" i="1" kern="0" dirty="0">
                <a:solidFill>
                  <a:srgbClr val="FF0000"/>
                </a:solidFill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ทุกสัปดาห์ที่ 3 ของทุกเดือน</a:t>
            </a:r>
          </a:p>
        </p:txBody>
      </p:sp>
    </p:spTree>
    <p:extLst>
      <p:ext uri="{BB962C8B-B14F-4D97-AF65-F5344CB8AC3E}">
        <p14:creationId xmlns:p14="http://schemas.microsoft.com/office/powerpoint/2010/main" val="303298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32" grpId="0"/>
      <p:bldP spid="33" grpId="0"/>
      <p:bldP spid="34" grpId="0"/>
      <p:bldP spid="35" grpId="0"/>
      <p:bldP spid="52" grpId="0"/>
      <p:bldP spid="69" grpId="0"/>
      <p:bldP spid="86" grpId="0"/>
      <p:bldP spid="103" grpId="0"/>
      <p:bldP spid="120" grpId="0"/>
      <p:bldP spid="137" grpId="0"/>
      <p:bldP spid="138" grpId="0"/>
      <p:bldP spid="139" grpId="0"/>
      <p:bldP spid="140" grpId="0"/>
      <p:bldP spid="141" grpId="0" animBg="1"/>
      <p:bldP spid="142" grpId="0" animBg="1"/>
      <p:bldP spid="143" grpId="0" animBg="1"/>
      <p:bldP spid="1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137" y="3134042"/>
            <a:ext cx="4032250" cy="15827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734" y="3075806"/>
            <a:ext cx="4176712" cy="15986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BIG BOSS\Documents\มาตรการควบคุมโรคไข้เลือดออก59\IMG_44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43557"/>
            <a:ext cx="4250577" cy="211643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957924" y="193065"/>
            <a:ext cx="7293429" cy="5069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2400" b="1" i="1" u="sng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permarket" pitchFamily="2" charset="0"/>
                <a:cs typeface="supermarket" pitchFamily="2" charset="0"/>
              </a:rPr>
              <a:t> </a:t>
            </a:r>
            <a:r>
              <a:rPr lang="th-TH" sz="6000" i="1" u="sng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permarket" pitchFamily="2" charset="0"/>
                <a:cs typeface="LilyUPC" pitchFamily="34" charset="-34"/>
              </a:rPr>
              <a:t>มาตรการสื่อสาร/สร้างกระแส</a:t>
            </a:r>
          </a:p>
        </p:txBody>
      </p:sp>
      <p:pic>
        <p:nvPicPr>
          <p:cNvPr id="9" name="Picture 2" descr="C:\Users\Big-Jung\Desktop\13090225_1354631337883968_938574164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504" y="676180"/>
            <a:ext cx="2055807" cy="2741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74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755576" y="471905"/>
            <a:ext cx="8035278" cy="5069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2400" b="1" i="1" u="sng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permarket" pitchFamily="2" charset="0"/>
                <a:cs typeface="supermarket" pitchFamily="2" charset="0"/>
              </a:rPr>
              <a:t> </a:t>
            </a:r>
            <a:r>
              <a:rPr lang="th-TH" sz="6000" i="1" u="sng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permarket" pitchFamily="2" charset="0"/>
                <a:cs typeface="LilyUPC" pitchFamily="34" charset="-34"/>
              </a:rPr>
              <a:t>แนวทางการดำเนินงานควบคุมโรค</a:t>
            </a:r>
          </a:p>
        </p:txBody>
      </p:sp>
      <p:graphicFrame>
        <p:nvGraphicFramePr>
          <p:cNvPr id="6" name="ไดอะแกรม 7"/>
          <p:cNvGraphicFramePr/>
          <p:nvPr>
            <p:extLst>
              <p:ext uri="{D42A27DB-BD31-4B8C-83A1-F6EECF244321}">
                <p14:modId xmlns:p14="http://schemas.microsoft.com/office/powerpoint/2010/main" val="1613466226"/>
              </p:ext>
            </p:extLst>
          </p:nvPr>
        </p:nvGraphicFramePr>
        <p:xfrm>
          <a:off x="1547664" y="1275606"/>
          <a:ext cx="6096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82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กล่องข้อความ 2"/>
          <p:cNvSpPr txBox="1">
            <a:spLocks noChangeArrowheads="1"/>
          </p:cNvSpPr>
          <p:nvPr/>
        </p:nvSpPr>
        <p:spPr bwMode="auto">
          <a:xfrm>
            <a:off x="1938144" y="-16476"/>
            <a:ext cx="5328592" cy="151216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b="1" dirty="0">
                <a:solidFill>
                  <a:srgbClr val="FF0000"/>
                </a:solidFill>
                <a:effectLst/>
                <a:latin typeface="Calibri"/>
                <a:ea typeface="Calibri"/>
                <a:cs typeface="#TS  R 2143 Normal" pitchFamily="18" charset="-34"/>
              </a:rPr>
              <a:t>มาตรการควบคุมและป้องกัน</a:t>
            </a:r>
            <a:r>
              <a:rPr lang="th-TH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#TS  R 2143 Normal" pitchFamily="18" charset="-34"/>
              </a:rPr>
              <a:t>โรคไข้เลือดออก </a:t>
            </a:r>
            <a:endParaRPr lang="en-US" dirty="0">
              <a:solidFill>
                <a:srgbClr val="FF0000"/>
              </a:solidFill>
              <a:effectLst/>
              <a:latin typeface="Calibri"/>
              <a:ea typeface="Calibri"/>
              <a:cs typeface="#TS  R 2143 Normal" pitchFamily="18" charset="-34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b="1" dirty="0">
                <a:solidFill>
                  <a:srgbClr val="FF0000"/>
                </a:solidFill>
                <a:effectLst/>
                <a:latin typeface="Calibri"/>
                <a:ea typeface="Calibri"/>
                <a:cs typeface="#TS  R 2143 Normal" pitchFamily="18" charset="-34"/>
              </a:rPr>
              <a:t>อำเภออรัญประเทศ จังหวัดสระแก้ว ปี </a:t>
            </a:r>
            <a:r>
              <a:rPr lang="en-US" b="1" dirty="0">
                <a:solidFill>
                  <a:srgbClr val="FF0000"/>
                </a:solidFill>
                <a:effectLst/>
                <a:latin typeface="TH SarabunPSK"/>
                <a:ea typeface="Calibri"/>
                <a:cs typeface="#TS  R 2143 Normal" pitchFamily="18" charset="-34"/>
              </a:rPr>
              <a:t>2559</a:t>
            </a:r>
            <a:endParaRPr lang="en-US" dirty="0">
              <a:solidFill>
                <a:srgbClr val="FF0000"/>
              </a:solidFill>
              <a:effectLst/>
              <a:latin typeface="Calibri"/>
              <a:ea typeface="Calibri"/>
              <a:cs typeface="#TS  R 2143 Normal" pitchFamily="18" charset="-34"/>
            </a:endParaRPr>
          </a:p>
        </p:txBody>
      </p:sp>
      <p:graphicFrame>
        <p:nvGraphicFramePr>
          <p:cNvPr id="11" name="ไดอะแกรม 10"/>
          <p:cNvGraphicFramePr/>
          <p:nvPr>
            <p:extLst>
              <p:ext uri="{D42A27DB-BD31-4B8C-83A1-F6EECF244321}">
                <p14:modId xmlns:p14="http://schemas.microsoft.com/office/powerpoint/2010/main" val="3704296558"/>
              </p:ext>
            </p:extLst>
          </p:nvPr>
        </p:nvGraphicFramePr>
        <p:xfrm>
          <a:off x="611560" y="1007492"/>
          <a:ext cx="8208912" cy="413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849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ig-Jung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57855"/>
            <a:ext cx="8676456" cy="503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48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340"/>
            <a:ext cx="8229600" cy="857250"/>
          </a:xfrm>
        </p:spPr>
        <p:txBody>
          <a:bodyPr>
            <a:noAutofit/>
          </a:bodyPr>
          <a:lstStyle/>
          <a:p>
            <a:r>
              <a:rPr lang="th-TH" sz="3600" b="1" dirty="0" smtClean="0">
                <a:solidFill>
                  <a:srgbClr val="00B050"/>
                </a:solidFill>
                <a:latin typeface="2005_GM_Evolution" pitchFamily="2" charset="0"/>
                <a:cs typeface="2005_GM_Evolution" pitchFamily="2" charset="0"/>
              </a:rPr>
              <a:t>กิจกรรมการดำเนินงานป้องกันและควบคุมโรคไข้เลือดออก</a:t>
            </a:r>
            <a:endParaRPr lang="th-TH" sz="3600" b="1" dirty="0">
              <a:solidFill>
                <a:srgbClr val="00B050"/>
              </a:solidFill>
              <a:latin typeface="2005_GM_Evolution" pitchFamily="2" charset="0"/>
              <a:cs typeface="2005_GM_Evolution" pitchFamily="2" charset="0"/>
            </a:endParaRPr>
          </a:p>
        </p:txBody>
      </p:sp>
      <p:pic>
        <p:nvPicPr>
          <p:cNvPr id="4" name="Picture 3" descr="E:\My Pictures\รวมรูป อดีต-ปี54\ไข้เลือดออกโคกสูง\DSC06279.JPG"/>
          <p:cNvPicPr>
            <a:picLocks noChangeAspect="1" noChangeArrowheads="1"/>
          </p:cNvPicPr>
          <p:nvPr/>
        </p:nvPicPr>
        <p:blipFill>
          <a:blip r:embed="rId2" cstate="print"/>
          <a:srcRect l="27640" t="11210"/>
          <a:stretch>
            <a:fillRect/>
          </a:stretch>
        </p:blipFill>
        <p:spPr bwMode="auto">
          <a:xfrm rot="20626011">
            <a:off x="1280603" y="1894887"/>
            <a:ext cx="3096345" cy="21371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98" name="Picture 2" descr="C:\Users\Big-Jung\Desktop\กิจกรรมไข้เลือดออก\p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3266"/>
            <a:ext cx="3600400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75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340"/>
            <a:ext cx="8229600" cy="857250"/>
          </a:xfrm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rgbClr val="00B050"/>
                </a:solidFill>
                <a:latin typeface="2005_GM_Evolution" pitchFamily="2" charset="0"/>
                <a:cs typeface="2005_GM_Evolution" pitchFamily="2" charset="0"/>
              </a:rPr>
              <a:t>กิจกรรมการดำเนินงานป้องกันและควบคุมโรคไข้เลือดออก </a:t>
            </a:r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376">
            <a:off x="6594846" y="1540015"/>
            <a:ext cx="2255789" cy="3009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Big-Jung\Desktop\ไข้เลือดออกคลองน้ำใส_59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1372">
            <a:off x="-69715" y="2461405"/>
            <a:ext cx="3257764" cy="1832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Big-Jung\Desktop\ไข้เลือดออกคลองน้ำใส_8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9622"/>
            <a:ext cx="3985829" cy="2242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45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340"/>
            <a:ext cx="8229600" cy="857250"/>
          </a:xfrm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rgbClr val="00B050"/>
                </a:solidFill>
                <a:latin typeface="2005_GM_Evolution" pitchFamily="2" charset="0"/>
                <a:cs typeface="2005_GM_Evolution" pitchFamily="2" charset="0"/>
              </a:rPr>
              <a:t>กิจกรรมการดำเนินงานป้องกันและควบคุมโรคไข้เลือดออก</a:t>
            </a:r>
            <a:endParaRPr lang="th-TH" dirty="0"/>
          </a:p>
        </p:txBody>
      </p:sp>
      <p:pic>
        <p:nvPicPr>
          <p:cNvPr id="6146" name="Picture 2" descr="C:\Users\Big-Jung\Desktop\25590427_99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7614"/>
            <a:ext cx="1899767" cy="3377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Big-Jung\Desktop\25590427_3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284" y="1059582"/>
            <a:ext cx="1899766" cy="3377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91630"/>
            <a:ext cx="4542382" cy="236110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2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46348"/>
            <a:ext cx="8229600" cy="857250"/>
          </a:xfrm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rgbClr val="00B050"/>
                </a:solidFill>
                <a:latin typeface="2005_GM_Evolution" pitchFamily="2" charset="0"/>
                <a:cs typeface="2005_GM_Evolution" pitchFamily="2" charset="0"/>
              </a:rPr>
              <a:t>กิจกรรมการดำเนินงานป้องกันและควบคุมโรคไข้เลือดออก </a:t>
            </a:r>
            <a:endParaRPr lang="th-TH" dirty="0"/>
          </a:p>
        </p:txBody>
      </p:sp>
      <p:pic>
        <p:nvPicPr>
          <p:cNvPr id="4" name="Picture 3" descr="H:\ไข้เลือดออก อรัญ  มาลัย\P10137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464" y="2485740"/>
            <a:ext cx="3096344" cy="174493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:\ภาพที่เลือก\IMG_91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899">
            <a:off x="235267" y="1361162"/>
            <a:ext cx="3289911" cy="219327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Big-Jung\Desktop\myhom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57667"/>
            <a:ext cx="2643987" cy="1982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40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51470"/>
            <a:ext cx="8229600" cy="857250"/>
          </a:xfrm>
        </p:spPr>
        <p:txBody>
          <a:bodyPr>
            <a:noAutofit/>
          </a:bodyPr>
          <a:lstStyle/>
          <a:p>
            <a:r>
              <a:rPr lang="th-TH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#TS  Malee Normal" pitchFamily="18" charset="-34"/>
              </a:rPr>
              <a:t>สถานการณ์โรคไข้เลือดออก อำเภออรัญประเทศ</a:t>
            </a:r>
            <a:br>
              <a:rPr lang="th-TH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#TS  Malee Normal" pitchFamily="18" charset="-34"/>
              </a:rPr>
            </a:br>
            <a:r>
              <a:rPr lang="th-TH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#TS  Malee Normal" pitchFamily="18" charset="-34"/>
              </a:rPr>
              <a:t>ระหว่างวันที่ 1 ม.ค. 59 - 26 เม.ย. 59</a:t>
            </a:r>
            <a:endParaRPr lang="th-TH" sz="3200" dirty="0">
              <a:solidFill>
                <a:schemeClr val="accent1">
                  <a:lumMod val="60000"/>
                  <a:lumOff val="40000"/>
                </a:schemeClr>
              </a:solidFill>
              <a:cs typeface="#TS  Malee Normal" pitchFamily="18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9398268"/>
              </p:ext>
            </p:extLst>
          </p:nvPr>
        </p:nvGraphicFramePr>
        <p:xfrm>
          <a:off x="683568" y="987574"/>
          <a:ext cx="7776862" cy="3822408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840800"/>
                <a:gridCol w="1840800"/>
                <a:gridCol w="2007031"/>
                <a:gridCol w="2088231"/>
              </a:tblGrid>
              <a:tr h="30861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S Sans Serif"/>
                          <a:cs typeface="+mj-cs"/>
                        </a:rPr>
                        <a:t>ตำบล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 smtClean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ประชากร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 smtClean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จำนวนผู้ป่วย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 smtClean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อัตราป่วย/แสนประชากร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>
                    <a:solidFill>
                      <a:srgbClr val="FFC000"/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 smtClean="0">
                          <a:effectLst/>
                          <a:cs typeface="+mj-cs"/>
                        </a:rPr>
                        <a:t>อรัญ</a:t>
                      </a:r>
                      <a:r>
                        <a:rPr lang="th-TH" sz="1600" u="none" strike="noStrike" dirty="0">
                          <a:effectLst/>
                          <a:cs typeface="+mj-cs"/>
                        </a:rPr>
                        <a:t>ประเทศ</a:t>
                      </a:r>
                      <a:endParaRPr lang="th-TH" sz="1600" b="0" i="0" u="none" strike="noStrike" dirty="0"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 smtClean="0">
                          <a:effectLst/>
                          <a:cs typeface="+mj-cs"/>
                        </a:rPr>
                        <a:t>22,359</a:t>
                      </a:r>
                      <a:endParaRPr lang="th-TH" sz="1600" b="0" i="0" u="none" strike="noStrike" dirty="0"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effectLst/>
                          <a:latin typeface="MS Sans Serif"/>
                          <a:cs typeface="+mj-cs"/>
                        </a:rPr>
                        <a:t>4</a:t>
                      </a:r>
                      <a:endParaRPr lang="th-TH" sz="1600" b="0" i="0" u="none" strike="noStrike" dirty="0"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 smtClean="0">
                          <a:effectLst/>
                          <a:cs typeface="+mj-cs"/>
                        </a:rPr>
                        <a:t>17.89</a:t>
                      </a:r>
                      <a:endParaRPr lang="th-TH" sz="1600" b="0" i="0" u="none" strike="noStrike" dirty="0"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</a:tr>
              <a:tr h="23574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cs typeface="+mj-cs"/>
                        </a:rPr>
                        <a:t>เมืองไผ่</a:t>
                      </a:r>
                      <a:endParaRPr lang="th-TH" sz="1600" b="0" i="0" u="none" strike="noStrike" dirty="0"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 smtClean="0">
                          <a:effectLst/>
                          <a:cs typeface="+mj-cs"/>
                        </a:rPr>
                        <a:t>4,134</a:t>
                      </a:r>
                      <a:endParaRPr lang="th-TH" sz="1600" b="0" i="0" u="none" strike="noStrike" dirty="0"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cs typeface="+mj-cs"/>
                        </a:rPr>
                        <a:t>1</a:t>
                      </a:r>
                      <a:endParaRPr lang="th-TH" sz="1600" b="0" i="0" u="none" strike="noStrike" dirty="0"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cs typeface="+mj-cs"/>
                        </a:rPr>
                        <a:t>24.19</a:t>
                      </a:r>
                      <a:endParaRPr lang="th-TH" sz="1600" b="0" i="0" u="none" strike="noStrike" dirty="0"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</a:tr>
              <a:tr h="23574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cs typeface="+mj-cs"/>
                        </a:rPr>
                        <a:t>หันทราย</a:t>
                      </a:r>
                      <a:endParaRPr lang="th-TH" sz="1600" b="0" i="0" u="none" strike="noStrike" dirty="0"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 smtClean="0">
                          <a:effectLst/>
                          <a:cs typeface="+mj-cs"/>
                        </a:rPr>
                        <a:t>5,573</a:t>
                      </a:r>
                      <a:endParaRPr lang="th-TH" sz="1600" b="0" i="0" u="none" strike="noStrike" dirty="0"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cs typeface="+mj-cs"/>
                        </a:rPr>
                        <a:t>1</a:t>
                      </a:r>
                      <a:endParaRPr lang="th-TH" sz="1600" b="0" i="0" u="none" strike="noStrike" dirty="0"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cs typeface="+mj-cs"/>
                        </a:rPr>
                        <a:t>17.94</a:t>
                      </a:r>
                      <a:endParaRPr lang="th-TH" sz="1600" b="0" i="0" u="none" strike="noStrike" dirty="0"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</a:tr>
              <a:tr h="23574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cs typeface="+mj-cs"/>
                        </a:rPr>
                        <a:t>คลองน้ำใส</a:t>
                      </a:r>
                      <a:endParaRPr lang="th-TH" sz="1600" b="0" i="0" u="none" strike="noStrike" dirty="0"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 smtClean="0">
                          <a:effectLst/>
                          <a:cs typeface="+mj-cs"/>
                        </a:rPr>
                        <a:t>5,354</a:t>
                      </a:r>
                      <a:endParaRPr lang="th-TH" sz="1600" b="0" i="0" u="none" strike="noStrike" dirty="0"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effectLst/>
                          <a:latin typeface="+mn-lt"/>
                          <a:cs typeface="+mj-cs"/>
                        </a:rPr>
                        <a:t>1</a:t>
                      </a:r>
                      <a:endParaRPr lang="th-TH" sz="1600" b="0" i="0" u="none" strike="noStrike" dirty="0"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effectLst/>
                          <a:latin typeface="+mn-lt"/>
                          <a:cs typeface="+mj-cs"/>
                        </a:rPr>
                        <a:t>18.68</a:t>
                      </a:r>
                      <a:endParaRPr lang="th-TH" sz="1600" b="0" i="0" u="none" strike="noStrike" dirty="0"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</a:tr>
              <a:tr h="23574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cs typeface="+mj-cs"/>
                        </a:rPr>
                        <a:t>ท่าข้าม</a:t>
                      </a:r>
                      <a:endParaRPr lang="th-TH" sz="1600" b="0" i="0" u="none" strike="noStrike" dirty="0"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 smtClean="0">
                          <a:effectLst/>
                          <a:cs typeface="+mj-cs"/>
                        </a:rPr>
                        <a:t>4,691</a:t>
                      </a:r>
                      <a:endParaRPr lang="th-TH" sz="1600" b="0" i="0" u="none" strike="noStrike" dirty="0"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effectLst/>
                          <a:latin typeface="+mn-lt"/>
                          <a:cs typeface="+mj-cs"/>
                        </a:rPr>
                        <a:t>1</a:t>
                      </a:r>
                      <a:endParaRPr lang="th-TH" sz="1600" b="0" i="0" u="none" strike="noStrike" dirty="0"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effectLst/>
                          <a:latin typeface="MS Sans Serif"/>
                          <a:cs typeface="+mj-cs"/>
                        </a:rPr>
                        <a:t>21.32</a:t>
                      </a:r>
                      <a:endParaRPr lang="th-TH" sz="1600" b="0" i="0" u="none" strike="noStrike" dirty="0"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</a:tr>
              <a:tr h="23574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cs typeface="+mj-cs"/>
                        </a:rPr>
                        <a:t>ป่าไร่</a:t>
                      </a:r>
                      <a:endParaRPr lang="th-TH" sz="1600" b="0" i="0" u="none" strike="noStrike" dirty="0"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 smtClean="0">
                          <a:effectLst/>
                          <a:cs typeface="+mj-cs"/>
                        </a:rPr>
                        <a:t>5,684</a:t>
                      </a:r>
                      <a:endParaRPr lang="th-TH" sz="1600" b="0" i="0" u="none" strike="noStrike" dirty="0"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cs typeface="+mj-cs"/>
                        </a:rPr>
                        <a:t>4</a:t>
                      </a:r>
                      <a:endParaRPr lang="th-TH" sz="1600" b="0" i="0" u="none" strike="noStrike" dirty="0"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cs typeface="+mj-cs"/>
                        </a:rPr>
                        <a:t>70.37</a:t>
                      </a:r>
                      <a:endParaRPr lang="th-TH" sz="1600" b="0" i="0" u="none" strike="noStrike" dirty="0"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</a:tr>
              <a:tr h="23574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cs typeface="+mj-cs"/>
                        </a:rPr>
                        <a:t>ทับพริก</a:t>
                      </a:r>
                      <a:endParaRPr lang="th-TH" sz="1600" b="0" i="0" u="none" strike="noStrike" dirty="0"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 smtClean="0">
                          <a:effectLst/>
                          <a:cs typeface="+mj-cs"/>
                        </a:rPr>
                        <a:t>3,580</a:t>
                      </a:r>
                      <a:endParaRPr lang="th-TH" sz="1600" b="0" i="0" u="none" strike="noStrike" dirty="0"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cs typeface="+mj-cs"/>
                        </a:rPr>
                        <a:t>1</a:t>
                      </a:r>
                      <a:endParaRPr lang="th-TH" sz="1600" b="0" i="0" u="none" strike="noStrike" dirty="0"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cs typeface="+mj-cs"/>
                        </a:rPr>
                        <a:t>27.93</a:t>
                      </a:r>
                      <a:endParaRPr lang="th-TH" sz="1600" b="0" i="0" u="none" strike="noStrike" dirty="0"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</a:tr>
              <a:tr h="24533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cs typeface="+mj-cs"/>
                        </a:rPr>
                        <a:t>บ้านใหม่หนองไทร</a:t>
                      </a:r>
                      <a:endParaRPr lang="th-TH" sz="1600" b="0" i="0" u="none" strike="noStrike" dirty="0"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 smtClean="0">
                          <a:effectLst/>
                          <a:cs typeface="+mj-cs"/>
                        </a:rPr>
                        <a:t>9,616</a:t>
                      </a:r>
                      <a:endParaRPr lang="th-TH" sz="1600" b="0" i="0" u="none" strike="noStrike" dirty="0"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 smtClean="0">
                          <a:effectLst/>
                          <a:cs typeface="+mj-cs"/>
                        </a:rPr>
                        <a:t>3</a:t>
                      </a:r>
                      <a:endParaRPr lang="th-TH" sz="1600" b="0" i="0" u="none" strike="noStrike" dirty="0"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cs typeface="+mj-cs"/>
                        </a:rPr>
                        <a:t>20.8</a:t>
                      </a:r>
                      <a:endParaRPr lang="th-TH" sz="1600" b="0" i="0" u="none" strike="noStrike" dirty="0"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</a:tr>
              <a:tr h="23574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cs typeface="+mj-cs"/>
                        </a:rPr>
                        <a:t>ผ่านศึก</a:t>
                      </a:r>
                      <a:endParaRPr lang="th-TH" sz="1600" b="0" i="0" u="none" strike="noStrike" dirty="0"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 smtClean="0">
                          <a:effectLst/>
                          <a:cs typeface="+mj-cs"/>
                        </a:rPr>
                        <a:t>6,630</a:t>
                      </a:r>
                      <a:endParaRPr lang="th-TH" sz="1600" b="0" i="0" u="none" strike="noStrike" dirty="0"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cs typeface="+mj-cs"/>
                        </a:rPr>
                        <a:t>0</a:t>
                      </a:r>
                      <a:endParaRPr lang="th-TH" sz="1600" b="0" i="0" u="none" strike="noStrike" dirty="0"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cs typeface="+mj-cs"/>
                        </a:rPr>
                        <a:t>0</a:t>
                      </a:r>
                      <a:endParaRPr lang="th-TH" sz="1600" b="0" i="0" u="none" strike="noStrike" dirty="0"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</a:tr>
              <a:tr h="23574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cs typeface="+mj-cs"/>
                        </a:rPr>
                        <a:t>หนองสังข์</a:t>
                      </a:r>
                      <a:endParaRPr lang="th-TH" sz="1600" b="0" i="0" u="none" strike="noStrike" dirty="0"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 smtClean="0">
                          <a:effectLst/>
                          <a:cs typeface="+mj-cs"/>
                        </a:rPr>
                        <a:t>6,762</a:t>
                      </a:r>
                      <a:endParaRPr lang="th-TH" sz="1600" b="0" i="0" u="none" strike="noStrike" dirty="0"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cs typeface="+mj-cs"/>
                        </a:rPr>
                        <a:t>3</a:t>
                      </a:r>
                      <a:endParaRPr lang="th-TH" sz="1600" b="0" i="0" u="none" strike="noStrike" dirty="0"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cs typeface="+mj-cs"/>
                        </a:rPr>
                        <a:t>44.37</a:t>
                      </a:r>
                      <a:endParaRPr lang="th-TH" sz="1600" b="0" i="0" u="none" strike="noStrike" dirty="0"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</a:tr>
              <a:tr h="23574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cs typeface="+mj-cs"/>
                        </a:rPr>
                        <a:t>คลองทับจันทร์</a:t>
                      </a:r>
                      <a:endParaRPr lang="th-TH" sz="1600" b="0" i="0" u="none" strike="noStrike" dirty="0"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 smtClean="0">
                          <a:effectLst/>
                          <a:cs typeface="+mj-cs"/>
                        </a:rPr>
                        <a:t>4,675</a:t>
                      </a:r>
                      <a:endParaRPr lang="th-TH" sz="1600" b="0" i="0" u="none" strike="noStrike" dirty="0"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cs typeface="+mj-cs"/>
                        </a:rPr>
                        <a:t>0</a:t>
                      </a:r>
                      <a:endParaRPr lang="th-TH" sz="1600" b="0" i="0" u="none" strike="noStrike" dirty="0"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cs typeface="+mj-cs"/>
                        </a:rPr>
                        <a:t>0</a:t>
                      </a:r>
                      <a:endParaRPr lang="th-TH" sz="1600" b="0" i="0" u="none" strike="noStrike" dirty="0"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</a:tr>
              <a:tr h="23574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cs typeface="+mj-cs"/>
                        </a:rPr>
                        <a:t>ฟากห้วย</a:t>
                      </a:r>
                      <a:endParaRPr lang="th-TH" sz="1600" b="0" i="0" u="none" strike="noStrike" dirty="0"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 smtClean="0">
                          <a:effectLst/>
                          <a:cs typeface="+mj-cs"/>
                        </a:rPr>
                        <a:t>6,670</a:t>
                      </a:r>
                      <a:endParaRPr lang="th-TH" sz="1600" b="0" i="0" u="none" strike="noStrike" dirty="0"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cs typeface="+mj-cs"/>
                        </a:rPr>
                        <a:t>1</a:t>
                      </a:r>
                      <a:endParaRPr lang="th-TH" sz="1600" b="0" i="0" u="none" strike="noStrike" dirty="0"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cs typeface="+mj-cs"/>
                        </a:rPr>
                        <a:t>14.99</a:t>
                      </a:r>
                      <a:endParaRPr lang="th-TH" sz="1600" b="0" i="0" u="none" strike="noStrike" dirty="0"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</a:tr>
              <a:tr h="23574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cs typeface="+mj-cs"/>
                        </a:rPr>
                        <a:t>บ้านด่าน</a:t>
                      </a:r>
                      <a:endParaRPr lang="th-TH" sz="1600" b="0" i="0" u="none" strike="noStrike" dirty="0"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 smtClean="0">
                          <a:effectLst/>
                          <a:cs typeface="+mj-cs"/>
                        </a:rPr>
                        <a:t>4,044</a:t>
                      </a:r>
                      <a:endParaRPr lang="th-TH" sz="1600" b="0" i="0" u="none" strike="noStrike" dirty="0"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cs typeface="+mj-cs"/>
                        </a:rPr>
                        <a:t>1</a:t>
                      </a:r>
                      <a:endParaRPr lang="th-TH" sz="1600" b="0" i="0" u="none" strike="noStrike" dirty="0"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  <a:cs typeface="+mj-cs"/>
                        </a:rPr>
                        <a:t>24.73</a:t>
                      </a:r>
                      <a:endParaRPr lang="th-TH" sz="1600" b="0" i="0" u="none" strike="noStrike" dirty="0"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</a:tr>
              <a:tr h="23574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MS Sans Serif"/>
                          <a:cs typeface="+mj-cs"/>
                        </a:rPr>
                        <a:t>รวม</a:t>
                      </a:r>
                      <a:endParaRPr lang="th-TH" sz="1600" b="1" i="0" u="none" strike="noStrike" dirty="0">
                        <a:solidFill>
                          <a:srgbClr val="FF0000"/>
                        </a:solidFill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MS Sans Serif"/>
                          <a:cs typeface="+mj-cs"/>
                        </a:rPr>
                        <a:t>89,772</a:t>
                      </a:r>
                      <a:endParaRPr lang="th-TH" sz="1600" b="1" i="0" u="none" strike="noStrike" dirty="0">
                        <a:solidFill>
                          <a:srgbClr val="FF0000"/>
                        </a:solidFill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MS Sans Serif"/>
                          <a:cs typeface="+mj-cs"/>
                        </a:rPr>
                        <a:t>21</a:t>
                      </a:r>
                      <a:endParaRPr lang="th-TH" sz="1600" b="1" i="0" u="none" strike="noStrike" dirty="0">
                        <a:solidFill>
                          <a:srgbClr val="FF0000"/>
                        </a:solidFill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MS Sans Serif"/>
                          <a:cs typeface="+mj-cs"/>
                        </a:rPr>
                        <a:t>23.39</a:t>
                      </a:r>
                      <a:endParaRPr lang="th-TH" sz="1600" b="1" i="0" u="none" strike="noStrike" dirty="0">
                        <a:solidFill>
                          <a:srgbClr val="FF0000"/>
                        </a:solidFill>
                        <a:effectLst/>
                        <a:latin typeface="MS Sans Serif"/>
                        <a:cs typeface="+mj-cs"/>
                      </a:endParaRPr>
                    </a:p>
                  </a:txBody>
                  <a:tcPr marL="9525" marR="9525" marT="714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68344" y="4796499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>
                <a:cs typeface="+mj-cs"/>
              </a:rPr>
              <a:t>ข้อมูลจาก </a:t>
            </a:r>
            <a:r>
              <a:rPr lang="en-US" sz="1600" dirty="0" smtClean="0">
                <a:cs typeface="+mj-cs"/>
              </a:rPr>
              <a:t>R506</a:t>
            </a:r>
            <a:endParaRPr lang="th-TH" sz="1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7208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394533" y="-90"/>
            <a:ext cx="6264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B0F0"/>
                </a:solidFill>
                <a:cs typeface="#TS  R 2143 Normal" pitchFamily="18" charset="-34"/>
              </a:rPr>
              <a:t>สรุปการดำเนินงานควบคุมโรคไข้เลือดออก อำเภออรัญประเทศ (ค่า </a:t>
            </a:r>
            <a:r>
              <a:rPr lang="en-US" b="1" dirty="0">
                <a:solidFill>
                  <a:srgbClr val="00B0F0"/>
                </a:solidFill>
                <a:cs typeface="#TS  R 2143 Normal" pitchFamily="18" charset="-34"/>
              </a:rPr>
              <a:t>HI</a:t>
            </a:r>
            <a:r>
              <a:rPr lang="th-TH" b="1" dirty="0">
                <a:solidFill>
                  <a:srgbClr val="00B0F0"/>
                </a:solidFill>
                <a:cs typeface="#TS  R 2143 Normal" pitchFamily="18" charset="-34"/>
              </a:rPr>
              <a:t>,</a:t>
            </a:r>
            <a:r>
              <a:rPr lang="en-US" b="1" dirty="0">
                <a:solidFill>
                  <a:srgbClr val="00B0F0"/>
                </a:solidFill>
                <a:cs typeface="#TS  R 2143 Normal" pitchFamily="18" charset="-34"/>
              </a:rPr>
              <a:t>CI</a:t>
            </a:r>
            <a:r>
              <a:rPr lang="th-TH" b="1" dirty="0">
                <a:solidFill>
                  <a:srgbClr val="00B0F0"/>
                </a:solidFill>
                <a:cs typeface="#TS  R 2143 Normal" pitchFamily="18" charset="-34"/>
              </a:rPr>
              <a:t>) เดือน </a:t>
            </a:r>
            <a:r>
              <a:rPr lang="th-TH" b="1" dirty="0">
                <a:solidFill>
                  <a:srgbClr val="00B050"/>
                </a:solidFill>
                <a:cs typeface="#TS  R 2143 Normal" pitchFamily="18" charset="-34"/>
              </a:rPr>
              <a:t>มกราคม</a:t>
            </a:r>
            <a:r>
              <a:rPr lang="th-TH" b="1" dirty="0">
                <a:solidFill>
                  <a:srgbClr val="00B0F0"/>
                </a:solidFill>
                <a:cs typeface="#TS  R 2143 Normal" pitchFamily="18" charset="-34"/>
              </a:rPr>
              <a:t> 2559</a:t>
            </a:r>
            <a:endParaRPr lang="en-US" dirty="0">
              <a:solidFill>
                <a:srgbClr val="00B0F0"/>
              </a:solidFill>
              <a:cs typeface="#TS  R 2143 Normal" pitchFamily="18" charset="-34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020018"/>
              </p:ext>
            </p:extLst>
          </p:nvPr>
        </p:nvGraphicFramePr>
        <p:xfrm>
          <a:off x="1377679" y="918259"/>
          <a:ext cx="6408197" cy="41711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3378"/>
                <a:gridCol w="3154819"/>
              </a:tblGrid>
              <a:tr h="199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หมู่บ้านที่มีค่า (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HI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≥ 10</a:t>
                      </a: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วัด/โรงเรียน ที่มีค่า (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CI = 0</a:t>
                      </a: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96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รพ.สต.</a:t>
                      </a:r>
                      <a:r>
                        <a:rPr lang="th-TH" sz="14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 ป่าไร่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cs typeface="+mj-cs"/>
                        </a:rPr>
                        <a:t>รพ.สต. ป่าไร่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96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-  บ้านดงงู ค่า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HI = 15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</a:pPr>
                      <a:r>
                        <a:rPr lang="th-TH" sz="1400" b="1" dirty="0">
                          <a:effectLst/>
                          <a:cs typeface="+mj-cs"/>
                        </a:rPr>
                        <a:t>วัดบ้านโคก      ค่า </a:t>
                      </a:r>
                      <a:r>
                        <a:rPr lang="en-US" sz="1400" b="1" dirty="0">
                          <a:effectLst/>
                          <a:cs typeface="+mj-cs"/>
                        </a:rPr>
                        <a:t>CI = 1.07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96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รพ.สต.</a:t>
                      </a:r>
                      <a:r>
                        <a:rPr lang="th-TH" sz="1400" b="1" baseline="0" dirty="0" smtClean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 บ้านใหม่หนองไทร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</a:pPr>
                      <a:r>
                        <a:rPr lang="th-TH" sz="1400" b="1" dirty="0">
                          <a:effectLst/>
                          <a:cs typeface="+mj-cs"/>
                        </a:rPr>
                        <a:t>วัดป่าไร่ </a:t>
                      </a:r>
                      <a:r>
                        <a:rPr lang="en-US" sz="1400" b="1" dirty="0">
                          <a:effectLst/>
                          <a:cs typeface="+mj-cs"/>
                        </a:rPr>
                        <a:t>         </a:t>
                      </a:r>
                      <a:r>
                        <a:rPr lang="th-TH" sz="1400" b="1" dirty="0">
                          <a:effectLst/>
                          <a:cs typeface="+mj-cs"/>
                        </a:rPr>
                        <a:t>ค่า </a:t>
                      </a:r>
                      <a:r>
                        <a:rPr lang="en-US" sz="1400" b="1" dirty="0">
                          <a:effectLst/>
                          <a:cs typeface="+mj-cs"/>
                        </a:rPr>
                        <a:t>CI = 4.00 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96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- บ้านเขาน้อย  ค่า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HI = 12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</a:pPr>
                      <a:r>
                        <a:rPr lang="th-TH" sz="1400" b="1" dirty="0">
                          <a:effectLst/>
                          <a:cs typeface="+mj-cs"/>
                        </a:rPr>
                        <a:t>วัดกิโลสอง       ค่า </a:t>
                      </a:r>
                      <a:r>
                        <a:rPr lang="en-US" sz="1400" b="1" dirty="0">
                          <a:effectLst/>
                          <a:cs typeface="+mj-cs"/>
                        </a:rPr>
                        <a:t>CI = 2.81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96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-บ้านหนองเทา ค่า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HI = 13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</a:pPr>
                      <a:r>
                        <a:rPr lang="th-TH" sz="1400" b="1" dirty="0">
                          <a:effectLst/>
                          <a:cs typeface="+mj-cs"/>
                        </a:rPr>
                        <a:t>วัดดงงู            ค่า </a:t>
                      </a:r>
                      <a:r>
                        <a:rPr lang="en-US" sz="1400" b="1" dirty="0">
                          <a:effectLst/>
                          <a:cs typeface="+mj-cs"/>
                        </a:rPr>
                        <a:t>CI = 1.34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96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-บ้านใหม่หนองไทร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 HI =11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cs typeface="+mj-cs"/>
                        </a:rPr>
                        <a:t>รพ.สต. ภูน้ำเกลี้ยง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96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-บ้านงามรุ่งเรือง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 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 HI = 17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</a:pPr>
                      <a:r>
                        <a:rPr lang="th-TH" sz="1400" b="1" dirty="0" err="1">
                          <a:effectLst/>
                          <a:cs typeface="+mj-cs"/>
                        </a:rPr>
                        <a:t>รร</a:t>
                      </a:r>
                      <a:r>
                        <a:rPr lang="th-TH" sz="1400" b="1" dirty="0">
                          <a:effectLst/>
                          <a:cs typeface="+mj-cs"/>
                        </a:rPr>
                        <a:t>. ตชด. ประชารัฐบำรุง     ค่า </a:t>
                      </a:r>
                      <a:r>
                        <a:rPr lang="en-US" sz="1400" b="1" dirty="0">
                          <a:effectLst/>
                          <a:cs typeface="+mj-cs"/>
                        </a:rPr>
                        <a:t>CI = 9.09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96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รพ.สต. คลองหว้า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cs typeface="+mj-cs"/>
                        </a:rPr>
                        <a:t>รพ.สต. หันทราย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96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 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- 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บ้านคลองหว้าใหม่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 HI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 = 15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</a:pPr>
                      <a:r>
                        <a:rPr lang="th-TH" sz="1400" b="1" dirty="0" err="1">
                          <a:effectLst/>
                          <a:cs typeface="+mj-cs"/>
                        </a:rPr>
                        <a:t>รร</a:t>
                      </a:r>
                      <a:r>
                        <a:rPr lang="th-TH" sz="1400" b="1" dirty="0">
                          <a:effectLst/>
                          <a:cs typeface="+mj-cs"/>
                        </a:rPr>
                        <a:t>. บ้านหันทราย ค่า </a:t>
                      </a:r>
                      <a:r>
                        <a:rPr lang="en-US" sz="1400" b="1" dirty="0">
                          <a:effectLst/>
                          <a:cs typeface="+mj-cs"/>
                        </a:rPr>
                        <a:t>CI = </a:t>
                      </a:r>
                      <a:r>
                        <a:rPr lang="th-TH" sz="1400" b="1" dirty="0">
                          <a:effectLst/>
                          <a:cs typeface="+mj-cs"/>
                        </a:rPr>
                        <a:t>0.60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96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j-cs"/>
                        </a:rPr>
                        <a:t>รพ.สต.</a:t>
                      </a:r>
                      <a:r>
                        <a:rPr lang="th-TH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j-cs"/>
                        </a:rPr>
                        <a:t> ภูน้ำเกลี้ยง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j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</a:pPr>
                      <a:r>
                        <a:rPr lang="th-TH" sz="1400" b="1" dirty="0" err="1">
                          <a:effectLst/>
                          <a:cs typeface="+mj-cs"/>
                        </a:rPr>
                        <a:t>รร</a:t>
                      </a:r>
                      <a:r>
                        <a:rPr lang="th-TH" sz="1400" b="1" dirty="0">
                          <a:effectLst/>
                          <a:cs typeface="+mj-cs"/>
                        </a:rPr>
                        <a:t>.บ้านหนองบัว  ค่า </a:t>
                      </a:r>
                      <a:r>
                        <a:rPr lang="en-US" sz="1400" b="1" dirty="0">
                          <a:effectLst/>
                          <a:cs typeface="+mj-cs"/>
                        </a:rPr>
                        <a:t>CI = 0.34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96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-บ้านหนองหญ้าปล้อง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HI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 = 12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</a:pPr>
                      <a:r>
                        <a:rPr lang="th-TH" sz="1400" b="1" dirty="0">
                          <a:effectLst/>
                          <a:cs typeface="+mj-cs"/>
                        </a:rPr>
                        <a:t>วัดหนองบัว        ค่า </a:t>
                      </a:r>
                      <a:r>
                        <a:rPr lang="en-US" sz="1400" b="1" dirty="0">
                          <a:effectLst/>
                          <a:cs typeface="+mj-cs"/>
                        </a:rPr>
                        <a:t>CI = </a:t>
                      </a:r>
                      <a:r>
                        <a:rPr lang="th-TH" sz="1400" b="1" dirty="0">
                          <a:effectLst/>
                          <a:cs typeface="+mj-cs"/>
                        </a:rPr>
                        <a:t>0.34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96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รพ.สต. หนองสังข์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</a:pPr>
                      <a:r>
                        <a:rPr lang="th-TH" sz="1400" b="1" dirty="0" err="1">
                          <a:effectLst/>
                          <a:cs typeface="+mj-cs"/>
                        </a:rPr>
                        <a:t>ศพด</a:t>
                      </a:r>
                      <a:r>
                        <a:rPr lang="th-TH" sz="1400" b="1" dirty="0">
                          <a:effectLst/>
                          <a:cs typeface="+mj-cs"/>
                        </a:rPr>
                        <a:t>. บ้านหนองบัว  ค่า </a:t>
                      </a:r>
                      <a:r>
                        <a:rPr lang="en-US" sz="1400" b="1" dirty="0">
                          <a:effectLst/>
                          <a:cs typeface="+mj-cs"/>
                        </a:rPr>
                        <a:t>CI = 0.41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96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-บ้านเหล่าอ้อย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 HI = 13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</a:pPr>
                      <a:r>
                        <a:rPr lang="th-TH" sz="1400" b="1" dirty="0">
                          <a:effectLst/>
                          <a:cs typeface="+mj-cs"/>
                        </a:rPr>
                        <a:t>วัดหนองบัวใต้     ค่า </a:t>
                      </a:r>
                      <a:r>
                        <a:rPr lang="en-US" sz="1400" b="1" dirty="0">
                          <a:effectLst/>
                          <a:cs typeface="+mj-cs"/>
                        </a:rPr>
                        <a:t>CI = </a:t>
                      </a:r>
                      <a:r>
                        <a:rPr lang="th-TH" sz="1400" b="1" dirty="0">
                          <a:effectLst/>
                          <a:cs typeface="+mj-cs"/>
                        </a:rPr>
                        <a:t>0.41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96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รพ.สต.</a:t>
                      </a:r>
                      <a:r>
                        <a:rPr lang="th-TH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เมืองไผ่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</a:pPr>
                      <a:r>
                        <a:rPr lang="th-TH" sz="1400" b="1" dirty="0" err="1">
                          <a:effectLst/>
                          <a:cs typeface="+mj-cs"/>
                        </a:rPr>
                        <a:t>ศพด</a:t>
                      </a:r>
                      <a:r>
                        <a:rPr lang="th-TH" sz="1400" b="1" dirty="0">
                          <a:effectLst/>
                          <a:cs typeface="+mj-cs"/>
                        </a:rPr>
                        <a:t>. บ้านหนทราย   ค่า </a:t>
                      </a:r>
                      <a:r>
                        <a:rPr lang="en-US" sz="1400" b="1" dirty="0">
                          <a:effectLst/>
                          <a:cs typeface="+mj-cs"/>
                        </a:rPr>
                        <a:t>CI = 0.36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96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 </a:t>
                      </a:r>
                      <a:r>
                        <a:rPr lang="th-TH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บ้านสุขเกษม ค่า 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15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</a:pPr>
                      <a:r>
                        <a:rPr lang="th-TH" sz="1400" b="1" dirty="0">
                          <a:effectLst/>
                          <a:cs typeface="+mj-cs"/>
                        </a:rPr>
                        <a:t>วัดทุ่งสง่าอารมณ์เย็น ค่า </a:t>
                      </a:r>
                      <a:r>
                        <a:rPr lang="en-US" sz="1400" b="1" dirty="0">
                          <a:effectLst/>
                          <a:cs typeface="+mj-cs"/>
                        </a:rPr>
                        <a:t>CI = 0.10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9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cs typeface="+mj-cs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</a:pPr>
                      <a:r>
                        <a:rPr lang="th-TH" sz="1400" b="1" dirty="0">
                          <a:effectLst/>
                          <a:cs typeface="+mj-cs"/>
                        </a:rPr>
                        <a:t>วัดบ่อบัวโบสถ์     ค่า </a:t>
                      </a:r>
                      <a:r>
                        <a:rPr lang="en-US" sz="1400" b="1" dirty="0">
                          <a:effectLst/>
                          <a:cs typeface="+mj-cs"/>
                        </a:rPr>
                        <a:t>CI = </a:t>
                      </a:r>
                      <a:r>
                        <a:rPr lang="th-TH" sz="1400" b="1" dirty="0">
                          <a:effectLst/>
                          <a:cs typeface="+mj-cs"/>
                        </a:rPr>
                        <a:t>0.30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35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394533" y="468725"/>
            <a:ext cx="6264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B0F0"/>
                </a:solidFill>
                <a:cs typeface="#TS  R 2143 Normal" pitchFamily="18" charset="-34"/>
              </a:rPr>
              <a:t>สรุปการดำเนินงานควบคุมโรคไข้เลือดออก อำเภออรัญประเทศ (ค่า </a:t>
            </a:r>
            <a:r>
              <a:rPr lang="en-US" b="1" dirty="0">
                <a:solidFill>
                  <a:srgbClr val="00B0F0"/>
                </a:solidFill>
                <a:cs typeface="#TS  R 2143 Normal" pitchFamily="18" charset="-34"/>
              </a:rPr>
              <a:t>HI</a:t>
            </a:r>
            <a:r>
              <a:rPr lang="th-TH" b="1" dirty="0">
                <a:solidFill>
                  <a:srgbClr val="00B0F0"/>
                </a:solidFill>
                <a:cs typeface="#TS  R 2143 Normal" pitchFamily="18" charset="-34"/>
              </a:rPr>
              <a:t>,</a:t>
            </a:r>
            <a:r>
              <a:rPr lang="en-US" b="1" dirty="0">
                <a:solidFill>
                  <a:srgbClr val="00B0F0"/>
                </a:solidFill>
                <a:cs typeface="#TS  R 2143 Normal" pitchFamily="18" charset="-34"/>
              </a:rPr>
              <a:t>CI</a:t>
            </a:r>
            <a:r>
              <a:rPr lang="th-TH" b="1" dirty="0">
                <a:solidFill>
                  <a:srgbClr val="00B0F0"/>
                </a:solidFill>
                <a:cs typeface="#TS  R 2143 Normal" pitchFamily="18" charset="-34"/>
              </a:rPr>
              <a:t>) เดือน </a:t>
            </a:r>
            <a:r>
              <a:rPr lang="th-TH" b="1" dirty="0" smtClean="0">
                <a:solidFill>
                  <a:srgbClr val="FF0000"/>
                </a:solidFill>
                <a:cs typeface="#TS  R 2143 Normal" pitchFamily="18" charset="-34"/>
              </a:rPr>
              <a:t>กุมภาพันธ์</a:t>
            </a:r>
            <a:r>
              <a:rPr lang="th-TH" b="1" dirty="0" smtClean="0">
                <a:solidFill>
                  <a:srgbClr val="00B0F0"/>
                </a:solidFill>
                <a:cs typeface="#TS  R 2143 Normal" pitchFamily="18" charset="-34"/>
              </a:rPr>
              <a:t> 2559</a:t>
            </a:r>
            <a:endParaRPr lang="en-US" dirty="0">
              <a:solidFill>
                <a:srgbClr val="00B0F0"/>
              </a:solidFill>
              <a:cs typeface="#TS  R 2143 Normal" pitchFamily="18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287792"/>
              </p:ext>
            </p:extLst>
          </p:nvPr>
        </p:nvGraphicFramePr>
        <p:xfrm>
          <a:off x="1043608" y="1707654"/>
          <a:ext cx="6742268" cy="2804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09477"/>
                <a:gridCol w="3332791"/>
              </a:tblGrid>
              <a:tr h="242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หมู่บ้านที่มีค่า (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HI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≥ 10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วัด/โรงเรียน ที่มีค่า (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CI = 0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26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รพ.สต.</a:t>
                      </a:r>
                      <a:r>
                        <a:rPr lang="th-TH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บ้านใหม่หนองไทร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cs typeface="+mj-cs"/>
                        </a:rPr>
                        <a:t>รพ.สต. ป่าไร่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26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บ้านเขาน้อย  ค่า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 = 12 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</a:pPr>
                      <a:r>
                        <a:rPr lang="th-TH" sz="2000" b="1" dirty="0">
                          <a:effectLst/>
                          <a:cs typeface="+mj-cs"/>
                        </a:rPr>
                        <a:t>วัดป่าไร่ </a:t>
                      </a:r>
                      <a:r>
                        <a:rPr lang="en-US" sz="2000" b="1" dirty="0">
                          <a:effectLst/>
                          <a:cs typeface="+mj-cs"/>
                        </a:rPr>
                        <a:t>         </a:t>
                      </a:r>
                      <a:r>
                        <a:rPr lang="th-TH" sz="2000" b="1" dirty="0">
                          <a:effectLst/>
                          <a:cs typeface="+mj-cs"/>
                        </a:rPr>
                        <a:t>ค่า </a:t>
                      </a:r>
                      <a:r>
                        <a:rPr lang="en-US" sz="2000" b="1" dirty="0">
                          <a:effectLst/>
                          <a:cs typeface="+mj-cs"/>
                        </a:rPr>
                        <a:t>CI = 4.00 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26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รพ.สต.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 ภูน้ำเกลี้ยง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cs typeface="+mj-cs"/>
                        </a:rPr>
                        <a:t>รพ.สต. หันทราย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26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-บ้านหนองหญ้าปล้อง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HI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 = 12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</a:pPr>
                      <a:r>
                        <a:rPr lang="th-TH" sz="2000" b="1" dirty="0">
                          <a:effectLst/>
                          <a:cs typeface="+mj-cs"/>
                        </a:rPr>
                        <a:t>วัดหนองบัว        ค่า </a:t>
                      </a:r>
                      <a:r>
                        <a:rPr lang="en-US" sz="2000" b="1" dirty="0">
                          <a:effectLst/>
                          <a:cs typeface="+mj-cs"/>
                        </a:rPr>
                        <a:t>CI = </a:t>
                      </a:r>
                      <a:r>
                        <a:rPr lang="th-TH" sz="2000" b="1" dirty="0">
                          <a:effectLst/>
                          <a:cs typeface="+mj-cs"/>
                        </a:rPr>
                        <a:t>0.34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26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รพ.สต. หนองสังข์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</a:pPr>
                      <a:r>
                        <a:rPr lang="th-TH" sz="2000" b="1" dirty="0" err="1">
                          <a:effectLst/>
                          <a:cs typeface="+mj-cs"/>
                        </a:rPr>
                        <a:t>ศพด</a:t>
                      </a:r>
                      <a:r>
                        <a:rPr lang="th-TH" sz="2000" b="1" dirty="0">
                          <a:effectLst/>
                          <a:cs typeface="+mj-cs"/>
                        </a:rPr>
                        <a:t>. บ้านหนองบัว  ค่า </a:t>
                      </a:r>
                      <a:r>
                        <a:rPr lang="en-US" sz="2000" b="1" dirty="0">
                          <a:effectLst/>
                          <a:cs typeface="+mj-cs"/>
                        </a:rPr>
                        <a:t>CI = 0.41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26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-บ้านเหล่าอ้อย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 HI = 13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</a:pPr>
                      <a:r>
                        <a:rPr lang="th-TH" sz="2000" b="1" dirty="0">
                          <a:effectLst/>
                          <a:cs typeface="+mj-cs"/>
                        </a:rPr>
                        <a:t>วัดหนองบัวใต้     ค่า </a:t>
                      </a:r>
                      <a:r>
                        <a:rPr lang="en-US" sz="2000" b="1" dirty="0">
                          <a:effectLst/>
                          <a:cs typeface="+mj-cs"/>
                        </a:rPr>
                        <a:t>CI = </a:t>
                      </a:r>
                      <a:r>
                        <a:rPr lang="th-TH" sz="2000" b="1" dirty="0">
                          <a:effectLst/>
                          <a:cs typeface="+mj-cs"/>
                        </a:rPr>
                        <a:t>0.41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2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+mj-cs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Char char="-"/>
                      </a:pPr>
                      <a:r>
                        <a:rPr lang="th-TH" sz="2000" b="1" dirty="0">
                          <a:effectLst/>
                          <a:cs typeface="+mj-cs"/>
                        </a:rPr>
                        <a:t>วัดบ่อบัวโบสถ์     ค่า </a:t>
                      </a:r>
                      <a:r>
                        <a:rPr lang="en-US" sz="2000" b="1" dirty="0">
                          <a:effectLst/>
                          <a:cs typeface="+mj-cs"/>
                        </a:rPr>
                        <a:t>CI = </a:t>
                      </a:r>
                      <a:r>
                        <a:rPr lang="th-TH" sz="2000" b="1" dirty="0">
                          <a:effectLst/>
                          <a:cs typeface="+mj-cs"/>
                        </a:rPr>
                        <a:t>0.30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97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394533" y="339502"/>
            <a:ext cx="6264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B0F0"/>
                </a:solidFill>
                <a:cs typeface="#TS  R 2143 Normal" pitchFamily="18" charset="-34"/>
              </a:rPr>
              <a:t>สรุปการดำเนินงานควบคุมโรคไข้เลือดออก อำเภออรัญประเทศ (ค่า </a:t>
            </a:r>
            <a:r>
              <a:rPr lang="en-US" b="1" dirty="0">
                <a:solidFill>
                  <a:srgbClr val="00B0F0"/>
                </a:solidFill>
                <a:cs typeface="#TS  R 2143 Normal" pitchFamily="18" charset="-34"/>
              </a:rPr>
              <a:t>HI</a:t>
            </a:r>
            <a:r>
              <a:rPr lang="th-TH" b="1" dirty="0">
                <a:solidFill>
                  <a:srgbClr val="00B0F0"/>
                </a:solidFill>
                <a:cs typeface="#TS  R 2143 Normal" pitchFamily="18" charset="-34"/>
              </a:rPr>
              <a:t>,</a:t>
            </a:r>
            <a:r>
              <a:rPr lang="en-US" b="1" dirty="0">
                <a:solidFill>
                  <a:srgbClr val="00B0F0"/>
                </a:solidFill>
                <a:cs typeface="#TS  R 2143 Normal" pitchFamily="18" charset="-34"/>
              </a:rPr>
              <a:t>CI</a:t>
            </a:r>
            <a:r>
              <a:rPr lang="th-TH" b="1" dirty="0">
                <a:solidFill>
                  <a:srgbClr val="00B0F0"/>
                </a:solidFill>
                <a:cs typeface="#TS  R 2143 Normal" pitchFamily="18" charset="-34"/>
              </a:rPr>
              <a:t>) </a:t>
            </a:r>
            <a:r>
              <a:rPr lang="th-TH" b="1" dirty="0" smtClean="0">
                <a:solidFill>
                  <a:srgbClr val="00B0F0"/>
                </a:solidFill>
                <a:cs typeface="#TS  R 2143 Normal" pitchFamily="18" charset="-34"/>
              </a:rPr>
              <a:t>เดือน </a:t>
            </a:r>
            <a:r>
              <a:rPr lang="th-TH" b="1" dirty="0" smtClean="0">
                <a:solidFill>
                  <a:srgbClr val="FFC000"/>
                </a:solidFill>
                <a:cs typeface="#TS  R 2143 Normal" pitchFamily="18" charset="-34"/>
              </a:rPr>
              <a:t>มีนาคม </a:t>
            </a:r>
            <a:r>
              <a:rPr lang="th-TH" b="1" dirty="0" smtClean="0">
                <a:solidFill>
                  <a:srgbClr val="00B0F0"/>
                </a:solidFill>
                <a:cs typeface="#TS  R 2143 Normal" pitchFamily="18" charset="-34"/>
              </a:rPr>
              <a:t>2559</a:t>
            </a:r>
            <a:endParaRPr lang="en-US" dirty="0">
              <a:solidFill>
                <a:srgbClr val="00B0F0"/>
              </a:solidFill>
              <a:cs typeface="#TS  R 2143 Normal" pitchFamily="18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309715"/>
              </p:ext>
            </p:extLst>
          </p:nvPr>
        </p:nvGraphicFramePr>
        <p:xfrm>
          <a:off x="755576" y="1707654"/>
          <a:ext cx="7344816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14178"/>
                <a:gridCol w="3630638"/>
              </a:tblGrid>
              <a:tr h="297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หมู่บ้านที่มีค่า (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HI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≥ 10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วัด/โรงเรียน ที่มีค่า (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CI = 0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97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 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จากข้อมูลไม่มีหมู่บ้านใด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 มีค่า 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cs typeface="+mj-cs"/>
                        </a:rPr>
                        <a:t>HI ≥ 10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H SarabunPSK"/>
                        <a:buNone/>
                      </a:pPr>
                      <a:r>
                        <a:rPr lang="th-TH" sz="2400" b="1" dirty="0" smtClean="0">
                          <a:effectLst/>
                          <a:latin typeface="Calibri"/>
                          <a:ea typeface="Calibri"/>
                          <a:cs typeface="+mj-cs"/>
                        </a:rPr>
                        <a:t>ไม่พบ</a:t>
                      </a:r>
                      <a:r>
                        <a:rPr lang="th-TH" sz="2400" b="1" baseline="0" dirty="0" smtClean="0">
                          <a:effectLst/>
                          <a:latin typeface="Calibri"/>
                          <a:ea typeface="Calibri"/>
                          <a:cs typeface="+mj-cs"/>
                        </a:rPr>
                        <a:t> วัด/โรงเรียน ที่มีค่า </a:t>
                      </a:r>
                      <a:r>
                        <a:rPr lang="en-US" sz="2400" b="1" baseline="0" dirty="0" smtClean="0">
                          <a:effectLst/>
                          <a:latin typeface="Calibri"/>
                          <a:ea typeface="Calibri"/>
                          <a:cs typeface="+mj-cs"/>
                        </a:rPr>
                        <a:t>CI </a:t>
                      </a:r>
                      <a:r>
                        <a:rPr lang="th-TH" sz="2400" b="1" baseline="0" dirty="0" smtClean="0">
                          <a:effectLst/>
                          <a:latin typeface="Calibri"/>
                          <a:ea typeface="Calibri"/>
                          <a:cs typeface="+mj-cs"/>
                        </a:rPr>
                        <a:t>มากกว่า 0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48828" marR="4882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050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3600" b="1" dirty="0" smtClean="0">
                <a:solidFill>
                  <a:srgbClr val="00B050"/>
                </a:solidFill>
                <a:latin typeface="AgaraDull" pitchFamily="2" charset="0"/>
                <a:cs typeface="AgaraDull" pitchFamily="2" charset="0"/>
              </a:rPr>
              <a:t>การวิเคราะห์พื้นที่เสี่ยงที่จะเกิดการระบาดโรคไข้เลือดออก </a:t>
            </a:r>
            <a:endParaRPr lang="th-TH" sz="3600" b="1" dirty="0">
              <a:solidFill>
                <a:srgbClr val="00B050"/>
              </a:solidFill>
              <a:latin typeface="AgaraDull" pitchFamily="2" charset="0"/>
              <a:cs typeface="AgaraDull" pitchFamily="2" charset="0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200308"/>
              </p:ext>
            </p:extLst>
          </p:nvPr>
        </p:nvGraphicFramePr>
        <p:xfrm>
          <a:off x="467544" y="1435766"/>
          <a:ext cx="6408712" cy="3512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7733"/>
                <a:gridCol w="1411745"/>
                <a:gridCol w="1300024"/>
                <a:gridCol w="785432"/>
                <a:gridCol w="1543778"/>
              </a:tblGrid>
              <a:tr h="483481"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 dirty="0">
                          <a:effectLst/>
                          <a:cs typeface="+mj-cs"/>
                        </a:rPr>
                        <a:t>ตำบล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7576" marR="7576" marT="757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 dirty="0">
                          <a:effectLst/>
                          <a:cs typeface="+mj-cs"/>
                        </a:rPr>
                        <a:t>ความรุนแรงของโรคไข้เลือดออก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7576" marR="7576" marT="7576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 dirty="0">
                          <a:effectLst/>
                          <a:cs typeface="+mj-cs"/>
                        </a:rPr>
                        <a:t>โอกาสที่จะเกิดการระบาด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7576" marR="7576" marT="757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 dirty="0">
                          <a:effectLst/>
                          <a:cs typeface="+mj-cs"/>
                        </a:rPr>
                        <a:t>คะแนนความเสี่ยง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7576" marR="7576" marT="7576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u="none" strike="noStrike" dirty="0">
                          <a:effectLst/>
                          <a:cs typeface="+mj-cs"/>
                        </a:rPr>
                        <a:t>ระดับความเสี่ยง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7576" marR="7576" marT="7576" marB="0"/>
                </a:tc>
              </a:tr>
              <a:tr h="24174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</a:rPr>
                        <a:t>เมืองไผ่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</a:rPr>
                        <a:t>2.5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</a:rPr>
                        <a:t>4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</a:rPr>
                        <a:t>6.5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</a:rPr>
                        <a:t>เสี่ยงต่ำ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/>
                </a:tc>
              </a:tr>
              <a:tr h="24174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</a:rPr>
                        <a:t>หันทราย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</a:rPr>
                        <a:t>6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</a:rPr>
                        <a:t>7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</a:rPr>
                        <a:t>13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</a:rPr>
                        <a:t>เสี่ยงปานกลาง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/>
                </a:tc>
              </a:tr>
              <a:tr h="24174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</a:rPr>
                        <a:t>คลองน้ำใส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</a:rPr>
                        <a:t>4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</a:rPr>
                        <a:t>5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</a:rPr>
                        <a:t>9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</a:rPr>
                        <a:t>เสี่ยงปานกลาง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/>
                </a:tc>
              </a:tr>
              <a:tr h="24174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</a:rPr>
                        <a:t>ท่าข้าม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</a:rPr>
                        <a:t>5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</a:rPr>
                        <a:t>8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</a:rPr>
                        <a:t>13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</a:rPr>
                        <a:t>เสี่ยงปานกลาง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/>
                </a:tc>
              </a:tr>
              <a:tr h="24174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</a:rPr>
                        <a:t>ป่าไร่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</a:rPr>
                        <a:t>7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</a:rPr>
                        <a:t>9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</a:rPr>
                        <a:t>16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เสี่ยงสูง</a:t>
                      </a:r>
                      <a:endParaRPr lang="th-TH" sz="1600" b="0" i="0" u="none" strike="noStrike" dirty="0">
                        <a:solidFill>
                          <a:srgbClr val="FF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/>
                </a:tc>
              </a:tr>
              <a:tr h="24174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</a:rPr>
                        <a:t>ทับพริก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</a:rPr>
                        <a:t>2.5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</a:rPr>
                        <a:t>1.5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</a:rPr>
                        <a:t>4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</a:rPr>
                        <a:t>เสี่ยงต่ำ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/>
                </a:tc>
              </a:tr>
              <a:tr h="24174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</a:rPr>
                        <a:t>บ้านใหม่หนองไทร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</a:rPr>
                        <a:t>6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</a:rPr>
                        <a:t>9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</a:rPr>
                        <a:t>15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เสี่ยงสูง</a:t>
                      </a:r>
                      <a:endParaRPr lang="th-TH" sz="1600" b="0" i="0" u="none" strike="noStrike" dirty="0">
                        <a:solidFill>
                          <a:srgbClr val="FF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/>
                </a:tc>
              </a:tr>
              <a:tr h="24174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</a:rPr>
                        <a:t>ผ่านศึก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</a:rPr>
                        <a:t>2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</a:rPr>
                        <a:t>2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</a:rPr>
                        <a:t>4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</a:rPr>
                        <a:t>เสี่ยงต่ำ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/>
                </a:tc>
              </a:tr>
              <a:tr h="24174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</a:rPr>
                        <a:t>หนองสังข์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</a:rPr>
                        <a:t>7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</a:rPr>
                        <a:t>8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</a:rPr>
                        <a:t>15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เสี่ยงสูง</a:t>
                      </a:r>
                      <a:endParaRPr lang="th-TH" sz="1600" b="0" i="0" u="none" strike="noStrike" dirty="0">
                        <a:solidFill>
                          <a:srgbClr val="FF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/>
                </a:tc>
              </a:tr>
              <a:tr h="24174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</a:rPr>
                        <a:t>คลองทับจันทร์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</a:rPr>
                        <a:t>2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</a:rPr>
                        <a:t>1.5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</a:rPr>
                        <a:t>3.5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</a:rPr>
                        <a:t>เสี่ยงต่ำ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/>
                </a:tc>
              </a:tr>
              <a:tr h="24174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</a:rPr>
                        <a:t>ฟากห้วย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</a:rPr>
                        <a:t>5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</a:rPr>
                        <a:t>5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</a:rPr>
                        <a:t>10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</a:rPr>
                        <a:t>เสี่ยงปานกลาง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/>
                </a:tc>
              </a:tr>
              <a:tr h="24174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</a:rPr>
                        <a:t>บ้านด่าน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</a:rPr>
                        <a:t>4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</a:rPr>
                        <a:t>2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</a:rPr>
                        <a:t>6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effectLst/>
                        </a:rPr>
                        <a:t>เสี่ยงปานกลาง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7576" marR="7576" marT="7576" marB="0" anchor="b"/>
                </a:tc>
              </a:tr>
            </a:tbl>
          </a:graphicData>
        </a:graphic>
      </p:graphicFrame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52766"/>
              </p:ext>
            </p:extLst>
          </p:nvPr>
        </p:nvGraphicFramePr>
        <p:xfrm>
          <a:off x="6911752" y="4011910"/>
          <a:ext cx="2232248" cy="7082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2248"/>
              </a:tblGrid>
              <a:tr h="297557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effectLst/>
                        </a:rPr>
                        <a:t>* ระดับ 15 - 25 คะแนน เท่ากับ เสี่ยงสูง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5360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effectLst/>
                        </a:rPr>
                        <a:t>   ระดับ 6 - 14 คะแนน เท่ากับ เสี่ยงปานกลาง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5360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effectLst/>
                        </a:rPr>
                        <a:t>   ระดับ 1 - 5 คะแนน เท่ากับ เสี่ยงต่ำ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71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337"/>
            <a:ext cx="9144000" cy="465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0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103982" y="1230086"/>
            <a:ext cx="2202964" cy="3285880"/>
            <a:chOff x="768" y="1137"/>
            <a:chExt cx="1363" cy="2011"/>
          </a:xfrm>
        </p:grpSpPr>
        <p:sp>
          <p:nvSpPr>
            <p:cNvPr id="5" name="AutoShape 49"/>
            <p:cNvSpPr>
              <a:spLocks noChangeArrowheads="1"/>
            </p:cNvSpPr>
            <p:nvPr/>
          </p:nvSpPr>
          <p:spPr bwMode="gray">
            <a:xfrm>
              <a:off x="768" y="1348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>
              <a:prstShdw prst="shdw12">
                <a:schemeClr val="bg2">
                  <a:alpha val="50000"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sz="1800" smtClean="0">
                <a:solidFill>
                  <a:srgbClr val="335338"/>
                </a:solidFill>
                <a:latin typeface="Arial" pitchFamily="34" charset="0"/>
              </a:endParaRPr>
            </a:p>
          </p:txBody>
        </p:sp>
        <p:sp>
          <p:nvSpPr>
            <p:cNvPr id="6" name="AutoShape 50"/>
            <p:cNvSpPr>
              <a:spLocks noChangeArrowheads="1"/>
            </p:cNvSpPr>
            <p:nvPr/>
          </p:nvSpPr>
          <p:spPr bwMode="gray">
            <a:xfrm>
              <a:off x="789" y="1353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sz="1800" smtClean="0">
                <a:solidFill>
                  <a:srgbClr val="335338"/>
                </a:solidFill>
                <a:latin typeface="Arial" pitchFamily="34" charset="0"/>
              </a:endParaRPr>
            </a:p>
          </p:txBody>
        </p:sp>
        <p:sp>
          <p:nvSpPr>
            <p:cNvPr id="7" name="AutoShape 51"/>
            <p:cNvSpPr>
              <a:spLocks noChangeArrowheads="1"/>
            </p:cNvSpPr>
            <p:nvPr/>
          </p:nvSpPr>
          <p:spPr bwMode="gray">
            <a:xfrm>
              <a:off x="800" y="2653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sz="1800" smtClean="0">
                <a:solidFill>
                  <a:srgbClr val="335338"/>
                </a:solidFill>
                <a:latin typeface="Arial" pitchFamily="34" charset="0"/>
              </a:endParaRPr>
            </a:p>
          </p:txBody>
        </p:sp>
        <p:sp>
          <p:nvSpPr>
            <p:cNvPr id="8" name="AutoShape 52"/>
            <p:cNvSpPr>
              <a:spLocks noChangeArrowheads="1"/>
            </p:cNvSpPr>
            <p:nvPr/>
          </p:nvSpPr>
          <p:spPr bwMode="gray">
            <a:xfrm>
              <a:off x="800" y="1367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sz="1800" smtClean="0">
                <a:solidFill>
                  <a:srgbClr val="335338"/>
                </a:solidFill>
                <a:latin typeface="Arial" pitchFamily="34" charset="0"/>
              </a:endParaRPr>
            </a:p>
          </p:txBody>
        </p:sp>
        <p:grpSp>
          <p:nvGrpSpPr>
            <p:cNvPr id="9" name="Group 53"/>
            <p:cNvGrpSpPr>
              <a:grpSpLocks/>
            </p:cNvGrpSpPr>
            <p:nvPr/>
          </p:nvGrpSpPr>
          <p:grpSpPr bwMode="auto">
            <a:xfrm>
              <a:off x="1237" y="1137"/>
              <a:ext cx="405" cy="436"/>
              <a:chOff x="1289" y="556"/>
              <a:chExt cx="668" cy="720"/>
            </a:xfrm>
          </p:grpSpPr>
          <p:sp>
            <p:nvSpPr>
              <p:cNvPr id="12" name="Oval 54"/>
              <p:cNvSpPr>
                <a:spLocks noChangeArrowheads="1"/>
              </p:cNvSpPr>
              <p:nvPr/>
            </p:nvSpPr>
            <p:spPr bwMode="gray">
              <a:xfrm>
                <a:off x="1289" y="556"/>
                <a:ext cx="668" cy="72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 smtClean="0">
                  <a:solidFill>
                    <a:srgbClr val="335338"/>
                  </a:solidFill>
                  <a:latin typeface="Arial" pitchFamily="34" charset="0"/>
                </a:endParaRPr>
              </a:p>
            </p:txBody>
          </p:sp>
          <p:sp>
            <p:nvSpPr>
              <p:cNvPr id="13" name="Oval 55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 smtClean="0">
                  <a:solidFill>
                    <a:srgbClr val="335338"/>
                  </a:solidFill>
                  <a:latin typeface="Arial" pitchFamily="34" charset="0"/>
                </a:endParaRPr>
              </a:p>
            </p:txBody>
          </p:sp>
          <p:sp>
            <p:nvSpPr>
              <p:cNvPr id="14" name="Oval 56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 smtClean="0">
                  <a:solidFill>
                    <a:srgbClr val="335338"/>
                  </a:solidFill>
                  <a:latin typeface="Arial" pitchFamily="34" charset="0"/>
                </a:endParaRPr>
              </a:p>
            </p:txBody>
          </p:sp>
          <p:sp>
            <p:nvSpPr>
              <p:cNvPr id="15" name="Oval 57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 smtClean="0">
                  <a:solidFill>
                    <a:srgbClr val="335338"/>
                  </a:solidFill>
                  <a:latin typeface="Arial" pitchFamily="34" charset="0"/>
                </a:endParaRPr>
              </a:p>
            </p:txBody>
          </p:sp>
          <p:sp>
            <p:nvSpPr>
              <p:cNvPr id="16" name="Oval 58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 smtClean="0">
                  <a:solidFill>
                    <a:srgbClr val="335338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10" name="Text Box 59"/>
            <p:cNvSpPr txBox="1">
              <a:spLocks noChangeArrowheads="1"/>
            </p:cNvSpPr>
            <p:nvPr/>
          </p:nvSpPr>
          <p:spPr bwMode="gray">
            <a:xfrm>
              <a:off x="1323" y="1212"/>
              <a:ext cx="224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en-US" sz="1800" smtClean="0">
                <a:solidFill>
                  <a:srgbClr val="335338"/>
                </a:solidFill>
                <a:latin typeface="Arial" pitchFamily="34" charset="0"/>
              </a:endParaRPr>
            </a:p>
          </p:txBody>
        </p:sp>
        <p:sp>
          <p:nvSpPr>
            <p:cNvPr id="11" name="Text Box 60"/>
            <p:cNvSpPr txBox="1">
              <a:spLocks noChangeArrowheads="1"/>
            </p:cNvSpPr>
            <p:nvPr/>
          </p:nvSpPr>
          <p:spPr bwMode="gray">
            <a:xfrm>
              <a:off x="816" y="1634"/>
              <a:ext cx="1295" cy="1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th-TH" sz="2400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NiramitIT๙ " pitchFamily="2" charset="-34"/>
                  <a:cs typeface="TH NiramitIT๙ " pitchFamily="2" charset="-34"/>
                </a:rPr>
                <a:t>การรายงานผู้ป่วย</a:t>
              </a:r>
              <a:r>
                <a:rPr lang="th-TH" sz="2400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NiramitIT๙ " pitchFamily="2" charset="-34"/>
                  <a:cs typeface="TH NiramitIT๙ " pitchFamily="2" charset="-34"/>
                </a:rPr>
                <a:t>ไข้เลือดออก</a:t>
              </a:r>
            </a:p>
            <a:p>
              <a:pPr algn="l"/>
              <a:r>
                <a:rPr lang="th-TH" sz="1600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NiramitIT๙ " pitchFamily="2" charset="-34"/>
                  <a:cs typeface="TH NiramitIT๙ " pitchFamily="2" charset="-34"/>
                </a:rPr>
                <a:t>-ไม่</a:t>
              </a:r>
              <a:r>
                <a:rPr lang="th-TH" sz="1600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NiramitIT๙ " pitchFamily="2" charset="-34"/>
                  <a:cs typeface="TH NiramitIT๙ " pitchFamily="2" charset="-34"/>
                </a:rPr>
                <a:t>เป็นไปตามมาตรการ 3 3 1 และระยะเวลาที่</a:t>
              </a:r>
              <a:r>
                <a:rPr lang="th-TH" sz="1600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NiramitIT๙ " pitchFamily="2" charset="-34"/>
                  <a:cs typeface="TH NiramitIT๙ " pitchFamily="2" charset="-34"/>
                </a:rPr>
                <a:t>กำหนด</a:t>
              </a:r>
            </a:p>
            <a:p>
              <a:pPr algn="l"/>
              <a:r>
                <a:rPr lang="th-TH" sz="1600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NiramitIT๙ " pitchFamily="2" charset="-34"/>
                  <a:cs typeface="TH NiramitIT๙ " pitchFamily="2" charset="-34"/>
                </a:rPr>
                <a:t>-ควร</a:t>
              </a:r>
              <a:r>
                <a:rPr lang="th-TH" sz="1600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NiramitIT๙ " pitchFamily="2" charset="-34"/>
                  <a:cs typeface="TH NiramitIT๙ " pitchFamily="2" charset="-34"/>
                </a:rPr>
                <a:t>มีการ </a:t>
              </a:r>
              <a:r>
                <a:rPr lang="en-US" sz="1600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NiramitIT๙ " pitchFamily="2" charset="-34"/>
                  <a:cs typeface="TH NiramitIT๙ " pitchFamily="2" charset="-34"/>
                </a:rPr>
                <a:t>Review </a:t>
              </a:r>
              <a:r>
                <a:rPr lang="en-US" sz="1600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NiramitIT๙ " pitchFamily="2" charset="-34"/>
                  <a:cs typeface="TH NiramitIT๙ " pitchFamily="2" charset="-34"/>
                </a:rPr>
                <a:t>chart</a:t>
              </a:r>
            </a:p>
            <a:p>
              <a:pPr algn="l"/>
              <a:r>
                <a:rPr lang="en-US" sz="1600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NiramitIT๙ " pitchFamily="2" charset="-34"/>
                  <a:cs typeface="TH NiramitIT๙ " pitchFamily="2" charset="-34"/>
                </a:rPr>
                <a:t>- </a:t>
              </a:r>
              <a:r>
                <a:rPr lang="th-TH" sz="1600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NiramitIT๙ " pitchFamily="2" charset="-34"/>
                  <a:cs typeface="TH NiramitIT๙ " pitchFamily="2" charset="-34"/>
                </a:rPr>
                <a:t>การ</a:t>
              </a:r>
              <a:r>
                <a:rPr lang="th-TH" sz="1600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NiramitIT๙ " pitchFamily="2" charset="-34"/>
                  <a:cs typeface="TH NiramitIT๙ " pitchFamily="2" charset="-34"/>
                </a:rPr>
                <a:t>วินิจฉัย </a:t>
              </a:r>
              <a:r>
                <a:rPr lang="en-US" sz="1600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NiramitIT๙ " pitchFamily="2" charset="-34"/>
                  <a:cs typeface="TH NiramitIT๙ " pitchFamily="2" charset="-34"/>
                </a:rPr>
                <a:t>OPD Case </a:t>
              </a:r>
              <a:r>
                <a:rPr lang="th-TH" sz="1600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NiramitIT๙ " pitchFamily="2" charset="-34"/>
                  <a:cs typeface="TH NiramitIT๙ " pitchFamily="2" charset="-34"/>
                </a:rPr>
                <a:t>ควรมีการติดตาม</a:t>
              </a:r>
              <a:r>
                <a:rPr lang="th-TH" sz="1600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NiramitIT๙ " pitchFamily="2" charset="-34"/>
                  <a:cs typeface="TH NiramitIT๙ " pitchFamily="2" charset="-34"/>
                </a:rPr>
                <a:t>ผู้ป่วย</a:t>
              </a:r>
            </a:p>
          </p:txBody>
        </p:sp>
      </p:grpSp>
      <p:grpSp>
        <p:nvGrpSpPr>
          <p:cNvPr id="17" name="Group 61"/>
          <p:cNvGrpSpPr>
            <a:grpSpLocks/>
          </p:cNvGrpSpPr>
          <p:nvPr/>
        </p:nvGrpSpPr>
        <p:grpSpPr bwMode="auto">
          <a:xfrm>
            <a:off x="4577668" y="1109065"/>
            <a:ext cx="2163762" cy="4353457"/>
            <a:chOff x="3748" y="1135"/>
            <a:chExt cx="1363" cy="2307"/>
          </a:xfrm>
        </p:grpSpPr>
        <p:sp>
          <p:nvSpPr>
            <p:cNvPr id="18" name="AutoShape 62"/>
            <p:cNvSpPr>
              <a:spLocks noChangeArrowheads="1"/>
            </p:cNvSpPr>
            <p:nvPr/>
          </p:nvSpPr>
          <p:spPr bwMode="gray">
            <a:xfrm>
              <a:off x="3748" y="1346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>
              <a:prstShdw prst="shdw11">
                <a:schemeClr val="bg2">
                  <a:alpha val="50000"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sz="1800" smtClean="0">
                <a:solidFill>
                  <a:srgbClr val="335338"/>
                </a:solidFill>
                <a:latin typeface="Arial" pitchFamily="34" charset="0"/>
              </a:endParaRPr>
            </a:p>
          </p:txBody>
        </p:sp>
        <p:sp>
          <p:nvSpPr>
            <p:cNvPr id="19" name="AutoShape 63"/>
            <p:cNvSpPr>
              <a:spLocks noChangeArrowheads="1"/>
            </p:cNvSpPr>
            <p:nvPr/>
          </p:nvSpPr>
          <p:spPr bwMode="gray">
            <a:xfrm>
              <a:off x="3769" y="1351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sz="1800" smtClean="0">
                <a:solidFill>
                  <a:srgbClr val="335338"/>
                </a:solidFill>
                <a:latin typeface="Arial" pitchFamily="34" charset="0"/>
              </a:endParaRPr>
            </a:p>
          </p:txBody>
        </p:sp>
        <p:sp>
          <p:nvSpPr>
            <p:cNvPr id="20" name="AutoShape 64"/>
            <p:cNvSpPr>
              <a:spLocks noChangeArrowheads="1"/>
            </p:cNvSpPr>
            <p:nvPr/>
          </p:nvSpPr>
          <p:spPr bwMode="gray">
            <a:xfrm>
              <a:off x="3780" y="2651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sz="1800" smtClean="0">
                <a:solidFill>
                  <a:srgbClr val="335338"/>
                </a:solidFill>
                <a:latin typeface="Arial" pitchFamily="34" charset="0"/>
              </a:endParaRPr>
            </a:p>
          </p:txBody>
        </p:sp>
        <p:sp>
          <p:nvSpPr>
            <p:cNvPr id="21" name="AutoShape 65"/>
            <p:cNvSpPr>
              <a:spLocks noChangeArrowheads="1"/>
            </p:cNvSpPr>
            <p:nvPr/>
          </p:nvSpPr>
          <p:spPr bwMode="gray">
            <a:xfrm>
              <a:off x="3780" y="1365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sz="1800" smtClean="0">
                <a:solidFill>
                  <a:srgbClr val="335338"/>
                </a:solidFill>
                <a:latin typeface="Arial" pitchFamily="34" charset="0"/>
              </a:endParaRPr>
            </a:p>
          </p:txBody>
        </p:sp>
        <p:grpSp>
          <p:nvGrpSpPr>
            <p:cNvPr id="22" name="Group 66"/>
            <p:cNvGrpSpPr>
              <a:grpSpLocks/>
            </p:cNvGrpSpPr>
            <p:nvPr/>
          </p:nvGrpSpPr>
          <p:grpSpPr bwMode="auto">
            <a:xfrm>
              <a:off x="4217" y="1135"/>
              <a:ext cx="405" cy="436"/>
              <a:chOff x="1289" y="556"/>
              <a:chExt cx="668" cy="720"/>
            </a:xfrm>
          </p:grpSpPr>
          <p:sp>
            <p:nvSpPr>
              <p:cNvPr id="25" name="Oval 67"/>
              <p:cNvSpPr>
                <a:spLocks noChangeArrowheads="1"/>
              </p:cNvSpPr>
              <p:nvPr/>
            </p:nvSpPr>
            <p:spPr bwMode="gray">
              <a:xfrm>
                <a:off x="1289" y="556"/>
                <a:ext cx="668" cy="72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 smtClean="0">
                  <a:solidFill>
                    <a:srgbClr val="335338"/>
                  </a:solidFill>
                  <a:latin typeface="Arial" pitchFamily="34" charset="0"/>
                </a:endParaRPr>
              </a:p>
            </p:txBody>
          </p:sp>
          <p:sp>
            <p:nvSpPr>
              <p:cNvPr id="26" name="Oval 68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 smtClean="0">
                  <a:solidFill>
                    <a:srgbClr val="335338"/>
                  </a:solidFill>
                  <a:latin typeface="Arial" pitchFamily="34" charset="0"/>
                </a:endParaRPr>
              </a:p>
            </p:txBody>
          </p:sp>
          <p:sp>
            <p:nvSpPr>
              <p:cNvPr id="27" name="Oval 69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 smtClean="0">
                  <a:solidFill>
                    <a:srgbClr val="335338"/>
                  </a:solidFill>
                  <a:latin typeface="Arial" pitchFamily="34" charset="0"/>
                </a:endParaRPr>
              </a:p>
            </p:txBody>
          </p:sp>
          <p:sp>
            <p:nvSpPr>
              <p:cNvPr id="28" name="Oval 70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 smtClean="0">
                  <a:solidFill>
                    <a:srgbClr val="335338"/>
                  </a:solidFill>
                  <a:latin typeface="Arial" pitchFamily="34" charset="0"/>
                </a:endParaRPr>
              </a:p>
            </p:txBody>
          </p:sp>
          <p:sp>
            <p:nvSpPr>
              <p:cNvPr id="29" name="Oval 71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 smtClean="0">
                  <a:solidFill>
                    <a:srgbClr val="335338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23" name="Text Box 72"/>
            <p:cNvSpPr txBox="1">
              <a:spLocks noChangeArrowheads="1"/>
            </p:cNvSpPr>
            <p:nvPr/>
          </p:nvSpPr>
          <p:spPr bwMode="gray">
            <a:xfrm>
              <a:off x="4303" y="1210"/>
              <a:ext cx="224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000000"/>
                  </a:solidFill>
                  <a:latin typeface="Arial" pitchFamily="34" charset="0"/>
                </a:rPr>
                <a:t>3</a:t>
              </a:r>
              <a:endParaRPr lang="en-US" sz="1800" smtClean="0">
                <a:solidFill>
                  <a:srgbClr val="335338"/>
                </a:solidFill>
                <a:latin typeface="Arial" pitchFamily="34" charset="0"/>
              </a:endParaRPr>
            </a:p>
          </p:txBody>
        </p:sp>
        <p:sp>
          <p:nvSpPr>
            <p:cNvPr id="24" name="Text Box 73"/>
            <p:cNvSpPr txBox="1">
              <a:spLocks noChangeArrowheads="1"/>
            </p:cNvSpPr>
            <p:nvPr/>
          </p:nvSpPr>
          <p:spPr bwMode="gray">
            <a:xfrm>
              <a:off x="3796" y="1632"/>
              <a:ext cx="1315" cy="1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th-TH" sz="2400" dirty="0">
                  <a:solidFill>
                    <a:srgbClr val="000000"/>
                  </a:solidFill>
                  <a:latin typeface="TH NiramitIT๙ " pitchFamily="2" charset="-34"/>
                  <a:cs typeface="TH NiramitIT๙ " pitchFamily="2" charset="-34"/>
                </a:rPr>
                <a:t>เจ้าหน้าที่ผู้รับผิดชอบงานและทีม </a:t>
              </a:r>
              <a:r>
                <a:rPr lang="en-US" sz="2400" dirty="0">
                  <a:solidFill>
                    <a:srgbClr val="000000"/>
                  </a:solidFill>
                  <a:latin typeface="TH NiramitIT๙ " pitchFamily="2" charset="-34"/>
                  <a:cs typeface="TH NiramitIT๙ " pitchFamily="2" charset="-34"/>
                </a:rPr>
                <a:t>SRRT</a:t>
              </a:r>
              <a:endParaRPr lang="th-TH" sz="2400" dirty="0" smtClean="0">
                <a:solidFill>
                  <a:srgbClr val="000000"/>
                </a:solidFill>
                <a:latin typeface="TH NiramitIT๙ " pitchFamily="2" charset="-34"/>
                <a:cs typeface="TH NiramitIT๙ " pitchFamily="2" charset="-34"/>
              </a:endParaRPr>
            </a:p>
            <a:p>
              <a:pPr algn="l"/>
              <a:r>
                <a:rPr lang="th-TH" sz="1600" dirty="0" smtClean="0">
                  <a:solidFill>
                    <a:srgbClr val="000000"/>
                  </a:solidFill>
                  <a:latin typeface="TH NiramitIT๙ " pitchFamily="2" charset="-34"/>
                  <a:cs typeface="TH NiramitIT๙ " pitchFamily="2" charset="-34"/>
                </a:rPr>
                <a:t>-</a:t>
              </a:r>
              <a:r>
                <a:rPr lang="th-TH" sz="16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NiramitIT๙ " pitchFamily="2" charset="-34"/>
                  <a:cs typeface="TH NiramitIT๙ " pitchFamily="2" charset="-34"/>
                </a:rPr>
                <a:t>มีการประชุมทบทวนองค์ความรู้ ติดตาม </a:t>
              </a:r>
              <a:r>
                <a:rPr lang="th-TH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NiramitIT๙ " pitchFamily="2" charset="-34"/>
                  <a:cs typeface="TH NiramitIT๙ " pitchFamily="2" charset="-34"/>
                </a:rPr>
                <a:t>ควบคุม กำกับ การควบคุมโรคและเฝ้าระวังโรคในระดับพื้นที่ </a:t>
              </a:r>
              <a:endParaRPr lang="th-TH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 " pitchFamily="2" charset="-34"/>
                <a:cs typeface="TH NiramitIT๙ " pitchFamily="2" charset="-34"/>
              </a:endParaRPr>
            </a:p>
            <a:p>
              <a:pPr algn="l"/>
              <a:r>
                <a:rPr lang="th-TH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NiramitIT๙ " pitchFamily="2" charset="-34"/>
                  <a:cs typeface="TH NiramitIT๙ " pitchFamily="2" charset="-34"/>
                </a:rPr>
                <a:t>-ควรมีเครื่อง</a:t>
              </a:r>
              <a:r>
                <a:rPr lang="th-TH" sz="16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NiramitIT๙ " pitchFamily="2" charset="-34"/>
                  <a:cs typeface="TH NiramitIT๙ " pitchFamily="2" charset="-34"/>
                </a:rPr>
                <a:t>พ่นไว้</a:t>
              </a:r>
              <a:r>
                <a:rPr lang="th-TH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NiramitIT๙ " pitchFamily="2" charset="-34"/>
                  <a:cs typeface="TH NiramitIT๙ " pitchFamily="2" charset="-34"/>
                </a:rPr>
                <a:t>ที่ทุก </a:t>
              </a:r>
              <a:r>
                <a:rPr lang="th-TH" sz="16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NiramitIT๙ " pitchFamily="2" charset="-34"/>
                  <a:cs typeface="TH NiramitIT๙ " pitchFamily="2" charset="-34"/>
                </a:rPr>
                <a:t>คป</a:t>
              </a:r>
              <a:r>
                <a:rPr lang="th-TH" sz="16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NiramitIT๙ " pitchFamily="2" charset="-34"/>
                  <a:cs typeface="TH NiramitIT๙ " pitchFamily="2" charset="-34"/>
                </a:rPr>
                <a:t>สอ.อย่าง</a:t>
              </a:r>
              <a:r>
                <a:rPr lang="th-TH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NiramitIT๙ " pitchFamily="2" charset="-34"/>
                  <a:cs typeface="TH NiramitIT๙ " pitchFamily="2" charset="-34"/>
                </a:rPr>
                <a:t>น้อย 2 เครื่อง</a:t>
              </a:r>
            </a:p>
            <a:p>
              <a:pPr algn="l"/>
              <a:endParaRPr lang="th-TH" sz="1600" dirty="0">
                <a:solidFill>
                  <a:srgbClr val="000000"/>
                </a:solidFill>
                <a:latin typeface="TH NiramitIT๙ " pitchFamily="2" charset="-34"/>
                <a:cs typeface="TH NiramitIT๙ " pitchFamily="2" charset="-34"/>
              </a:endParaRPr>
            </a:p>
            <a:p>
              <a:endParaRPr lang="en-US" sz="3200" dirty="0" smtClean="0">
                <a:solidFill>
                  <a:srgbClr val="335338"/>
                </a:solidFill>
                <a:latin typeface="TH NiramitIT๙ " pitchFamily="2" charset="-34"/>
                <a:cs typeface="TH NiramitIT๙ " pitchFamily="2" charset="-34"/>
              </a:endParaRPr>
            </a:p>
          </p:txBody>
        </p:sp>
      </p:grpSp>
      <p:grpSp>
        <p:nvGrpSpPr>
          <p:cNvPr id="30" name="Group 74"/>
          <p:cNvGrpSpPr>
            <a:grpSpLocks/>
          </p:cNvGrpSpPr>
          <p:nvPr/>
        </p:nvGrpSpPr>
        <p:grpSpPr bwMode="auto">
          <a:xfrm>
            <a:off x="2339752" y="1230087"/>
            <a:ext cx="2163762" cy="3594537"/>
            <a:chOff x="2256" y="1091"/>
            <a:chExt cx="1363" cy="2461"/>
          </a:xfrm>
        </p:grpSpPr>
        <p:sp>
          <p:nvSpPr>
            <p:cNvPr id="31" name="AutoShape 75"/>
            <p:cNvSpPr>
              <a:spLocks noChangeArrowheads="1"/>
            </p:cNvSpPr>
            <p:nvPr/>
          </p:nvSpPr>
          <p:spPr bwMode="gray">
            <a:xfrm>
              <a:off x="2256" y="1348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sz="1800" smtClean="0">
                <a:solidFill>
                  <a:srgbClr val="335338"/>
                </a:solidFill>
                <a:latin typeface="Arial" pitchFamily="34" charset="0"/>
              </a:endParaRPr>
            </a:p>
          </p:txBody>
        </p:sp>
        <p:sp>
          <p:nvSpPr>
            <p:cNvPr id="32" name="AutoShape 76"/>
            <p:cNvSpPr>
              <a:spLocks noChangeArrowheads="1"/>
            </p:cNvSpPr>
            <p:nvPr/>
          </p:nvSpPr>
          <p:spPr bwMode="gray">
            <a:xfrm>
              <a:off x="2277" y="1353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sz="1800" smtClean="0">
                <a:solidFill>
                  <a:srgbClr val="335338"/>
                </a:solidFill>
                <a:latin typeface="Arial" pitchFamily="34" charset="0"/>
              </a:endParaRPr>
            </a:p>
          </p:txBody>
        </p:sp>
        <p:sp>
          <p:nvSpPr>
            <p:cNvPr id="33" name="AutoShape 77"/>
            <p:cNvSpPr>
              <a:spLocks noChangeArrowheads="1"/>
            </p:cNvSpPr>
            <p:nvPr/>
          </p:nvSpPr>
          <p:spPr bwMode="gray">
            <a:xfrm>
              <a:off x="2288" y="2653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sz="1800" smtClean="0">
                <a:solidFill>
                  <a:srgbClr val="335338"/>
                </a:solidFill>
                <a:latin typeface="Arial" pitchFamily="34" charset="0"/>
              </a:endParaRPr>
            </a:p>
          </p:txBody>
        </p:sp>
        <p:sp>
          <p:nvSpPr>
            <p:cNvPr id="34" name="AutoShape 78"/>
            <p:cNvSpPr>
              <a:spLocks noChangeArrowheads="1"/>
            </p:cNvSpPr>
            <p:nvPr/>
          </p:nvSpPr>
          <p:spPr bwMode="gray">
            <a:xfrm>
              <a:off x="2288" y="1367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sz="1800" smtClean="0">
                <a:solidFill>
                  <a:srgbClr val="335338"/>
                </a:solidFill>
                <a:latin typeface="Arial" pitchFamily="34" charset="0"/>
              </a:endParaRPr>
            </a:p>
          </p:txBody>
        </p:sp>
        <p:sp>
          <p:nvSpPr>
            <p:cNvPr id="35" name="Oval 79"/>
            <p:cNvSpPr>
              <a:spLocks noChangeArrowheads="1"/>
            </p:cNvSpPr>
            <p:nvPr/>
          </p:nvSpPr>
          <p:spPr bwMode="gray">
            <a:xfrm>
              <a:off x="2725" y="1091"/>
              <a:ext cx="405" cy="43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sz="1800" smtClean="0">
                <a:solidFill>
                  <a:srgbClr val="335338"/>
                </a:solidFill>
                <a:latin typeface="Arial" pitchFamily="34" charset="0"/>
              </a:endParaRPr>
            </a:p>
          </p:txBody>
        </p:sp>
        <p:sp>
          <p:nvSpPr>
            <p:cNvPr id="36" name="Oval 80"/>
            <p:cNvSpPr>
              <a:spLocks noChangeArrowheads="1"/>
            </p:cNvSpPr>
            <p:nvPr/>
          </p:nvSpPr>
          <p:spPr bwMode="gray">
            <a:xfrm>
              <a:off x="2729" y="1157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sz="1800" smtClean="0">
                <a:solidFill>
                  <a:srgbClr val="335338"/>
                </a:solidFill>
                <a:latin typeface="Arial" pitchFamily="34" charset="0"/>
              </a:endParaRPr>
            </a:p>
          </p:txBody>
        </p:sp>
        <p:sp>
          <p:nvSpPr>
            <p:cNvPr id="37" name="Oval 81"/>
            <p:cNvSpPr>
              <a:spLocks noChangeArrowheads="1"/>
            </p:cNvSpPr>
            <p:nvPr/>
          </p:nvSpPr>
          <p:spPr bwMode="gray">
            <a:xfrm>
              <a:off x="2734" y="1159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sz="1800" smtClean="0">
                <a:solidFill>
                  <a:srgbClr val="335338"/>
                </a:solidFill>
                <a:latin typeface="Arial" pitchFamily="34" charset="0"/>
              </a:endParaRPr>
            </a:p>
          </p:txBody>
        </p:sp>
        <p:sp>
          <p:nvSpPr>
            <p:cNvPr id="38" name="Oval 82"/>
            <p:cNvSpPr>
              <a:spLocks noChangeArrowheads="1"/>
            </p:cNvSpPr>
            <p:nvPr/>
          </p:nvSpPr>
          <p:spPr bwMode="gray">
            <a:xfrm>
              <a:off x="2738" y="1163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sz="1800" smtClean="0">
                <a:solidFill>
                  <a:srgbClr val="335338"/>
                </a:solidFill>
                <a:latin typeface="Arial" pitchFamily="34" charset="0"/>
              </a:endParaRPr>
            </a:p>
          </p:txBody>
        </p:sp>
        <p:sp>
          <p:nvSpPr>
            <p:cNvPr id="39" name="Oval 83"/>
            <p:cNvSpPr>
              <a:spLocks noChangeArrowheads="1"/>
            </p:cNvSpPr>
            <p:nvPr/>
          </p:nvSpPr>
          <p:spPr bwMode="gray">
            <a:xfrm>
              <a:off x="2760" y="1173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sz="1800" smtClean="0">
                <a:solidFill>
                  <a:srgbClr val="335338"/>
                </a:solidFill>
                <a:latin typeface="Arial" pitchFamily="34" charset="0"/>
              </a:endParaRPr>
            </a:p>
          </p:txBody>
        </p:sp>
        <p:sp>
          <p:nvSpPr>
            <p:cNvPr id="40" name="Text Box 84"/>
            <p:cNvSpPr txBox="1">
              <a:spLocks noChangeArrowheads="1"/>
            </p:cNvSpPr>
            <p:nvPr/>
          </p:nvSpPr>
          <p:spPr bwMode="gray">
            <a:xfrm>
              <a:off x="2811" y="1212"/>
              <a:ext cx="224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sz="1800" smtClean="0">
                <a:solidFill>
                  <a:srgbClr val="335338"/>
                </a:solidFill>
                <a:latin typeface="Arial" pitchFamily="34" charset="0"/>
              </a:endParaRPr>
            </a:p>
          </p:txBody>
        </p:sp>
        <p:sp>
          <p:nvSpPr>
            <p:cNvPr id="41" name="Text Box 85"/>
            <p:cNvSpPr txBox="1">
              <a:spLocks noChangeArrowheads="1"/>
            </p:cNvSpPr>
            <p:nvPr/>
          </p:nvSpPr>
          <p:spPr bwMode="gray">
            <a:xfrm>
              <a:off x="2304" y="1634"/>
              <a:ext cx="1296" cy="1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th-TH" sz="2400" dirty="0">
                  <a:solidFill>
                    <a:srgbClr val="000000"/>
                  </a:solidFill>
                  <a:latin typeface="TH NiramitIT๙ " pitchFamily="2" charset="-34"/>
                  <a:cs typeface="TH NiramitIT๙ " pitchFamily="2" charset="-34"/>
                </a:rPr>
                <a:t>พื้นที่ระบาด</a:t>
              </a:r>
              <a:r>
                <a:rPr lang="th-TH" sz="2400" dirty="0" smtClean="0">
                  <a:solidFill>
                    <a:srgbClr val="000000"/>
                  </a:solidFill>
                  <a:latin typeface="TH NiramitIT๙ " pitchFamily="2" charset="-34"/>
                  <a:cs typeface="TH NiramitIT๙ " pitchFamily="2" charset="-34"/>
                </a:rPr>
                <a:t>ไข้เลือดออก</a:t>
              </a:r>
            </a:p>
            <a:p>
              <a:r>
                <a:rPr lang="th-TH" sz="2400" dirty="0" smtClean="0">
                  <a:solidFill>
                    <a:srgbClr val="000000"/>
                  </a:solidFill>
                  <a:latin typeface="TH NiramitIT๙ " pitchFamily="2" charset="-34"/>
                  <a:cs typeface="TH NiramitIT๙ " pitchFamily="2" charset="-34"/>
                </a:rPr>
                <a:t>-</a:t>
              </a:r>
              <a:r>
                <a:rPr lang="th-TH" sz="1600" dirty="0" smtClean="0">
                  <a:solidFill>
                    <a:srgbClr val="000000"/>
                  </a:solidFill>
                  <a:latin typeface="TH NiramitIT๙ " pitchFamily="2" charset="-34"/>
                  <a:cs typeface="TH NiramitIT๙ " pitchFamily="2" charset="-34"/>
                </a:rPr>
                <a:t>เพิ่มความเข้มข้นในการควบคุมโรคและเฝ้าระวังการระบาด</a:t>
              </a:r>
            </a:p>
            <a:p>
              <a:r>
                <a:rPr lang="th-TH" sz="1600" dirty="0" smtClean="0">
                  <a:solidFill>
                    <a:srgbClr val="000000"/>
                  </a:solidFill>
                  <a:latin typeface="TH NiramitIT๙ " pitchFamily="2" charset="-34"/>
                  <a:cs typeface="TH NiramitIT๙ " pitchFamily="2" charset="-34"/>
                </a:rPr>
                <a:t>-วิเคราะห์พื้นที่ ติดตามอย่างใกล้ชิด</a:t>
              </a:r>
            </a:p>
            <a:p>
              <a:endParaRPr lang="th-TH" sz="1600" dirty="0">
                <a:solidFill>
                  <a:srgbClr val="000000"/>
                </a:solidFill>
                <a:latin typeface="TH NiramitIT๙ " pitchFamily="2" charset="-34"/>
                <a:cs typeface="TH NiramitIT๙ " pitchFamily="2" charset="-34"/>
              </a:endParaRPr>
            </a:p>
            <a:p>
              <a:endParaRPr lang="th-TH" sz="2400" b="1" dirty="0">
                <a:solidFill>
                  <a:srgbClr val="000000"/>
                </a:solidFill>
                <a:latin typeface="TH NiramitIT๙ " pitchFamily="2" charset="-34"/>
                <a:cs typeface="TH NiramitIT๙ " pitchFamily="2" charset="-34"/>
              </a:endParaRPr>
            </a:p>
          </p:txBody>
        </p:sp>
      </p:grpSp>
      <p:grpSp>
        <p:nvGrpSpPr>
          <p:cNvPr id="42" name="Group 48"/>
          <p:cNvGrpSpPr>
            <a:grpSpLocks/>
          </p:cNvGrpSpPr>
          <p:nvPr/>
        </p:nvGrpSpPr>
        <p:grpSpPr bwMode="auto">
          <a:xfrm>
            <a:off x="6902326" y="1292962"/>
            <a:ext cx="2163762" cy="2871473"/>
            <a:chOff x="768" y="1137"/>
            <a:chExt cx="1363" cy="2011"/>
          </a:xfrm>
        </p:grpSpPr>
        <p:sp>
          <p:nvSpPr>
            <p:cNvPr id="43" name="AutoShape 49"/>
            <p:cNvSpPr>
              <a:spLocks noChangeArrowheads="1"/>
            </p:cNvSpPr>
            <p:nvPr/>
          </p:nvSpPr>
          <p:spPr bwMode="gray">
            <a:xfrm>
              <a:off x="768" y="1348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>
              <a:prstShdw prst="shdw12">
                <a:schemeClr val="bg2">
                  <a:alpha val="50000"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sz="1800" smtClean="0">
                <a:solidFill>
                  <a:srgbClr val="335338"/>
                </a:solidFill>
                <a:latin typeface="Arial" pitchFamily="34" charset="0"/>
              </a:endParaRPr>
            </a:p>
          </p:txBody>
        </p:sp>
        <p:sp>
          <p:nvSpPr>
            <p:cNvPr id="44" name="AutoShape 50"/>
            <p:cNvSpPr>
              <a:spLocks noChangeArrowheads="1"/>
            </p:cNvSpPr>
            <p:nvPr/>
          </p:nvSpPr>
          <p:spPr bwMode="gray">
            <a:xfrm>
              <a:off x="789" y="1353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sz="1800" smtClean="0">
                <a:solidFill>
                  <a:srgbClr val="335338"/>
                </a:solidFill>
                <a:latin typeface="Arial" pitchFamily="34" charset="0"/>
              </a:endParaRPr>
            </a:p>
          </p:txBody>
        </p:sp>
        <p:sp>
          <p:nvSpPr>
            <p:cNvPr id="45" name="AutoShape 51"/>
            <p:cNvSpPr>
              <a:spLocks noChangeArrowheads="1"/>
            </p:cNvSpPr>
            <p:nvPr/>
          </p:nvSpPr>
          <p:spPr bwMode="gray">
            <a:xfrm>
              <a:off x="800" y="2653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sz="1800" smtClean="0">
                <a:solidFill>
                  <a:srgbClr val="335338"/>
                </a:solidFill>
                <a:latin typeface="Arial" pitchFamily="34" charset="0"/>
              </a:endParaRPr>
            </a:p>
          </p:txBody>
        </p:sp>
        <p:sp>
          <p:nvSpPr>
            <p:cNvPr id="46" name="AutoShape 52"/>
            <p:cNvSpPr>
              <a:spLocks noChangeArrowheads="1"/>
            </p:cNvSpPr>
            <p:nvPr/>
          </p:nvSpPr>
          <p:spPr bwMode="gray">
            <a:xfrm>
              <a:off x="800" y="1367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h-TH" sz="1800" smtClean="0">
                <a:solidFill>
                  <a:srgbClr val="335338"/>
                </a:solidFill>
                <a:latin typeface="Arial" pitchFamily="34" charset="0"/>
              </a:endParaRPr>
            </a:p>
          </p:txBody>
        </p:sp>
        <p:grpSp>
          <p:nvGrpSpPr>
            <p:cNvPr id="47" name="Group 53"/>
            <p:cNvGrpSpPr>
              <a:grpSpLocks/>
            </p:cNvGrpSpPr>
            <p:nvPr/>
          </p:nvGrpSpPr>
          <p:grpSpPr bwMode="auto">
            <a:xfrm>
              <a:off x="1237" y="1137"/>
              <a:ext cx="405" cy="436"/>
              <a:chOff x="1289" y="556"/>
              <a:chExt cx="668" cy="720"/>
            </a:xfrm>
          </p:grpSpPr>
          <p:sp>
            <p:nvSpPr>
              <p:cNvPr id="50" name="Oval 54"/>
              <p:cNvSpPr>
                <a:spLocks noChangeArrowheads="1"/>
              </p:cNvSpPr>
              <p:nvPr/>
            </p:nvSpPr>
            <p:spPr bwMode="gray">
              <a:xfrm>
                <a:off x="1289" y="556"/>
                <a:ext cx="668" cy="72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 smtClean="0">
                  <a:solidFill>
                    <a:srgbClr val="335338"/>
                  </a:solidFill>
                  <a:latin typeface="Arial" pitchFamily="34" charset="0"/>
                </a:endParaRPr>
              </a:p>
            </p:txBody>
          </p:sp>
          <p:sp>
            <p:nvSpPr>
              <p:cNvPr id="51" name="Oval 55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 smtClean="0">
                  <a:solidFill>
                    <a:srgbClr val="335338"/>
                  </a:solidFill>
                  <a:latin typeface="Arial" pitchFamily="34" charset="0"/>
                </a:endParaRPr>
              </a:p>
            </p:txBody>
          </p:sp>
          <p:sp>
            <p:nvSpPr>
              <p:cNvPr id="52" name="Oval 56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 smtClean="0">
                  <a:solidFill>
                    <a:srgbClr val="335338"/>
                  </a:solidFill>
                  <a:latin typeface="Arial" pitchFamily="34" charset="0"/>
                </a:endParaRPr>
              </a:p>
            </p:txBody>
          </p:sp>
          <p:sp>
            <p:nvSpPr>
              <p:cNvPr id="53" name="Oval 57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 smtClean="0">
                  <a:solidFill>
                    <a:srgbClr val="335338"/>
                  </a:solidFill>
                  <a:latin typeface="Arial" pitchFamily="34" charset="0"/>
                </a:endParaRPr>
              </a:p>
            </p:txBody>
          </p:sp>
          <p:sp>
            <p:nvSpPr>
              <p:cNvPr id="54" name="Oval 58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1800" smtClean="0">
                  <a:solidFill>
                    <a:srgbClr val="335338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48" name="Text Box 59"/>
            <p:cNvSpPr txBox="1">
              <a:spLocks noChangeArrowheads="1"/>
            </p:cNvSpPr>
            <p:nvPr/>
          </p:nvSpPr>
          <p:spPr bwMode="gray">
            <a:xfrm>
              <a:off x="1323" y="1212"/>
              <a:ext cx="224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4</a:t>
              </a:r>
              <a:endParaRPr lang="en-US" sz="1800" dirty="0" smtClean="0">
                <a:solidFill>
                  <a:srgbClr val="335338"/>
                </a:solidFill>
                <a:latin typeface="Arial" pitchFamily="34" charset="0"/>
              </a:endParaRPr>
            </a:p>
          </p:txBody>
        </p:sp>
        <p:sp>
          <p:nvSpPr>
            <p:cNvPr id="49" name="Text Box 60"/>
            <p:cNvSpPr txBox="1">
              <a:spLocks noChangeArrowheads="1"/>
            </p:cNvSpPr>
            <p:nvPr/>
          </p:nvSpPr>
          <p:spPr bwMode="gray">
            <a:xfrm>
              <a:off x="816" y="1634"/>
              <a:ext cx="1296" cy="1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th-TH" sz="2400" dirty="0">
                  <a:solidFill>
                    <a:srgbClr val="000000"/>
                  </a:solidFill>
                  <a:latin typeface="TH NiramitIT๙ " pitchFamily="2" charset="-34"/>
                  <a:cs typeface="TH NiramitIT๙ " pitchFamily="2" charset="-34"/>
                </a:rPr>
                <a:t>มาตรการทาง</a:t>
              </a:r>
              <a:r>
                <a:rPr lang="th-TH" sz="2400" dirty="0" smtClean="0">
                  <a:solidFill>
                    <a:srgbClr val="000000"/>
                  </a:solidFill>
                  <a:latin typeface="TH NiramitIT๙ " pitchFamily="2" charset="-34"/>
                  <a:cs typeface="TH NiramitIT๙ " pitchFamily="2" charset="-34"/>
                </a:rPr>
                <a:t>สังคม</a:t>
              </a:r>
            </a:p>
            <a:p>
              <a:pPr algn="l"/>
              <a:r>
                <a:rPr lang="th-TH" sz="16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NiramitIT๙ " pitchFamily="2" charset="-34"/>
                  <a:cs typeface="TH NiramitIT๙ " pitchFamily="2" charset="-34"/>
                </a:rPr>
                <a:t>-กระบวนการประชาคมหมู่บ้านที่เกิดโรค/ควบคู่กับการดำเนินงานของหน่วยอื่น/งานอื่นๆ กำหนดเป็นมาตรการชุมชน/หมู่บ้าน</a:t>
              </a:r>
              <a:endParaRPr lang="th-TH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 " pitchFamily="2" charset="-34"/>
                <a:cs typeface="TH NiramitIT๙ " pitchFamily="2" charset="-34"/>
              </a:endParaRPr>
            </a:p>
            <a:p>
              <a:pPr algn="l"/>
              <a:endParaRPr lang="th-TH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 " pitchFamily="2" charset="-34"/>
                <a:cs typeface="TH NiramitIT๙ " pitchFamily="2" charset="-34"/>
              </a:endParaRPr>
            </a:p>
          </p:txBody>
        </p:sp>
      </p:grpSp>
      <p:sp>
        <p:nvSpPr>
          <p:cNvPr id="55" name="ชื่อเรื่อง 1"/>
          <p:cNvSpPr txBox="1">
            <a:spLocks/>
          </p:cNvSpPr>
          <p:nvPr/>
        </p:nvSpPr>
        <p:spPr>
          <a:xfrm>
            <a:off x="1907704" y="-113101"/>
            <a:ext cx="4320480" cy="1143000"/>
          </a:xfrm>
          <a:prstGeom prst="rect">
            <a:avLst/>
          </a:prstGeom>
          <a:extLst/>
        </p:spPr>
        <p:txBody>
          <a:bodyPr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3600" b="1" i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itchFamily="2" charset="0"/>
                <a:cs typeface="supermarket" pitchFamily="2" charset="0"/>
              </a:rPr>
              <a:t>     </a:t>
            </a:r>
            <a:r>
              <a:rPr lang="th-TH" sz="8000" i="1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itchFamily="2" charset="0"/>
                <a:cs typeface="LilyUPC" pitchFamily="34" charset="-34"/>
              </a:rPr>
              <a:t>ข้อเสนอแนะ</a:t>
            </a:r>
            <a:endParaRPr lang="th-TH" sz="8000" b="1" i="1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market" pitchFamily="2" charset="0"/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6694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G BOSS\Documents\4 ด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50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3.gstatic.com/images?q=tbn:ANd9GcRhIK32NUxHGA6BPN4OcfkEb6ft0m3cPBSlXueHNETAZasydLkDLQ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48049"/>
            <a:ext cx="9108504" cy="519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rickvilla.com/wp-content/uploads/Cool-3d-Cubes-PowerPoint-Templat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19" b="36897"/>
          <a:stretch/>
        </p:blipFill>
        <p:spPr bwMode="auto">
          <a:xfrm rot="10800000">
            <a:off x="7134531" y="2"/>
            <a:ext cx="2009473" cy="124485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arabao2524.com/board/images/2012/09/Carabao2524_000076350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5486"/>
            <a:ext cx="5184576" cy="408208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2843808" y="4083918"/>
            <a:ext cx="40324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</a:t>
            </a:r>
            <a:endParaRPr lang="th-TH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655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77599" y="339502"/>
            <a:ext cx="6768752" cy="936104"/>
          </a:xfrm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sz="3200" b="1" dirty="0" smtClean="0"/>
              <a:t>สถานการณ์โรคไข้เลือดออก อำเภออรัญประเทศ</a:t>
            </a:r>
            <a:br>
              <a:rPr lang="th-TH" sz="3200" b="1" dirty="0" smtClean="0"/>
            </a:br>
            <a:r>
              <a:rPr lang="th-TH" sz="3200" b="1" dirty="0" smtClean="0"/>
              <a:t>ระหว่างวันที่ 1 ม.ค. 59 - 26 เม.ย. 59</a:t>
            </a:r>
            <a:endParaRPr lang="th-TH" sz="3200" dirty="0"/>
          </a:p>
        </p:txBody>
      </p:sp>
      <p:pic>
        <p:nvPicPr>
          <p:cNvPr id="1026" name="Picture 2" descr="C:\Users\Big-Jung\Desktop\Pecha-Kucha.0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475" y="1537216"/>
            <a:ext cx="5715000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61775" y="149163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cs typeface="+mj-cs"/>
              </a:rPr>
              <a:t>พบผู้ป่วยเพศชายมากกว่าเพศหญิง</a:t>
            </a:r>
            <a:endParaRPr lang="th-TH" b="1" dirty="0">
              <a:cs typeface="+mj-cs"/>
            </a:endParaRPr>
          </a:p>
        </p:txBody>
      </p:sp>
      <p:cxnSp>
        <p:nvCxnSpPr>
          <p:cNvPr id="6" name="ตัวเชื่อมต่อหักมุม 5"/>
          <p:cNvCxnSpPr/>
          <p:nvPr/>
        </p:nvCxnSpPr>
        <p:spPr>
          <a:xfrm rot="10800000">
            <a:off x="2555776" y="2409732"/>
            <a:ext cx="792088" cy="54006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32517" y="2227712"/>
            <a:ext cx="72008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cs typeface="+mj-cs"/>
              </a:rPr>
              <a:t>11 ราย</a:t>
            </a:r>
            <a:endParaRPr lang="th-TH" sz="2000" dirty="0"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2257203"/>
            <a:ext cx="72008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cs typeface="+mj-cs"/>
              </a:rPr>
              <a:t>10 ราย</a:t>
            </a:r>
            <a:endParaRPr lang="th-TH" sz="2000" dirty="0">
              <a:cs typeface="+mj-cs"/>
            </a:endParaRPr>
          </a:p>
        </p:txBody>
      </p:sp>
      <p:cxnSp>
        <p:nvCxnSpPr>
          <p:cNvPr id="12" name="ตัวเชื่อมต่อหักมุม 11"/>
          <p:cNvCxnSpPr/>
          <p:nvPr/>
        </p:nvCxnSpPr>
        <p:spPr>
          <a:xfrm>
            <a:off x="5580112" y="2377753"/>
            <a:ext cx="936104" cy="58982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204102" y="4582627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>
                <a:cs typeface="+mj-cs"/>
              </a:rPr>
              <a:t>ข้อมูลจาก </a:t>
            </a:r>
            <a:r>
              <a:rPr lang="en-US" sz="1600" dirty="0" smtClean="0">
                <a:cs typeface="+mj-cs"/>
              </a:rPr>
              <a:t>R506</a:t>
            </a:r>
            <a:endParaRPr lang="th-TH" sz="1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7802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31640" y="123478"/>
            <a:ext cx="6912768" cy="936104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sz="3200" b="1" dirty="0" smtClean="0"/>
              <a:t>สถานการณ์โรคไข้เลือดออก อำเภออรัญประเทศ</a:t>
            </a:r>
            <a:br>
              <a:rPr lang="th-TH" sz="3200" b="1" dirty="0" smtClean="0"/>
            </a:br>
            <a:r>
              <a:rPr lang="th-TH" sz="3200" b="1" dirty="0" smtClean="0"/>
              <a:t>ระหว่างวันที่ 1 ม.ค. 59 - 26 เม.ย. 59</a:t>
            </a:r>
            <a:endParaRPr lang="th-TH" sz="3200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431941"/>
              </p:ext>
            </p:extLst>
          </p:nvPr>
        </p:nvGraphicFramePr>
        <p:xfrm>
          <a:off x="251520" y="1113588"/>
          <a:ext cx="878497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68344" y="4796499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>
                <a:cs typeface="+mj-cs"/>
              </a:rPr>
              <a:t>ข้อมูลจาก </a:t>
            </a:r>
            <a:r>
              <a:rPr lang="en-US" sz="1600" dirty="0" smtClean="0">
                <a:cs typeface="+mj-cs"/>
              </a:rPr>
              <a:t>R506</a:t>
            </a:r>
            <a:endParaRPr lang="th-TH" sz="1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8256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ไดอะแกรม 7"/>
          <p:cNvGraphicFramePr/>
          <p:nvPr>
            <p:extLst>
              <p:ext uri="{D42A27DB-BD31-4B8C-83A1-F6EECF244321}">
                <p14:modId xmlns:p14="http://schemas.microsoft.com/office/powerpoint/2010/main" val="1065623015"/>
              </p:ext>
            </p:extLst>
          </p:nvPr>
        </p:nvGraphicFramePr>
        <p:xfrm>
          <a:off x="611560" y="987574"/>
          <a:ext cx="8064896" cy="3630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668344" y="4796499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>
                <a:cs typeface="+mj-cs"/>
              </a:rPr>
              <a:t>ข้อมูลจาก </a:t>
            </a:r>
            <a:r>
              <a:rPr lang="en-US" sz="1600" dirty="0" smtClean="0">
                <a:cs typeface="+mj-cs"/>
              </a:rPr>
              <a:t>R506</a:t>
            </a:r>
            <a:endParaRPr lang="th-TH" sz="1600" dirty="0">
              <a:cs typeface="+mj-cs"/>
            </a:endParaRPr>
          </a:p>
        </p:txBody>
      </p:sp>
      <p:sp>
        <p:nvSpPr>
          <p:cNvPr id="11" name="ชื่อเรื่อง 10"/>
          <p:cNvSpPr>
            <a:spLocks noGrp="1"/>
          </p:cNvSpPr>
          <p:nvPr>
            <p:ph type="title"/>
          </p:nvPr>
        </p:nvSpPr>
        <p:spPr>
          <a:xfrm>
            <a:off x="539552" y="41151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00B0F0"/>
                </a:solidFill>
              </a:rPr>
              <a:t>จำนวนผู้ป่วยโรคไข้เลือดออกในแต่ละเดือน</a:t>
            </a:r>
            <a:br>
              <a:rPr lang="th-TH" b="1" dirty="0" smtClean="0">
                <a:solidFill>
                  <a:srgbClr val="00B0F0"/>
                </a:solidFill>
              </a:rPr>
            </a:br>
            <a:endParaRPr lang="th-TH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2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val 10"/>
          <p:cNvSpPr>
            <a:spLocks noChangeArrowheads="1"/>
          </p:cNvSpPr>
          <p:nvPr/>
        </p:nvSpPr>
        <p:spPr bwMode="auto">
          <a:xfrm>
            <a:off x="3890964" y="2243733"/>
            <a:ext cx="71437" cy="10715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th-TH"/>
          </a:p>
        </p:txBody>
      </p:sp>
      <p:pic>
        <p:nvPicPr>
          <p:cNvPr id="84" name="Picture 14" descr="แผนที่อรัญเต็ม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50626"/>
            <a:ext cx="6400800" cy="479940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90099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Oval 17"/>
          <p:cNvSpPr>
            <a:spLocks noChangeArrowheads="1"/>
          </p:cNvSpPr>
          <p:nvPr/>
        </p:nvSpPr>
        <p:spPr bwMode="auto">
          <a:xfrm>
            <a:off x="3667125" y="2190154"/>
            <a:ext cx="71438" cy="10834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86" name="Text Box 15"/>
          <p:cNvSpPr txBox="1">
            <a:spLocks noChangeArrowheads="1"/>
          </p:cNvSpPr>
          <p:nvPr/>
        </p:nvSpPr>
        <p:spPr bwMode="auto">
          <a:xfrm>
            <a:off x="3579813" y="2099666"/>
            <a:ext cx="2286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1600" b="1">
                <a:latin typeface="Angsana New" pitchFamily="18" charset="-34"/>
              </a:rPr>
              <a:t>5</a:t>
            </a:r>
            <a:endParaRPr lang="th-TH"/>
          </a:p>
        </p:txBody>
      </p:sp>
      <p:sp>
        <p:nvSpPr>
          <p:cNvPr id="87" name="Text Box 22"/>
          <p:cNvSpPr txBox="1">
            <a:spLocks noChangeArrowheads="1"/>
          </p:cNvSpPr>
          <p:nvPr/>
        </p:nvSpPr>
        <p:spPr bwMode="auto">
          <a:xfrm>
            <a:off x="928688" y="2262782"/>
            <a:ext cx="10054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800" b="1">
                <a:cs typeface="AngsanaUPC" pitchFamily="18" charset="-34"/>
              </a:rPr>
              <a:t>ตำบลเมืองไผ่</a:t>
            </a:r>
          </a:p>
          <a:p>
            <a:pPr eaLnBrk="1" hangingPunct="1"/>
            <a:r>
              <a:rPr lang="en-US" sz="1800" b="1">
                <a:solidFill>
                  <a:srgbClr val="EC4F30"/>
                </a:solidFill>
                <a:cs typeface="AngsanaUPC" pitchFamily="18" charset="-34"/>
              </a:rPr>
              <a:t>    </a:t>
            </a:r>
            <a:endParaRPr lang="th-TH" sz="1800" b="1">
              <a:solidFill>
                <a:srgbClr val="EC4F30"/>
              </a:solidFill>
              <a:cs typeface="AngsanaUPC" pitchFamily="18" charset="-34"/>
            </a:endParaRPr>
          </a:p>
        </p:txBody>
      </p:sp>
      <p:sp>
        <p:nvSpPr>
          <p:cNvPr id="88" name="Text Box 23"/>
          <p:cNvSpPr txBox="1">
            <a:spLocks noChangeArrowheads="1"/>
          </p:cNvSpPr>
          <p:nvPr/>
        </p:nvSpPr>
        <p:spPr bwMode="auto">
          <a:xfrm>
            <a:off x="123825" y="2655688"/>
            <a:ext cx="14638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800" b="1">
                <a:cs typeface="AngsanaUPC" pitchFamily="18" charset="-34"/>
              </a:rPr>
              <a:t>ตำบลคลองทับจันทร์</a:t>
            </a:r>
          </a:p>
          <a:p>
            <a:pPr eaLnBrk="1" hangingPunct="1"/>
            <a:r>
              <a:rPr lang="en-US" sz="1800" b="1">
                <a:solidFill>
                  <a:srgbClr val="EC4F30"/>
                </a:solidFill>
                <a:cs typeface="AngsanaUPC" pitchFamily="18" charset="-34"/>
              </a:rPr>
              <a:t>      </a:t>
            </a:r>
            <a:endParaRPr lang="th-TH" sz="1800" b="1">
              <a:solidFill>
                <a:srgbClr val="EC4F30"/>
              </a:solidFill>
              <a:cs typeface="AngsanaUPC" pitchFamily="18" charset="-34"/>
            </a:endParaRPr>
          </a:p>
        </p:txBody>
      </p:sp>
      <p:sp>
        <p:nvSpPr>
          <p:cNvPr id="89" name="Text Box 24"/>
          <p:cNvSpPr txBox="1">
            <a:spLocks noChangeArrowheads="1"/>
          </p:cNvSpPr>
          <p:nvPr/>
        </p:nvSpPr>
        <p:spPr bwMode="auto">
          <a:xfrm>
            <a:off x="1347789" y="1147166"/>
            <a:ext cx="10839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800" b="1">
                <a:cs typeface="AngsanaUPC" pitchFamily="18" charset="-34"/>
              </a:rPr>
              <a:t>ตำบลหันทราย</a:t>
            </a:r>
          </a:p>
          <a:p>
            <a:pPr eaLnBrk="1" hangingPunct="1"/>
            <a:r>
              <a:rPr lang="en-US" sz="1800" b="1">
                <a:solidFill>
                  <a:srgbClr val="EC4F30"/>
                </a:solidFill>
                <a:cs typeface="AngsanaUPC" pitchFamily="18" charset="-34"/>
              </a:rPr>
              <a:t>   </a:t>
            </a:r>
            <a:endParaRPr lang="th-TH" sz="1800" b="1">
              <a:solidFill>
                <a:srgbClr val="EC4F30"/>
              </a:solidFill>
              <a:cs typeface="AngsanaUPC" pitchFamily="18" charset="-34"/>
            </a:endParaRPr>
          </a:p>
        </p:txBody>
      </p:sp>
      <p:sp>
        <p:nvSpPr>
          <p:cNvPr id="90" name="Text Box 25"/>
          <p:cNvSpPr txBox="1">
            <a:spLocks noChangeArrowheads="1"/>
          </p:cNvSpPr>
          <p:nvPr/>
        </p:nvSpPr>
        <p:spPr bwMode="auto">
          <a:xfrm>
            <a:off x="2093913" y="4054672"/>
            <a:ext cx="10246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800" b="1">
                <a:cs typeface="AngsanaUPC" pitchFamily="18" charset="-34"/>
              </a:rPr>
              <a:t>ตำบลทับพริก</a:t>
            </a:r>
          </a:p>
          <a:p>
            <a:pPr eaLnBrk="1" hangingPunct="1"/>
            <a:r>
              <a:rPr lang="en-US" sz="1800" b="1">
                <a:solidFill>
                  <a:srgbClr val="EC4F30"/>
                </a:solidFill>
                <a:cs typeface="AngsanaUPC" pitchFamily="18" charset="-34"/>
              </a:rPr>
              <a:t>   </a:t>
            </a:r>
            <a:endParaRPr lang="th-TH" sz="1800" b="1">
              <a:solidFill>
                <a:srgbClr val="EC4F30"/>
              </a:solidFill>
              <a:cs typeface="AngsanaUPC" pitchFamily="18" charset="-34"/>
            </a:endParaRPr>
          </a:p>
        </p:txBody>
      </p:sp>
      <p:sp>
        <p:nvSpPr>
          <p:cNvPr id="91" name="Text Box 26"/>
          <p:cNvSpPr txBox="1">
            <a:spLocks noChangeArrowheads="1"/>
          </p:cNvSpPr>
          <p:nvPr/>
        </p:nvSpPr>
        <p:spPr bwMode="auto">
          <a:xfrm>
            <a:off x="268289" y="3243857"/>
            <a:ext cx="10278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800" b="1">
                <a:cs typeface="AngsanaUPC" pitchFamily="18" charset="-34"/>
              </a:rPr>
              <a:t>ตำบลผ่านศึก </a:t>
            </a:r>
          </a:p>
          <a:p>
            <a:pPr eaLnBrk="1" hangingPunct="1"/>
            <a:r>
              <a:rPr lang="en-US" sz="1800" b="1">
                <a:solidFill>
                  <a:srgbClr val="EC4F30"/>
                </a:solidFill>
                <a:cs typeface="AngsanaUPC" pitchFamily="18" charset="-34"/>
              </a:rPr>
              <a:t>  </a:t>
            </a:r>
            <a:endParaRPr lang="th-TH" sz="1800" b="1">
              <a:solidFill>
                <a:srgbClr val="EC4F30"/>
              </a:solidFill>
              <a:cs typeface="AngsanaUPC" pitchFamily="18" charset="-34"/>
            </a:endParaRPr>
          </a:p>
        </p:txBody>
      </p:sp>
      <p:sp>
        <p:nvSpPr>
          <p:cNvPr id="92" name="Text Box 27"/>
          <p:cNvSpPr txBox="1">
            <a:spLocks noChangeArrowheads="1"/>
          </p:cNvSpPr>
          <p:nvPr/>
        </p:nvSpPr>
        <p:spPr bwMode="auto">
          <a:xfrm>
            <a:off x="5668964" y="2228254"/>
            <a:ext cx="13484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800" b="1" dirty="0">
                <a:cs typeface="AngsanaUPC" pitchFamily="18" charset="-34"/>
              </a:rPr>
              <a:t>เทศบาลตำบลป่าไร่</a:t>
            </a:r>
          </a:p>
          <a:p>
            <a:pPr eaLnBrk="1" hangingPunct="1"/>
            <a:endParaRPr lang="th-TH" sz="1800" b="1" dirty="0">
              <a:solidFill>
                <a:srgbClr val="EC4F30"/>
              </a:solidFill>
              <a:cs typeface="AngsanaUPC" pitchFamily="18" charset="-34"/>
            </a:endParaRPr>
          </a:p>
        </p:txBody>
      </p:sp>
      <p:sp>
        <p:nvSpPr>
          <p:cNvPr id="93" name="Text Box 28"/>
          <p:cNvSpPr txBox="1">
            <a:spLocks noChangeArrowheads="1"/>
          </p:cNvSpPr>
          <p:nvPr/>
        </p:nvSpPr>
        <p:spPr bwMode="auto">
          <a:xfrm>
            <a:off x="5054601" y="2722364"/>
            <a:ext cx="17796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800" b="1">
                <a:cs typeface="AngsanaUPC" pitchFamily="18" charset="-34"/>
              </a:rPr>
              <a:t>เทศบาลเมืองอรัญประเทศ</a:t>
            </a:r>
          </a:p>
        </p:txBody>
      </p:sp>
      <p:sp>
        <p:nvSpPr>
          <p:cNvPr id="94" name="Text Box 29"/>
          <p:cNvSpPr txBox="1">
            <a:spLocks noChangeArrowheads="1"/>
          </p:cNvSpPr>
          <p:nvPr/>
        </p:nvSpPr>
        <p:spPr bwMode="auto">
          <a:xfrm>
            <a:off x="5936456" y="3189089"/>
            <a:ext cx="9685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800" b="1" dirty="0">
                <a:cs typeface="AngsanaUPC" pitchFamily="18" charset="-34"/>
              </a:rPr>
              <a:t>ตำบลท่าข้าม</a:t>
            </a:r>
          </a:p>
        </p:txBody>
      </p:sp>
      <p:sp>
        <p:nvSpPr>
          <p:cNvPr id="95" name="Text Box 30"/>
          <p:cNvSpPr txBox="1">
            <a:spLocks noChangeArrowheads="1"/>
          </p:cNvSpPr>
          <p:nvPr/>
        </p:nvSpPr>
        <p:spPr bwMode="auto">
          <a:xfrm>
            <a:off x="3652838" y="4098726"/>
            <a:ext cx="15760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800" b="1">
                <a:cs typeface="AngsanaUPC" pitchFamily="18" charset="-34"/>
              </a:rPr>
              <a:t>เทศบาลตำบลฟากห้วย</a:t>
            </a:r>
          </a:p>
        </p:txBody>
      </p:sp>
      <p:sp>
        <p:nvSpPr>
          <p:cNvPr id="96" name="Text Box 31"/>
          <p:cNvSpPr txBox="1">
            <a:spLocks noChangeArrowheads="1"/>
          </p:cNvSpPr>
          <p:nvPr/>
        </p:nvSpPr>
        <p:spPr bwMode="auto">
          <a:xfrm>
            <a:off x="987425" y="1609128"/>
            <a:ext cx="16995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800" b="1" dirty="0">
                <a:cs typeface="AngsanaUPC" pitchFamily="18" charset="-34"/>
              </a:rPr>
              <a:t>ตำบลบ้านใหม่หนองไทร</a:t>
            </a:r>
          </a:p>
          <a:p>
            <a:pPr eaLnBrk="1" hangingPunct="1"/>
            <a:r>
              <a:rPr lang="en-US" sz="1800" b="1" dirty="0">
                <a:solidFill>
                  <a:srgbClr val="EC4F30"/>
                </a:solidFill>
                <a:cs typeface="AngsanaUPC" pitchFamily="18" charset="-34"/>
              </a:rPr>
              <a:t>          </a:t>
            </a:r>
            <a:endParaRPr lang="th-TH" sz="1800" b="1" dirty="0">
              <a:solidFill>
                <a:srgbClr val="EC4F30"/>
              </a:solidFill>
              <a:cs typeface="AngsanaUPC" pitchFamily="18" charset="-34"/>
            </a:endParaRPr>
          </a:p>
        </p:txBody>
      </p:sp>
      <p:sp>
        <p:nvSpPr>
          <p:cNvPr id="97" name="Text Box 32"/>
          <p:cNvSpPr txBox="1">
            <a:spLocks noChangeArrowheads="1"/>
          </p:cNvSpPr>
          <p:nvPr/>
        </p:nvSpPr>
        <p:spPr bwMode="auto">
          <a:xfrm>
            <a:off x="1347789" y="1992510"/>
            <a:ext cx="15728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800" b="1">
                <a:cs typeface="AngsanaUPC" pitchFamily="18" charset="-34"/>
              </a:rPr>
              <a:t>เทศบาลตำบลบ้านด่าน</a:t>
            </a:r>
          </a:p>
          <a:p>
            <a:pPr eaLnBrk="1" hangingPunct="1"/>
            <a:r>
              <a:rPr lang="en-US" sz="1800" b="1">
                <a:solidFill>
                  <a:srgbClr val="EC4F30"/>
                </a:solidFill>
                <a:cs typeface="AngsanaUPC" pitchFamily="18" charset="-34"/>
              </a:rPr>
              <a:t>       </a:t>
            </a:r>
            <a:endParaRPr lang="th-TH" sz="1800" b="1">
              <a:solidFill>
                <a:srgbClr val="EC4F30"/>
              </a:solidFill>
              <a:cs typeface="AngsanaUPC" pitchFamily="18" charset="-34"/>
            </a:endParaRPr>
          </a:p>
        </p:txBody>
      </p:sp>
      <p:sp>
        <p:nvSpPr>
          <p:cNvPr id="98" name="Text Box 33"/>
          <p:cNvSpPr txBox="1">
            <a:spLocks noChangeArrowheads="1"/>
          </p:cNvSpPr>
          <p:nvPr/>
        </p:nvSpPr>
        <p:spPr bwMode="auto">
          <a:xfrm>
            <a:off x="4660901" y="3779639"/>
            <a:ext cx="12025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800" b="1">
                <a:cs typeface="AngsanaUPC" pitchFamily="18" charset="-34"/>
              </a:rPr>
              <a:t>ตำบลคลองน้ำใส</a:t>
            </a:r>
          </a:p>
        </p:txBody>
      </p:sp>
      <p:sp>
        <p:nvSpPr>
          <p:cNvPr id="99" name="ดาว 5 แฉก 98"/>
          <p:cNvSpPr/>
          <p:nvPr/>
        </p:nvSpPr>
        <p:spPr>
          <a:xfrm>
            <a:off x="3087689" y="3081933"/>
            <a:ext cx="73025" cy="107156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cxnSp>
        <p:nvCxnSpPr>
          <p:cNvPr id="100" name="ตัวเชื่อมต่อตรง 99"/>
          <p:cNvCxnSpPr>
            <a:endCxn id="99" idx="4"/>
          </p:cNvCxnSpPr>
          <p:nvPr/>
        </p:nvCxnSpPr>
        <p:spPr>
          <a:xfrm>
            <a:off x="1884363" y="2356841"/>
            <a:ext cx="1276350" cy="76676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1" name="ดาว 5 แฉก 100"/>
          <p:cNvSpPr/>
          <p:nvPr/>
        </p:nvSpPr>
        <p:spPr>
          <a:xfrm>
            <a:off x="3435351" y="1609129"/>
            <a:ext cx="144463" cy="113110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cxnSp>
        <p:nvCxnSpPr>
          <p:cNvPr id="102" name="ตัวเชื่อมต่อตรง 101"/>
          <p:cNvCxnSpPr>
            <a:endCxn id="101" idx="0"/>
          </p:cNvCxnSpPr>
          <p:nvPr/>
        </p:nvCxnSpPr>
        <p:spPr>
          <a:xfrm>
            <a:off x="2355851" y="1290041"/>
            <a:ext cx="1152525" cy="3190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3" name="ดาว 5 แฉก 102"/>
          <p:cNvSpPr/>
          <p:nvPr/>
        </p:nvSpPr>
        <p:spPr>
          <a:xfrm>
            <a:off x="5256214" y="1449585"/>
            <a:ext cx="123825" cy="159544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cxnSp>
        <p:nvCxnSpPr>
          <p:cNvPr id="104" name="ตัวเชื่อมต่อตรง 103"/>
          <p:cNvCxnSpPr/>
          <p:nvPr/>
        </p:nvCxnSpPr>
        <p:spPr>
          <a:xfrm>
            <a:off x="5318126" y="1609129"/>
            <a:ext cx="709613" cy="68818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5" name="ดาว 5 แฉก 104"/>
          <p:cNvSpPr/>
          <p:nvPr/>
        </p:nvSpPr>
        <p:spPr>
          <a:xfrm>
            <a:off x="4803776" y="2539008"/>
            <a:ext cx="144463" cy="83344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cxnSp>
        <p:nvCxnSpPr>
          <p:cNvPr id="106" name="ตัวเชื่อมต่อตรง 105"/>
          <p:cNvCxnSpPr/>
          <p:nvPr/>
        </p:nvCxnSpPr>
        <p:spPr>
          <a:xfrm flipV="1">
            <a:off x="4948239" y="2468760"/>
            <a:ext cx="1273175" cy="15359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7" name="ดาว 5 แฉก 106"/>
          <p:cNvSpPr/>
          <p:nvPr/>
        </p:nvSpPr>
        <p:spPr>
          <a:xfrm>
            <a:off x="1574800" y="4530923"/>
            <a:ext cx="133350" cy="107156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cxnSp>
        <p:nvCxnSpPr>
          <p:cNvPr id="108" name="ตัวเชื่อมต่อตรง 107"/>
          <p:cNvCxnSpPr/>
          <p:nvPr/>
        </p:nvCxnSpPr>
        <p:spPr>
          <a:xfrm flipV="1">
            <a:off x="1708150" y="4295179"/>
            <a:ext cx="814388" cy="240506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9" name="ดาว 5 แฉก 108"/>
          <p:cNvSpPr/>
          <p:nvPr/>
        </p:nvSpPr>
        <p:spPr>
          <a:xfrm>
            <a:off x="3836989" y="2117526"/>
            <a:ext cx="109537" cy="72628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cxnSp>
        <p:nvCxnSpPr>
          <p:cNvPr id="110" name="ตัวเชื่อมต่อตรง 109"/>
          <p:cNvCxnSpPr>
            <a:stCxn id="109" idx="1"/>
          </p:cNvCxnSpPr>
          <p:nvPr/>
        </p:nvCxnSpPr>
        <p:spPr>
          <a:xfrm flipH="1" flipV="1">
            <a:off x="2422526" y="1761660"/>
            <a:ext cx="1414463" cy="383607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1" name="ดาว 5 แฉก 110"/>
          <p:cNvSpPr/>
          <p:nvPr/>
        </p:nvSpPr>
        <p:spPr>
          <a:xfrm>
            <a:off x="4300538" y="642342"/>
            <a:ext cx="133350" cy="108347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12" name="ดาว 5 แฉก 111"/>
          <p:cNvSpPr/>
          <p:nvPr/>
        </p:nvSpPr>
        <p:spPr>
          <a:xfrm>
            <a:off x="4156075" y="857845"/>
            <a:ext cx="128588" cy="108347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13" name="TextBox 21"/>
          <p:cNvSpPr txBox="1">
            <a:spLocks noChangeArrowheads="1"/>
          </p:cNvSpPr>
          <p:nvPr/>
        </p:nvSpPr>
        <p:spPr bwMode="auto">
          <a:xfrm>
            <a:off x="5318126" y="533995"/>
            <a:ext cx="1285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800" b="1" dirty="0"/>
              <a:t>ตำบลหนองสังข์</a:t>
            </a:r>
          </a:p>
        </p:txBody>
      </p:sp>
      <p:cxnSp>
        <p:nvCxnSpPr>
          <p:cNvPr id="114" name="ตัวเชื่อมต่อตรง 113"/>
          <p:cNvCxnSpPr/>
          <p:nvPr/>
        </p:nvCxnSpPr>
        <p:spPr>
          <a:xfrm flipV="1">
            <a:off x="5214938" y="750689"/>
            <a:ext cx="525462" cy="21550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5" name="ดาว 5 แฉก 114"/>
          <p:cNvSpPr/>
          <p:nvPr/>
        </p:nvSpPr>
        <p:spPr>
          <a:xfrm>
            <a:off x="3808414" y="3189089"/>
            <a:ext cx="46037" cy="54769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cxnSp>
        <p:nvCxnSpPr>
          <p:cNvPr id="116" name="ตัวเชื่อมต่อตรง 115"/>
          <p:cNvCxnSpPr>
            <a:stCxn id="115" idx="3"/>
          </p:cNvCxnSpPr>
          <p:nvPr/>
        </p:nvCxnSpPr>
        <p:spPr>
          <a:xfrm>
            <a:off x="3844925" y="3243857"/>
            <a:ext cx="311150" cy="908447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7" name="ดาว 5 แฉก 116"/>
          <p:cNvSpPr/>
          <p:nvPr/>
        </p:nvSpPr>
        <p:spPr>
          <a:xfrm>
            <a:off x="3652839" y="1849635"/>
            <a:ext cx="85725" cy="142875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cxnSp>
        <p:nvCxnSpPr>
          <p:cNvPr id="118" name="ตัวเชื่อมต่อตรง 117"/>
          <p:cNvCxnSpPr>
            <a:endCxn id="117" idx="3"/>
          </p:cNvCxnSpPr>
          <p:nvPr/>
        </p:nvCxnSpPr>
        <p:spPr>
          <a:xfrm flipV="1">
            <a:off x="2906714" y="1992511"/>
            <a:ext cx="815975" cy="107156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9" name="ดาว 5 แฉก 118"/>
          <p:cNvSpPr/>
          <p:nvPr/>
        </p:nvSpPr>
        <p:spPr>
          <a:xfrm>
            <a:off x="4202113" y="2468760"/>
            <a:ext cx="165100" cy="111919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20" name="TextBox 119"/>
          <p:cNvSpPr txBox="1"/>
          <p:nvPr/>
        </p:nvSpPr>
        <p:spPr>
          <a:xfrm>
            <a:off x="6416676" y="4068960"/>
            <a:ext cx="247967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h-TH" sz="2400" dirty="0"/>
              <a:t>       </a:t>
            </a:r>
            <a:r>
              <a:rPr lang="th-TH" sz="2400" b="1" dirty="0">
                <a:latin typeface="TH SarabunPSK"/>
                <a:cs typeface="+mj-cs"/>
              </a:rPr>
              <a:t>= </a:t>
            </a:r>
            <a:r>
              <a:rPr lang="th-TH" sz="1800" b="1" dirty="0">
                <a:cs typeface="+mj-cs"/>
              </a:rPr>
              <a:t>พื้นที่เกิดโรคไข้เลือดออก</a:t>
            </a:r>
          </a:p>
        </p:txBody>
      </p:sp>
      <p:sp>
        <p:nvSpPr>
          <p:cNvPr id="121" name="ดาว 5 แฉก 120"/>
          <p:cNvSpPr/>
          <p:nvPr/>
        </p:nvSpPr>
        <p:spPr>
          <a:xfrm>
            <a:off x="6604000" y="4158851"/>
            <a:ext cx="285750" cy="166688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23" name="ดาว 5 แฉก 122"/>
          <p:cNvSpPr/>
          <p:nvPr/>
        </p:nvSpPr>
        <p:spPr>
          <a:xfrm>
            <a:off x="4724287" y="3349822"/>
            <a:ext cx="144463" cy="83344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cxnSp>
        <p:nvCxnSpPr>
          <p:cNvPr id="124" name="ตัวเชื่อมต่อตรง 123"/>
          <p:cNvCxnSpPr/>
          <p:nvPr/>
        </p:nvCxnSpPr>
        <p:spPr>
          <a:xfrm>
            <a:off x="4836660" y="3478410"/>
            <a:ext cx="543379" cy="389484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6" name="ดาว 5 แฉก 125"/>
          <p:cNvSpPr/>
          <p:nvPr/>
        </p:nvSpPr>
        <p:spPr>
          <a:xfrm>
            <a:off x="4796518" y="2982173"/>
            <a:ext cx="144463" cy="83344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cxnSp>
        <p:nvCxnSpPr>
          <p:cNvPr id="127" name="ตัวเชื่อมต่อตรง 126"/>
          <p:cNvCxnSpPr/>
          <p:nvPr/>
        </p:nvCxnSpPr>
        <p:spPr>
          <a:xfrm>
            <a:off x="4948238" y="3084229"/>
            <a:ext cx="1166812" cy="15962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6604001" y="192217"/>
            <a:ext cx="2292350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92D050"/>
                </a:solidFill>
                <a:cs typeface="+mj-cs"/>
              </a:rPr>
              <a:t>แผนที่แสดงการระบาดโรคไข้เลือดออกอำเภออรัญประเทศ ปี 2559</a:t>
            </a:r>
            <a:endParaRPr lang="th-TH" sz="2400" b="1" dirty="0">
              <a:solidFill>
                <a:srgbClr val="92D050"/>
              </a:solidFill>
              <a:cs typeface="+mj-cs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7668344" y="4796499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>
                <a:cs typeface="+mj-cs"/>
              </a:rPr>
              <a:t>ข้อมูลจาก </a:t>
            </a:r>
            <a:r>
              <a:rPr lang="en-US" sz="1600" dirty="0" smtClean="0">
                <a:cs typeface="+mj-cs"/>
              </a:rPr>
              <a:t>R506</a:t>
            </a:r>
            <a:endParaRPr lang="th-TH" sz="1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793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2800" b="1" dirty="0" smtClean="0">
                <a:solidFill>
                  <a:srgbClr val="0070C0"/>
                </a:solidFill>
                <a:cs typeface="#TS  Malee Normal" pitchFamily="18" charset="-34"/>
              </a:rPr>
              <a:t>เปรียบเทียบสถานการณ์โรคไข้เลือดออก 5 ปีย้อนหลัง</a:t>
            </a:r>
            <a:endParaRPr lang="th-TH" sz="2800" b="1" dirty="0">
              <a:solidFill>
                <a:srgbClr val="0070C0"/>
              </a:solidFill>
              <a:cs typeface="#TS  Malee Normal" pitchFamily="18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163308"/>
              </p:ext>
            </p:extLst>
          </p:nvPr>
        </p:nvGraphicFramePr>
        <p:xfrm>
          <a:off x="457200" y="1200150"/>
          <a:ext cx="8229599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536"/>
                <a:gridCol w="1152128"/>
                <a:gridCol w="1152128"/>
                <a:gridCol w="1152128"/>
                <a:gridCol w="1080120"/>
                <a:gridCol w="1008112"/>
                <a:gridCol w="946447"/>
              </a:tblGrid>
              <a:tr h="370840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cs typeface="+mj-cs"/>
                        </a:rPr>
                        <a:t>2559</a:t>
                      </a:r>
                      <a:endParaRPr lang="th-TH" dirty="0"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cs typeface="+mj-cs"/>
                        </a:rPr>
                        <a:t>2558</a:t>
                      </a:r>
                      <a:endParaRPr lang="th-TH" dirty="0"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cs typeface="+mj-cs"/>
                        </a:rPr>
                        <a:t>2557</a:t>
                      </a:r>
                      <a:endParaRPr lang="th-TH" dirty="0"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cs typeface="+mj-cs"/>
                        </a:rPr>
                        <a:t>2556</a:t>
                      </a:r>
                      <a:endParaRPr lang="th-TH" dirty="0"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cs typeface="+mj-cs"/>
                        </a:rPr>
                        <a:t>2555</a:t>
                      </a:r>
                      <a:endParaRPr lang="th-TH" dirty="0"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cs typeface="+mj-cs"/>
                        </a:rPr>
                        <a:t>2554</a:t>
                      </a:r>
                      <a:endParaRPr lang="th-TH" dirty="0"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cs typeface="+mj-cs"/>
                        </a:rPr>
                        <a:t>ป่วย (ราย)</a:t>
                      </a:r>
                      <a:endParaRPr lang="th-TH" sz="2000" b="1" dirty="0"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cs typeface="+mj-cs"/>
                        </a:rPr>
                        <a:t>21</a:t>
                      </a:r>
                      <a:endParaRPr lang="th-TH" b="1" dirty="0"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cs typeface="+mj-cs"/>
                        </a:rPr>
                        <a:t>250</a:t>
                      </a:r>
                      <a:endParaRPr lang="th-TH" b="1" dirty="0"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cs typeface="+mj-cs"/>
                        </a:rPr>
                        <a:t>96</a:t>
                      </a:r>
                      <a:endParaRPr lang="th-TH" b="1" dirty="0"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cs typeface="+mj-cs"/>
                        </a:rPr>
                        <a:t>236</a:t>
                      </a:r>
                      <a:endParaRPr lang="th-TH" b="1" dirty="0"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cs typeface="+mj-cs"/>
                        </a:rPr>
                        <a:t>215</a:t>
                      </a:r>
                      <a:endParaRPr lang="th-TH" b="1" dirty="0"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cs typeface="+mj-cs"/>
                        </a:rPr>
                        <a:t>107</a:t>
                      </a:r>
                      <a:endParaRPr lang="th-TH" b="1" dirty="0"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cs typeface="+mj-cs"/>
                        </a:rPr>
                        <a:t>ตาย (ราย)</a:t>
                      </a:r>
                      <a:endParaRPr lang="th-TH" sz="2000" b="1" dirty="0"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cs typeface="+mj-cs"/>
                        </a:rPr>
                        <a:t>0</a:t>
                      </a:r>
                      <a:endParaRPr lang="th-TH" b="1" dirty="0"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cs typeface="+mj-cs"/>
                        </a:rPr>
                        <a:t>2</a:t>
                      </a:r>
                      <a:endParaRPr lang="th-TH" b="1" dirty="0"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cs typeface="+mj-cs"/>
                        </a:rPr>
                        <a:t>0</a:t>
                      </a:r>
                      <a:endParaRPr lang="th-TH" b="1" dirty="0"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cs typeface="+mj-cs"/>
                        </a:rPr>
                        <a:t>0</a:t>
                      </a:r>
                      <a:endParaRPr lang="th-TH" b="1" dirty="0"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cs typeface="+mj-cs"/>
                        </a:rPr>
                        <a:t>1</a:t>
                      </a:r>
                      <a:endParaRPr lang="th-TH" b="1" dirty="0"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cs typeface="+mj-cs"/>
                        </a:rPr>
                        <a:t>0</a:t>
                      </a:r>
                      <a:endParaRPr lang="th-TH" b="1" dirty="0"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cs typeface="+mj-cs"/>
                        </a:rPr>
                        <a:t>อัตราการป่วยต่อแสน</a:t>
                      </a:r>
                      <a:endParaRPr lang="th-TH" sz="2000" b="1" dirty="0"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cs typeface="+mj-cs"/>
                        </a:rPr>
                        <a:t>0</a:t>
                      </a:r>
                      <a:endParaRPr lang="th-TH" b="1" dirty="0"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cs typeface="+mj-cs"/>
                        </a:rPr>
                        <a:t>278.48</a:t>
                      </a:r>
                      <a:endParaRPr lang="th-TH" b="1" dirty="0"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cs typeface="+mj-cs"/>
                        </a:rPr>
                        <a:t>106.94</a:t>
                      </a:r>
                      <a:endParaRPr lang="th-TH" b="1" dirty="0"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cs typeface="+mj-cs"/>
                        </a:rPr>
                        <a:t>262.89</a:t>
                      </a:r>
                      <a:endParaRPr lang="th-TH" b="1" dirty="0"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cs typeface="+mj-cs"/>
                        </a:rPr>
                        <a:t>239.50</a:t>
                      </a:r>
                      <a:endParaRPr lang="th-TH" b="1" dirty="0"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cs typeface="+mj-cs"/>
                        </a:rPr>
                        <a:t>119.19</a:t>
                      </a:r>
                      <a:endParaRPr lang="th-TH" b="1" dirty="0"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68344" y="4796499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>
                <a:cs typeface="+mj-cs"/>
              </a:rPr>
              <a:t>ข้อมูลจาก </a:t>
            </a:r>
            <a:r>
              <a:rPr lang="en-US" sz="1600" dirty="0" smtClean="0">
                <a:cs typeface="+mj-cs"/>
              </a:rPr>
              <a:t>R506</a:t>
            </a:r>
            <a:endParaRPr lang="th-TH" sz="1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9755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1560" y="123478"/>
            <a:ext cx="7920880" cy="648072"/>
          </a:xfrm>
        </p:spPr>
        <p:txBody>
          <a:bodyPr>
            <a:noAutofit/>
          </a:bodyPr>
          <a:lstStyle/>
          <a:p>
            <a:r>
              <a:rPr lang="th-TH" sz="2800" b="1" dirty="0" smtClean="0">
                <a:cs typeface="#TS  Malee Normal" pitchFamily="18" charset="-34"/>
              </a:rPr>
              <a:t>สถานการณ์โรคไข้เลือดออกย้อนหลัง 5 ปี </a:t>
            </a:r>
            <a:br>
              <a:rPr lang="th-TH" sz="2800" b="1" dirty="0" smtClean="0">
                <a:cs typeface="#TS  Malee Normal" pitchFamily="18" charset="-34"/>
              </a:rPr>
            </a:br>
            <a:r>
              <a:rPr lang="th-TH" sz="2800" b="1" dirty="0" smtClean="0">
                <a:cs typeface="#TS  Malee Normal" pitchFamily="18" charset="-34"/>
              </a:rPr>
              <a:t>และเปรียบเทียบกับ</a:t>
            </a:r>
            <a:r>
              <a:rPr lang="th-TH" sz="2800" b="1" dirty="0" err="1" smtClean="0">
                <a:cs typeface="#TS  Malee Normal" pitchFamily="18" charset="-34"/>
              </a:rPr>
              <a:t>ค่ามัธย</a:t>
            </a:r>
            <a:r>
              <a:rPr lang="th-TH" sz="2800" b="1" dirty="0" smtClean="0">
                <a:cs typeface="#TS  Malee Normal" pitchFamily="18" charset="-34"/>
              </a:rPr>
              <a:t>ฐาน ย้อนหลัง 5 ปี</a:t>
            </a:r>
            <a:endParaRPr lang="th-TH" sz="2800" b="1" dirty="0">
              <a:cs typeface="#TS  Malee Normal" pitchFamily="18" charset="-34"/>
            </a:endParaRPr>
          </a:p>
        </p:txBody>
      </p:sp>
      <p:graphicFrame>
        <p:nvGraphicFramePr>
          <p:cNvPr id="5" name="แผนภูมิ 4"/>
          <p:cNvGraphicFramePr/>
          <p:nvPr>
            <p:extLst>
              <p:ext uri="{D42A27DB-BD31-4B8C-83A1-F6EECF244321}">
                <p14:modId xmlns:p14="http://schemas.microsoft.com/office/powerpoint/2010/main" val="1834185260"/>
              </p:ext>
            </p:extLst>
          </p:nvPr>
        </p:nvGraphicFramePr>
        <p:xfrm>
          <a:off x="395536" y="915566"/>
          <a:ext cx="8136904" cy="4120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68344" y="4796499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>
                <a:cs typeface="+mj-cs"/>
              </a:rPr>
              <a:t>ข้อมูลจาก </a:t>
            </a:r>
            <a:r>
              <a:rPr lang="en-US" sz="1600" dirty="0" smtClean="0">
                <a:cs typeface="+mj-cs"/>
              </a:rPr>
              <a:t>R506</a:t>
            </a:r>
            <a:endParaRPr lang="th-TH" sz="1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3032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634380"/>
            <a:ext cx="8229600" cy="857250"/>
          </a:xfrm>
        </p:spPr>
        <p:txBody>
          <a:bodyPr>
            <a:noAutofit/>
          </a:bodyPr>
          <a:lstStyle/>
          <a:p>
            <a:r>
              <a:rPr lang="th-TH" sz="3200" b="1" dirty="0" smtClean="0">
                <a:solidFill>
                  <a:srgbClr val="00B050"/>
                </a:solidFill>
                <a:latin typeface="2005_iannnnnDVD" pitchFamily="2" charset="0"/>
                <a:cs typeface="2005_iannnnnDVD" pitchFamily="2" charset="0"/>
              </a:rPr>
              <a:t>มาตรการดำเนินการป้องกันและควบคุมโรคไข้เลือดออก </a:t>
            </a:r>
            <a:br>
              <a:rPr lang="th-TH" sz="3200" b="1" dirty="0" smtClean="0">
                <a:solidFill>
                  <a:srgbClr val="00B050"/>
                </a:solidFill>
                <a:latin typeface="2005_iannnnnDVD" pitchFamily="2" charset="0"/>
                <a:cs typeface="2005_iannnnnDVD" pitchFamily="2" charset="0"/>
              </a:rPr>
            </a:br>
            <a:r>
              <a:rPr lang="th-TH" sz="3200" b="1" dirty="0" smtClean="0">
                <a:solidFill>
                  <a:srgbClr val="00B050"/>
                </a:solidFill>
                <a:latin typeface="2005_iannnnnDVD" pitchFamily="2" charset="0"/>
                <a:cs typeface="2005_iannnnnDVD" pitchFamily="2" charset="0"/>
              </a:rPr>
              <a:t>อำเภออรัญประเทศ ปี 2559</a:t>
            </a:r>
            <a:endParaRPr lang="th-TH" sz="3200" b="1" dirty="0">
              <a:solidFill>
                <a:srgbClr val="00B050"/>
              </a:solidFill>
              <a:latin typeface="2005_iannnnnDVD" pitchFamily="2" charset="0"/>
              <a:cs typeface="2005_iannnnnDVD" pitchFamily="2" charset="0"/>
            </a:endParaRPr>
          </a:p>
        </p:txBody>
      </p:sp>
      <p:sp>
        <p:nvSpPr>
          <p:cNvPr id="4" name="AutoShape 35"/>
          <p:cNvSpPr>
            <a:spLocks noChangeArrowheads="1"/>
          </p:cNvSpPr>
          <p:nvPr/>
        </p:nvSpPr>
        <p:spPr bwMode="gray">
          <a:xfrm>
            <a:off x="2555776" y="2399154"/>
            <a:ext cx="4343400" cy="8549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gamma/>
                  <a:tint val="2117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algn="l"/>
            <a:endParaRPr lang="th-TH" b="0">
              <a:solidFill>
                <a:srgbClr val="FFFFFF"/>
              </a:solidFill>
            </a:endParaRPr>
          </a:p>
        </p:txBody>
      </p:sp>
      <p:sp>
        <p:nvSpPr>
          <p:cNvPr id="5" name="AutoShape 36"/>
          <p:cNvSpPr>
            <a:spLocks noChangeArrowheads="1"/>
          </p:cNvSpPr>
          <p:nvPr/>
        </p:nvSpPr>
        <p:spPr bwMode="gray">
          <a:xfrm>
            <a:off x="2046512" y="2357695"/>
            <a:ext cx="840336" cy="1006143"/>
          </a:xfrm>
          <a:prstGeom prst="diamond">
            <a:avLst/>
          </a:prstGeom>
          <a:solidFill>
            <a:schemeClr val="accent2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algn="l"/>
            <a:endParaRPr lang="th-TH" b="0">
              <a:solidFill>
                <a:srgbClr val="FFFFFF"/>
              </a:solidFill>
            </a:endParaRPr>
          </a:p>
        </p:txBody>
      </p:sp>
      <p:sp>
        <p:nvSpPr>
          <p:cNvPr id="6" name="Text Box 37"/>
          <p:cNvSpPr txBox="1">
            <a:spLocks noChangeArrowheads="1"/>
          </p:cNvSpPr>
          <p:nvPr/>
        </p:nvSpPr>
        <p:spPr bwMode="gray">
          <a:xfrm>
            <a:off x="2886848" y="2553001"/>
            <a:ext cx="434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th-TH" sz="3200" dirty="0">
                <a:solidFill>
                  <a:srgbClr val="0E15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 " pitchFamily="2" charset="-34"/>
                <a:cs typeface="TH NiramitIT๙ " pitchFamily="2" charset="-34"/>
              </a:rPr>
              <a:t>มาตรการเชิงนโยบาย</a:t>
            </a:r>
          </a:p>
        </p:txBody>
      </p:sp>
      <p:sp>
        <p:nvSpPr>
          <p:cNvPr id="7" name="Text Box 38"/>
          <p:cNvSpPr txBox="1">
            <a:spLocks noChangeArrowheads="1"/>
          </p:cNvSpPr>
          <p:nvPr/>
        </p:nvSpPr>
        <p:spPr bwMode="gray">
          <a:xfrm>
            <a:off x="2272675" y="2527678"/>
            <a:ext cx="3850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8" name="AutoShape 40"/>
          <p:cNvSpPr>
            <a:spLocks noChangeArrowheads="1"/>
          </p:cNvSpPr>
          <p:nvPr/>
        </p:nvSpPr>
        <p:spPr bwMode="gray">
          <a:xfrm>
            <a:off x="2555776" y="3414442"/>
            <a:ext cx="4343400" cy="93978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gamma/>
                  <a:tint val="27451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algn="l"/>
            <a:endParaRPr lang="th-TH" sz="1100" b="0" dirty="0">
              <a:solidFill>
                <a:srgbClr val="FFFFFF"/>
              </a:solidFill>
              <a:latin typeface="TH NiramitIT๙ " pitchFamily="2" charset="-34"/>
              <a:cs typeface="TH NiramitIT๙ " pitchFamily="2" charset="-34"/>
            </a:endParaRPr>
          </a:p>
        </p:txBody>
      </p:sp>
      <p:sp>
        <p:nvSpPr>
          <p:cNvPr id="9" name="AutoShape 41"/>
          <p:cNvSpPr>
            <a:spLocks noChangeArrowheads="1"/>
          </p:cNvSpPr>
          <p:nvPr/>
        </p:nvSpPr>
        <p:spPr bwMode="gray">
          <a:xfrm>
            <a:off x="2046512" y="3379989"/>
            <a:ext cx="840336" cy="1063969"/>
          </a:xfrm>
          <a:prstGeom prst="diamond">
            <a:avLst/>
          </a:prstGeom>
          <a:solidFill>
            <a:schemeClr val="hlink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algn="l"/>
            <a:endParaRPr lang="th-TH" b="0">
              <a:solidFill>
                <a:srgbClr val="FFFFFF"/>
              </a:solidFill>
            </a:endParaRPr>
          </a:p>
        </p:txBody>
      </p:sp>
      <p:sp>
        <p:nvSpPr>
          <p:cNvPr id="10" name="Text Box 42"/>
          <p:cNvSpPr txBox="1">
            <a:spLocks noChangeArrowheads="1"/>
          </p:cNvSpPr>
          <p:nvPr/>
        </p:nvSpPr>
        <p:spPr bwMode="gray">
          <a:xfrm>
            <a:off x="2881327" y="3609669"/>
            <a:ext cx="4077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th-TH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 " pitchFamily="2" charset="-34"/>
                <a:cs typeface="TH NiramitIT๙ " pitchFamily="2" charset="-34"/>
              </a:rPr>
              <a:t>มาตรการสื่อสาร/สร้างกระแส</a:t>
            </a:r>
          </a:p>
        </p:txBody>
      </p:sp>
      <p:sp>
        <p:nvSpPr>
          <p:cNvPr id="11" name="Text Box 43"/>
          <p:cNvSpPr txBox="1">
            <a:spLocks noChangeArrowheads="1"/>
          </p:cNvSpPr>
          <p:nvPr/>
        </p:nvSpPr>
        <p:spPr bwMode="gray">
          <a:xfrm>
            <a:off x="2274577" y="3569690"/>
            <a:ext cx="3561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0" dirty="0">
                <a:solidFill>
                  <a:srgbClr val="FFFFFF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4940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/>
      <p:bldP spid="11" grpId="0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1299</Words>
  <Application>Microsoft Office PowerPoint</Application>
  <PresentationFormat>นำเสนอทางหน้าจอ (16:9)</PresentationFormat>
  <Paragraphs>333</Paragraphs>
  <Slides>27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27</vt:i4>
      </vt:variant>
    </vt:vector>
  </HeadingPairs>
  <TitlesOfParts>
    <vt:vector size="28" baseType="lpstr">
      <vt:lpstr>ชุดรูปแบบของ Office</vt:lpstr>
      <vt:lpstr>สถานการณ์โรคไข้เลือดออกและการดำเนินงานป้องกันควบคุมโรคไข้เลือดออก อำเภออรัญประเทศ ปี 2559</vt:lpstr>
      <vt:lpstr>สถานการณ์โรคไข้เลือดออก อำเภออรัญประเทศ ระหว่างวันที่ 1 ม.ค. 59 - 26 เม.ย. 59</vt:lpstr>
      <vt:lpstr>สถานการณ์โรคไข้เลือดออก อำเภออรัญประเทศ ระหว่างวันที่ 1 ม.ค. 59 - 26 เม.ย. 59</vt:lpstr>
      <vt:lpstr>สถานการณ์โรคไข้เลือดออก อำเภออรัญประเทศ ระหว่างวันที่ 1 ม.ค. 59 - 26 เม.ย. 59</vt:lpstr>
      <vt:lpstr>จำนวนผู้ป่วยโรคไข้เลือดออกในแต่ละเดือน </vt:lpstr>
      <vt:lpstr>งานนำเสนอ PowerPoint</vt:lpstr>
      <vt:lpstr>เปรียบเทียบสถานการณ์โรคไข้เลือดออก 5 ปีย้อนหลัง</vt:lpstr>
      <vt:lpstr>สถานการณ์โรคไข้เลือดออกย้อนหลัง 5 ปี  และเปรียบเทียบกับค่ามัธยฐาน ย้อนหลัง 5 ปี</vt:lpstr>
      <vt:lpstr>มาตรการดำเนินการป้องกันและควบคุมโรคไข้เลือดออก  อำเภออรัญประเทศ ปี 2559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กิจกรรมการดำเนินงานป้องกันและควบคุมโรคไข้เลือดออก</vt:lpstr>
      <vt:lpstr>กิจกรรมการดำเนินงานป้องกันและควบคุมโรคไข้เลือดออก </vt:lpstr>
      <vt:lpstr>กิจกรรมการดำเนินงานป้องกันและควบคุมโรคไข้เลือดออก</vt:lpstr>
      <vt:lpstr>กิจกรรมการดำเนินงานป้องกันและควบคุมโรคไข้เลือดออก </vt:lpstr>
      <vt:lpstr>งานนำเสนอ PowerPoint</vt:lpstr>
      <vt:lpstr>งานนำเสนอ PowerPoint</vt:lpstr>
      <vt:lpstr>งานนำเสนอ PowerPoint</vt:lpstr>
      <vt:lpstr>การวิเคราะห์พื้นที่เสี่ยงที่จะเกิดการระบาดโรคไข้เลือดออก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สถานการณ์โรคไข้เลือดออกและการดำเนินงานป้องกันควบคุมโรคไข้เลือดออก อำเภออรัญประเทศ ปี 2559</dc:title>
  <dc:creator>Big-Jung</dc:creator>
  <cp:lastModifiedBy>BIG BOSS</cp:lastModifiedBy>
  <cp:revision>40</cp:revision>
  <dcterms:created xsi:type="dcterms:W3CDTF">2016-04-26T13:59:28Z</dcterms:created>
  <dcterms:modified xsi:type="dcterms:W3CDTF">2016-04-27T01:24:44Z</dcterms:modified>
</cp:coreProperties>
</file>