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347" r:id="rId2"/>
    <p:sldId id="343" r:id="rId3"/>
    <p:sldId id="349" r:id="rId4"/>
    <p:sldId id="351" r:id="rId5"/>
    <p:sldId id="262" r:id="rId6"/>
    <p:sldId id="353" r:id="rId7"/>
    <p:sldId id="354" r:id="rId8"/>
    <p:sldId id="352" r:id="rId9"/>
    <p:sldId id="363" r:id="rId10"/>
    <p:sldId id="364" r:id="rId11"/>
    <p:sldId id="355" r:id="rId12"/>
    <p:sldId id="359" r:id="rId13"/>
    <p:sldId id="357" r:id="rId14"/>
    <p:sldId id="358" r:id="rId15"/>
    <p:sldId id="360" r:id="rId16"/>
    <p:sldId id="361" r:id="rId17"/>
    <p:sldId id="3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B3"/>
    <a:srgbClr val="80E27D"/>
    <a:srgbClr val="00B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580"/>
  </p:normalViewPr>
  <p:slideViewPr>
    <p:cSldViewPr snapToGrid="0" snapToObjects="1">
      <p:cViewPr varScale="1">
        <p:scale>
          <a:sx n="107" d="100"/>
          <a:sy n="107" d="100"/>
        </p:scale>
        <p:origin x="92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DD94DB-180F-274F-8C6C-7E27959416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862E6-8544-EF4C-835D-190B5D99BF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6D4DF-E15A-7D47-BB66-DD01F241B4FF}" type="datetimeFigureOut">
              <a:rPr lang="en-TH" smtClean="0"/>
              <a:t>31/3/2021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808F2-6DE7-7D4A-85F9-CCD526038B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1AF2E-2EE4-B44D-B88B-27EC936316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18A83-1711-D24C-B21D-C982B03DC3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56955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507A4-88CB-3D40-AA1C-9ADF2B741D57}" type="datetimeFigureOut">
              <a:rPr lang="en-TH" smtClean="0"/>
              <a:t>1/4/2021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3A921-3AA5-3846-8B83-529EB371F86F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96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3A921-3AA5-3846-8B83-529EB371F86F}" type="slidenum">
              <a:rPr lang="en-TH" smtClean="0"/>
              <a:t>7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6647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4A5-3B34-804B-9A5D-7106125AF80D}" type="datetimeFigureOut">
              <a:rPr lang="en-TH" smtClean="0"/>
              <a:t>31/3/2021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1674-1986-0040-BB6E-16E8E87F86A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5443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4A5-3B34-804B-9A5D-7106125AF80D}" type="datetimeFigureOut">
              <a:rPr lang="en-TH" smtClean="0"/>
              <a:t>31/3/2021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1674-1986-0040-BB6E-16E8E87F86A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9773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4A5-3B34-804B-9A5D-7106125AF80D}" type="datetimeFigureOut">
              <a:rPr lang="en-TH" smtClean="0"/>
              <a:t>31/3/2021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1674-1986-0040-BB6E-16E8E87F86A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4101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796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04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4A5-3B34-804B-9A5D-7106125AF80D}" type="datetimeFigureOut">
              <a:rPr lang="en-TH" smtClean="0"/>
              <a:t>31/3/2021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1674-1986-0040-BB6E-16E8E87F86A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1542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4A5-3B34-804B-9A5D-7106125AF80D}" type="datetimeFigureOut">
              <a:rPr lang="en-TH" smtClean="0"/>
              <a:t>31/3/2021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1674-1986-0040-BB6E-16E8E87F86A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5877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4A5-3B34-804B-9A5D-7106125AF80D}" type="datetimeFigureOut">
              <a:rPr lang="en-TH" smtClean="0"/>
              <a:t>31/3/2021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1674-1986-0040-BB6E-16E8E87F86A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6896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4A5-3B34-804B-9A5D-7106125AF80D}" type="datetimeFigureOut">
              <a:rPr lang="en-TH" smtClean="0"/>
              <a:t>31/3/2021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1674-1986-0040-BB6E-16E8E87F86A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1354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4A5-3B34-804B-9A5D-7106125AF80D}" type="datetimeFigureOut">
              <a:rPr lang="en-TH" smtClean="0"/>
              <a:t>31/3/2021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1674-1986-0040-BB6E-16E8E87F86A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0338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4A5-3B34-804B-9A5D-7106125AF80D}" type="datetimeFigureOut">
              <a:rPr lang="en-TH" smtClean="0"/>
              <a:t>31/3/2021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1674-1986-0040-BB6E-16E8E87F86A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6567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4A5-3B34-804B-9A5D-7106125AF80D}" type="datetimeFigureOut">
              <a:rPr lang="en-TH" smtClean="0"/>
              <a:t>31/3/2021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1674-1986-0040-BB6E-16E8E87F86A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9811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4A5-3B34-804B-9A5D-7106125AF80D}" type="datetimeFigureOut">
              <a:rPr lang="en-TH" smtClean="0"/>
              <a:t>31/3/2021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1674-1986-0040-BB6E-16E8E87F86A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6023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84A5-3B34-804B-9A5D-7106125AF80D}" type="datetimeFigureOut">
              <a:rPr lang="en-TH" smtClean="0"/>
              <a:t>31/3/2021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71674-1986-0040-BB6E-16E8E87F86A6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0602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6" r:id="rId12"/>
    <p:sldLayoutId id="214748374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vp1.moph.go.th/dashboard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spd.moph.go.th/new_bps/sites/default/files/476qboly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44546" y="3535457"/>
            <a:ext cx="660341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sz="6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การนำเข้าข้อมูล</a:t>
            </a:r>
          </a:p>
          <a:p>
            <a:r>
              <a:rPr lang="th-TH" sz="6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กลุ่มเป้าหมายรับวัคซีนโควิด</a:t>
            </a:r>
            <a:r>
              <a:rPr lang="en-US" sz="6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</a:t>
            </a:r>
            <a:endParaRPr lang="ko-KR" altLang="en-US" sz="60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252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6686C99-3246-7B41-BDE2-0F6759C25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523" y="-1"/>
            <a:ext cx="5512571" cy="6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0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7851AA-8B89-094F-A22F-A7C3EE4B96DC}"/>
              </a:ext>
            </a:extLst>
          </p:cNvPr>
          <p:cNvSpPr/>
          <p:nvPr/>
        </p:nvSpPr>
        <p:spPr>
          <a:xfrm>
            <a:off x="0" y="96473"/>
            <a:ext cx="12192000" cy="1267581"/>
          </a:xfrm>
          <a:prstGeom prst="rect">
            <a:avLst/>
          </a:prstGeom>
          <a:solidFill>
            <a:srgbClr val="00BEB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85B19443-B364-3E46-9A9A-88D26197E2F8}"/>
              </a:ext>
            </a:extLst>
          </p:cNvPr>
          <p:cNvSpPr/>
          <p:nvPr/>
        </p:nvSpPr>
        <p:spPr>
          <a:xfrm>
            <a:off x="651118" y="1003735"/>
            <a:ext cx="10393926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</a:t>
            </a:r>
            <a:r>
              <a:rPr lang="th-TH" sz="40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ําเ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ข้าข้อมูลกลุ่มเป้าหมายที่ได้รับวัคซีน 5 กลุ่ม</a:t>
            </a:r>
          </a:p>
          <a:p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endParaRPr lang="en-US" altLang="ko-KR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49058E-1109-8C42-905C-A1766AF84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33"/>
          <a:stretch/>
        </p:blipFill>
        <p:spPr>
          <a:xfrm>
            <a:off x="391884" y="2151182"/>
            <a:ext cx="6030439" cy="28364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F34B9F-0F65-B34B-8705-D2AEA809D502}"/>
              </a:ext>
            </a:extLst>
          </p:cNvPr>
          <p:cNvSpPr/>
          <p:nvPr/>
        </p:nvSpPr>
        <p:spPr>
          <a:xfrm>
            <a:off x="6741225" y="2308469"/>
            <a:ext cx="54507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เข้าเว็บไซต์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https://cvp1.moph.go.th/dashboard/</a:t>
            </a:r>
            <a:b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</a:b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กรอกรายละเอียด หน่วยงาน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User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Password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ของหน่วยงานตามที่ได้รับและคลิก “ตกลง” เข้าสู่ระบบ </a:t>
            </a:r>
          </a:p>
          <a:p>
            <a:endParaRPr lang="th-T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2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7851AA-8B89-094F-A22F-A7C3EE4B96DC}"/>
              </a:ext>
            </a:extLst>
          </p:cNvPr>
          <p:cNvSpPr/>
          <p:nvPr/>
        </p:nvSpPr>
        <p:spPr>
          <a:xfrm>
            <a:off x="0" y="96473"/>
            <a:ext cx="12192000" cy="1267581"/>
          </a:xfrm>
          <a:prstGeom prst="rect">
            <a:avLst/>
          </a:prstGeom>
          <a:solidFill>
            <a:srgbClr val="00BEB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85B19443-B364-3E46-9A9A-88D26197E2F8}"/>
              </a:ext>
            </a:extLst>
          </p:cNvPr>
          <p:cNvSpPr/>
          <p:nvPr/>
        </p:nvSpPr>
        <p:spPr>
          <a:xfrm>
            <a:off x="651118" y="1003735"/>
            <a:ext cx="10393926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</a:t>
            </a:r>
            <a:r>
              <a:rPr lang="th-TH" sz="40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ําเ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ข้าข้อมูลกลุ่มเป้าหมายที่ได้รับวัคซีน 5 กลุ่ม</a:t>
            </a:r>
          </a:p>
          <a:p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endParaRPr lang="en-US" altLang="ko-KR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D20EF2-2492-5D46-BB10-889251CECEDD}"/>
              </a:ext>
            </a:extLst>
          </p:cNvPr>
          <p:cNvSpPr/>
          <p:nvPr/>
        </p:nvSpPr>
        <p:spPr>
          <a:xfrm>
            <a:off x="9723923" y="2631635"/>
            <a:ext cx="21236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เลือกเมนู “ทะเบียนกลุ่มเป้าหมาย” และ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ทํา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ตามขั้นตอน 1-3 เพื่อ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Upload File 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6D13F6-DC51-1F44-8E1B-90441C8BE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84" y="1538899"/>
            <a:ext cx="9108705" cy="47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2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7851AA-8B89-094F-A22F-A7C3EE4B96DC}"/>
              </a:ext>
            </a:extLst>
          </p:cNvPr>
          <p:cNvSpPr/>
          <p:nvPr/>
        </p:nvSpPr>
        <p:spPr>
          <a:xfrm>
            <a:off x="0" y="96473"/>
            <a:ext cx="12192000" cy="1267581"/>
          </a:xfrm>
          <a:prstGeom prst="rect">
            <a:avLst/>
          </a:prstGeom>
          <a:solidFill>
            <a:srgbClr val="00BEB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85B19443-B364-3E46-9A9A-88D26197E2F8}"/>
              </a:ext>
            </a:extLst>
          </p:cNvPr>
          <p:cNvSpPr/>
          <p:nvPr/>
        </p:nvSpPr>
        <p:spPr>
          <a:xfrm>
            <a:off x="651118" y="1003735"/>
            <a:ext cx="10393926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</a:t>
            </a:r>
            <a:r>
              <a:rPr lang="th-TH" sz="40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ําเ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ข้าข้อมูลกลุ่มเป้าหมายที่ได้รับวัคซีน 5 กลุ่ม</a:t>
            </a:r>
          </a:p>
          <a:p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endParaRPr lang="en-US" altLang="ko-KR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F34B9F-0F65-B34B-8705-D2AEA809D502}"/>
              </a:ext>
            </a:extLst>
          </p:cNvPr>
          <p:cNvSpPr/>
          <p:nvPr/>
        </p:nvSpPr>
        <p:spPr>
          <a:xfrm>
            <a:off x="8431481" y="1988657"/>
            <a:ext cx="33725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กดปุ่ม “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Browse” (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หมายเลข 4) </a:t>
            </a:r>
          </a:p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เลือกไฟล์ที่ต้องการน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ํา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ข้อมูลเข้าสู่ระบบ และ คลิก ปุ่ม “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Open” (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หมายเลข 5) แล้วกดปุ่ม “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Upload” (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หมายเลข 6) </a:t>
            </a:r>
            <a:endParaRPr lang="th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/>
          </a:p>
          <a:p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A5216B-8146-BD46-A7C6-38E3DA905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3" y="1881505"/>
            <a:ext cx="8047624" cy="42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1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7851AA-8B89-094F-A22F-A7C3EE4B96DC}"/>
              </a:ext>
            </a:extLst>
          </p:cNvPr>
          <p:cNvSpPr/>
          <p:nvPr/>
        </p:nvSpPr>
        <p:spPr>
          <a:xfrm>
            <a:off x="0" y="96473"/>
            <a:ext cx="12192000" cy="1267581"/>
          </a:xfrm>
          <a:prstGeom prst="rect">
            <a:avLst/>
          </a:prstGeom>
          <a:solidFill>
            <a:srgbClr val="00BEB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85B19443-B364-3E46-9A9A-88D26197E2F8}"/>
              </a:ext>
            </a:extLst>
          </p:cNvPr>
          <p:cNvSpPr/>
          <p:nvPr/>
        </p:nvSpPr>
        <p:spPr>
          <a:xfrm>
            <a:off x="651118" y="1003735"/>
            <a:ext cx="10393926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</a:t>
            </a:r>
            <a:r>
              <a:rPr lang="th-TH" sz="4000" b="1" dirty="0" err="1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ําเ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ข้าข้อมูลกลุ่มเป้าหมายที่ได้รับวัคซีน 5 กลุ่ม</a:t>
            </a:r>
          </a:p>
          <a:p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endParaRPr lang="en-US" altLang="ko-KR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F34B9F-0F65-B34B-8705-D2AEA809D502}"/>
              </a:ext>
            </a:extLst>
          </p:cNvPr>
          <p:cNvSpPr/>
          <p:nvPr/>
        </p:nvSpPr>
        <p:spPr>
          <a:xfrm>
            <a:off x="8197392" y="1724373"/>
            <a:ext cx="368780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จะแสดงข้อมูลรายชื่อกลุ่มเป้าหมาย ตามข้อมูลใน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whitelist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จากนั้น เลือกประเภทกลุ่มเป้าหมายให้ตรงตาม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whitelist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ที่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upload (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หมายเลข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7)</a:t>
            </a:r>
          </a:p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แล้วกดปุ่มบันทึก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หมายเลข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8)</a:t>
            </a:r>
          </a:p>
          <a:p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/>
          </a:p>
          <a:p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126159-3986-9343-9B36-7F764282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054"/>
            <a:ext cx="8197392" cy="511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7851AA-8B89-094F-A22F-A7C3EE4B96DC}"/>
              </a:ext>
            </a:extLst>
          </p:cNvPr>
          <p:cNvSpPr/>
          <p:nvPr/>
        </p:nvSpPr>
        <p:spPr>
          <a:xfrm>
            <a:off x="0" y="96473"/>
            <a:ext cx="12192000" cy="1267581"/>
          </a:xfrm>
          <a:prstGeom prst="rect">
            <a:avLst/>
          </a:prstGeom>
          <a:solidFill>
            <a:srgbClr val="00BEB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85B19443-B364-3E46-9A9A-88D26197E2F8}"/>
              </a:ext>
            </a:extLst>
          </p:cNvPr>
          <p:cNvSpPr/>
          <p:nvPr/>
        </p:nvSpPr>
        <p:spPr>
          <a:xfrm>
            <a:off x="496739" y="730263"/>
            <a:ext cx="10393926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กรณีนำเข้าข้อมูลไม่สำเร็จ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altLang="ko-KR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D843BA-AE01-A94C-8D2B-D4562A996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88" y="1364054"/>
            <a:ext cx="7142021" cy="51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37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7851AA-8B89-094F-A22F-A7C3EE4B96DC}"/>
              </a:ext>
            </a:extLst>
          </p:cNvPr>
          <p:cNvSpPr/>
          <p:nvPr/>
        </p:nvSpPr>
        <p:spPr>
          <a:xfrm>
            <a:off x="0" y="96473"/>
            <a:ext cx="12192000" cy="1267581"/>
          </a:xfrm>
          <a:prstGeom prst="rect">
            <a:avLst/>
          </a:prstGeom>
          <a:solidFill>
            <a:srgbClr val="00BEB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85B19443-B364-3E46-9A9A-88D26197E2F8}"/>
              </a:ext>
            </a:extLst>
          </p:cNvPr>
          <p:cNvSpPr/>
          <p:nvPr/>
        </p:nvSpPr>
        <p:spPr>
          <a:xfrm>
            <a:off x="662993" y="657247"/>
            <a:ext cx="10393926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การตรวจสอบทะเบียนกลุ่มเป้าหมายซ้ำซ้อน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altLang="ko-KR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F34B9F-0F65-B34B-8705-D2AEA809D502}"/>
              </a:ext>
            </a:extLst>
          </p:cNvPr>
          <p:cNvSpPr/>
          <p:nvPr/>
        </p:nvSpPr>
        <p:spPr>
          <a:xfrm>
            <a:off x="9571512" y="1928417"/>
            <a:ext cx="26204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กรณีการนำเข้าข้อมูลกลุ่มเป้าหมายจำนวนไม่ตรงตามที่นำเข้า สามารถตรวจสอบได้ที่ เมนู ทะเบียนกลุ่มเป้าหมายซ้ำซ้อน</a:t>
            </a:r>
          </a:p>
          <a:p>
            <a:endParaRPr lang="th-TH" dirty="0"/>
          </a:p>
          <a:p>
            <a:endParaRPr lang="en-US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9B8EF99-6B2F-8C4B-8DB7-E8B4487A8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0" y="1608365"/>
            <a:ext cx="9105900" cy="468630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567ED3C1-0D7E-924A-8107-4F9B177D2035}"/>
              </a:ext>
            </a:extLst>
          </p:cNvPr>
          <p:cNvSpPr/>
          <p:nvPr/>
        </p:nvSpPr>
        <p:spPr>
          <a:xfrm>
            <a:off x="356260" y="3544244"/>
            <a:ext cx="1567543" cy="24398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>
              <a:solidFill>
                <a:schemeClr val="tx1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9A9BDF2-7F64-6A4E-B107-379581D0DDE3}"/>
              </a:ext>
            </a:extLst>
          </p:cNvPr>
          <p:cNvSpPr/>
          <p:nvPr/>
        </p:nvSpPr>
        <p:spPr>
          <a:xfrm rot="10800000">
            <a:off x="2078182" y="3524002"/>
            <a:ext cx="308758" cy="237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07796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7851AA-8B89-094F-A22F-A7C3EE4B96DC}"/>
              </a:ext>
            </a:extLst>
          </p:cNvPr>
          <p:cNvSpPr/>
          <p:nvPr/>
        </p:nvSpPr>
        <p:spPr>
          <a:xfrm>
            <a:off x="0" y="96473"/>
            <a:ext cx="12192000" cy="1267581"/>
          </a:xfrm>
          <a:prstGeom prst="rect">
            <a:avLst/>
          </a:prstGeom>
          <a:solidFill>
            <a:srgbClr val="00BEB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85B19443-B364-3E46-9A9A-88D26197E2F8}"/>
              </a:ext>
            </a:extLst>
          </p:cNvPr>
          <p:cNvSpPr/>
          <p:nvPr/>
        </p:nvSpPr>
        <p:spPr>
          <a:xfrm>
            <a:off x="899037" y="643416"/>
            <a:ext cx="10393926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LINE Official Account "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หมอพร้อม"</a:t>
            </a:r>
            <a:r>
              <a:rPr lang="en-US" sz="6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endParaRPr lang="en-US" altLang="ko-KR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F34B9F-0F65-B34B-8705-D2AEA809D502}"/>
              </a:ext>
            </a:extLst>
          </p:cNvPr>
          <p:cNvSpPr/>
          <p:nvPr/>
        </p:nvSpPr>
        <p:spPr>
          <a:xfrm>
            <a:off x="4380014" y="5899753"/>
            <a:ext cx="54507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QR Code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หมอพร้อม</a:t>
            </a:r>
            <a:endParaRPr lang="th-TH" sz="1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5E1ABC9-E9CE-B149-924B-BCE4EEC3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93" y="136405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2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5553376" y="313662"/>
            <a:ext cx="62728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sz="5400" b="1" dirty="0">
                <a:solidFill>
                  <a:srgbClr val="0070C0"/>
                </a:solidFill>
                <a:latin typeface="+mj-lt"/>
                <a:cs typeface="TH Sarabun New" panose="020B0500040200020003" pitchFamily="34" charset="-34"/>
              </a:rPr>
              <a:t>นำเสนอ</a:t>
            </a:r>
            <a:endParaRPr lang="th-TH" sz="5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77FA71-A553-46DD-A86F-C0C7CA9B5FBB}"/>
              </a:ext>
            </a:extLst>
          </p:cNvPr>
          <p:cNvGrpSpPr/>
          <p:nvPr/>
        </p:nvGrpSpPr>
        <p:grpSpPr>
          <a:xfrm>
            <a:off x="6096000" y="3946023"/>
            <a:ext cx="5408024" cy="553998"/>
            <a:chOff x="5680459" y="1490186"/>
            <a:chExt cx="5408024" cy="5539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9E3291-A1E9-4E9E-BE9B-ECC52C41CF22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6BDAB2-DF52-4D62-A70D-B8C887721678}"/>
                </a:ext>
              </a:extLst>
            </p:cNvPr>
            <p:cNvSpPr txBox="1"/>
            <p:nvPr/>
          </p:nvSpPr>
          <p:spPr>
            <a:xfrm>
              <a:off x="6444082" y="1536352"/>
              <a:ext cx="464440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th-TH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การน</a:t>
              </a:r>
              <a:r>
                <a:rPr lang="th-TH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ําเ</a:t>
              </a:r>
              <a:r>
                <a:rPr lang="th-TH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ข้าข้อมูลกลุ่มเป้าหมายที่ได้รับวัคซีน 5 กลุ่ม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1758F8-D7A1-414B-BC3F-FF7BB323DDB9}"/>
              </a:ext>
            </a:extLst>
          </p:cNvPr>
          <p:cNvGrpSpPr/>
          <p:nvPr/>
        </p:nvGrpSpPr>
        <p:grpSpPr>
          <a:xfrm>
            <a:off x="6096000" y="1407992"/>
            <a:ext cx="5408024" cy="1200329"/>
            <a:chOff x="5680459" y="1452027"/>
            <a:chExt cx="5408024" cy="12003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15714C-DE18-45E2-BF5D-08896E106098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1830EB-B8A2-408E-97B6-4BBE0EC9D1FC}"/>
                </a:ext>
              </a:extLst>
            </p:cNvPr>
            <p:cNvSpPr txBox="1"/>
            <p:nvPr/>
          </p:nvSpPr>
          <p:spPr>
            <a:xfrm>
              <a:off x="6444082" y="1452027"/>
              <a:ext cx="4644401" cy="120032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th-TH" sz="2400" b="1" dirty="0">
                  <a:solidFill>
                    <a:srgbClr val="006AB3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ขั้นตอนการนำเข้าข้อมูลกลุ่มเป้าหมายใน </a:t>
              </a:r>
            </a:p>
            <a:p>
              <a:r>
                <a:rPr lang="en-US" sz="2400" b="1" dirty="0">
                  <a:solidFill>
                    <a:srgbClr val="006AB3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MOPH</a:t>
              </a:r>
              <a:r>
                <a:rPr lang="th-TH" sz="2400" b="1" dirty="0">
                  <a:solidFill>
                    <a:srgbClr val="006AB3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en-US" sz="2400" b="1" dirty="0">
                  <a:solidFill>
                    <a:srgbClr val="006AB3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Immunization center </a:t>
              </a:r>
            </a:p>
            <a:p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26A1B0-27DB-43EC-B869-E46874B016B5}"/>
              </a:ext>
            </a:extLst>
          </p:cNvPr>
          <p:cNvGrpSpPr/>
          <p:nvPr/>
        </p:nvGrpSpPr>
        <p:grpSpPr>
          <a:xfrm>
            <a:off x="6096000" y="2696087"/>
            <a:ext cx="5408024" cy="553998"/>
            <a:chOff x="5680459" y="1490186"/>
            <a:chExt cx="5408024" cy="5539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9593D9-0021-47DD-AA85-B7F840C49A8C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C4E7E5-DC73-45CD-9848-231AC52E88B9}"/>
                </a:ext>
              </a:extLst>
            </p:cNvPr>
            <p:cNvSpPr txBox="1"/>
            <p:nvPr/>
          </p:nvSpPr>
          <p:spPr>
            <a:xfrm>
              <a:off x="6444082" y="1536352"/>
              <a:ext cx="464440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th-TH" sz="2400" b="1" dirty="0">
                  <a:solidFill>
                    <a:schemeClr val="accent2">
                      <a:lumMod val="7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การจัดการข้อมูลกลุ่มเป้าหมาย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400" b="1" dirty="0">
                  <a:solidFill>
                    <a:schemeClr val="accent2">
                      <a:lumMod val="7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Whitelist</a:t>
              </a:r>
              <a:r>
                <a:rPr lang="th-TH" sz="2400" b="1" dirty="0">
                  <a:solidFill>
                    <a:schemeClr val="accent2">
                      <a:lumMod val="7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D458BF-21E6-4D1A-BB7A-EF26B2CD5080}"/>
              </a:ext>
            </a:extLst>
          </p:cNvPr>
          <p:cNvGrpSpPr/>
          <p:nvPr/>
        </p:nvGrpSpPr>
        <p:grpSpPr>
          <a:xfrm>
            <a:off x="6096000" y="5195960"/>
            <a:ext cx="5408024" cy="553998"/>
            <a:chOff x="5680459" y="1490186"/>
            <a:chExt cx="5408024" cy="55399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C9CE09-24A9-4B9D-B160-8DB99C87F756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221159-7020-4115-8B7E-7EE20CAA73B3}"/>
                </a:ext>
              </a:extLst>
            </p:cNvPr>
            <p:cNvSpPr txBox="1"/>
            <p:nvPr/>
          </p:nvSpPr>
          <p:spPr>
            <a:xfrm>
              <a:off x="6444082" y="1536352"/>
              <a:ext cx="464440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th-TH" sz="2400" b="1" dirty="0">
                  <a:solidFill>
                    <a:srgbClr val="FFC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ทะเบียนกลุ่มเป้าหมายซ้ำซ้อน</a:t>
              </a:r>
              <a:endParaRPr lang="en-US" sz="2400" b="1" dirty="0">
                <a:solidFill>
                  <a:srgbClr val="FFC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12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E3BEB8-ECF7-9945-A9E4-00D07893CE7D}"/>
              </a:ext>
            </a:extLst>
          </p:cNvPr>
          <p:cNvGrpSpPr/>
          <p:nvPr/>
        </p:nvGrpSpPr>
        <p:grpSpPr>
          <a:xfrm>
            <a:off x="9386017" y="3085030"/>
            <a:ext cx="1670902" cy="1267581"/>
            <a:chOff x="4143730" y="2299249"/>
            <a:chExt cx="1104900" cy="838200"/>
          </a:xfrm>
        </p:grpSpPr>
        <p:pic>
          <p:nvPicPr>
            <p:cNvPr id="2" name="Picture 1" descr="page3image49507712">
              <a:extLst>
                <a:ext uri="{FF2B5EF4-FFF2-40B4-BE49-F238E27FC236}">
                  <a16:creationId xmlns:a16="http://schemas.microsoft.com/office/drawing/2014/main" id="{D92C04B0-1B04-D643-8E6B-E6D36A1D3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730" y="2299249"/>
              <a:ext cx="11049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page3image49501680">
              <a:extLst>
                <a:ext uri="{FF2B5EF4-FFF2-40B4-BE49-F238E27FC236}">
                  <a16:creationId xmlns:a16="http://schemas.microsoft.com/office/drawing/2014/main" id="{9F7DD591-1E2A-B341-924D-F870F3965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580" y="2415436"/>
              <a:ext cx="20320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8F88E9E-59E4-9C46-9839-F5C7B2274418}"/>
              </a:ext>
            </a:extLst>
          </p:cNvPr>
          <p:cNvSpPr txBox="1"/>
          <p:nvPr/>
        </p:nvSpPr>
        <p:spPr>
          <a:xfrm>
            <a:off x="9174223" y="4386963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MOPH Immunization center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F82548-1F2D-584B-8D2A-43E39D11958C}"/>
              </a:ext>
            </a:extLst>
          </p:cNvPr>
          <p:cNvSpPr/>
          <p:nvPr/>
        </p:nvSpPr>
        <p:spPr>
          <a:xfrm>
            <a:off x="0" y="96473"/>
            <a:ext cx="12192000" cy="1267581"/>
          </a:xfrm>
          <a:prstGeom prst="rect">
            <a:avLst/>
          </a:prstGeom>
          <a:solidFill>
            <a:srgbClr val="00BEB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08AB4F80-7583-ED42-A1A8-4D48B940CF83}"/>
              </a:ext>
            </a:extLst>
          </p:cNvPr>
          <p:cNvSpPr/>
          <p:nvPr/>
        </p:nvSpPr>
        <p:spPr>
          <a:xfrm>
            <a:off x="662993" y="809664"/>
            <a:ext cx="10393926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ขั้นตอนการนำเข้าข้อมูลกลุ่มเป้าหมายใน </a:t>
            </a:r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MOPH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Immunization center </a:t>
            </a:r>
          </a:p>
          <a:p>
            <a:endParaRPr lang="en-US" altLang="ko-KR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15F76952-4655-3B47-ACF5-92642EBAB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88" y="2963699"/>
            <a:ext cx="1365806" cy="1365806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94C4A86-71DB-7E47-8496-F6DD86636E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752" t="39029" r="3403" b="32229"/>
          <a:stretch/>
        </p:blipFill>
        <p:spPr>
          <a:xfrm>
            <a:off x="2615068" y="2167323"/>
            <a:ext cx="1177127" cy="720638"/>
          </a:xfrm>
          <a:prstGeom prst="rect">
            <a:avLst/>
          </a:prstGeom>
        </p:spPr>
      </p:pic>
      <p:pic>
        <p:nvPicPr>
          <p:cNvPr id="2049" name="Picture 1" descr="page1image49631712">
            <a:extLst>
              <a:ext uri="{FF2B5EF4-FFF2-40B4-BE49-F238E27FC236}">
                <a16:creationId xmlns:a16="http://schemas.microsoft.com/office/drawing/2014/main" id="{75792EA8-B672-9145-AE7A-5D2B7DCB5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88" y="3365996"/>
            <a:ext cx="886061" cy="88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221395-84B6-0540-A147-A8E4D6E76493}"/>
              </a:ext>
            </a:extLst>
          </p:cNvPr>
          <p:cNvSpPr txBox="1"/>
          <p:nvPr/>
        </p:nvSpPr>
        <p:spPr>
          <a:xfrm>
            <a:off x="2874843" y="42022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กยผ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90EADCE-E10D-1645-8A25-E3472E1F3B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6319" y="3363954"/>
            <a:ext cx="886060" cy="8860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68CF6C-5077-ED45-BA51-35794DFB25D0}"/>
              </a:ext>
            </a:extLst>
          </p:cNvPr>
          <p:cNvSpPr txBox="1"/>
          <p:nvPr/>
        </p:nvSpPr>
        <p:spPr>
          <a:xfrm>
            <a:off x="5214245" y="416382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Whitelist</a:t>
            </a:r>
          </a:p>
        </p:txBody>
      </p:sp>
      <p:pic>
        <p:nvPicPr>
          <p:cNvPr id="2050" name="Picture 2" descr="page4image49323536">
            <a:extLst>
              <a:ext uri="{FF2B5EF4-FFF2-40B4-BE49-F238E27FC236}">
                <a16:creationId xmlns:a16="http://schemas.microsoft.com/office/drawing/2014/main" id="{9D1EE9C3-F076-4A48-94F3-783D1F06A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74" y="2895812"/>
            <a:ext cx="675710" cy="6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age4image49323536">
            <a:extLst>
              <a:ext uri="{FF2B5EF4-FFF2-40B4-BE49-F238E27FC236}">
                <a16:creationId xmlns:a16="http://schemas.microsoft.com/office/drawing/2014/main" id="{C49868D3-06EF-844D-9AB7-CAF61CA51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46" y="3825973"/>
            <a:ext cx="675710" cy="6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D43E1B-495D-F448-9BB6-4DA23E0D6ACB}"/>
              </a:ext>
            </a:extLst>
          </p:cNvPr>
          <p:cNvSpPr txBox="1"/>
          <p:nvPr/>
        </p:nvSpPr>
        <p:spPr>
          <a:xfrm>
            <a:off x="2967786" y="286433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HDC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E060D7-22FB-DD4D-A7B8-1C92C9101D0F}"/>
              </a:ext>
            </a:extLst>
          </p:cNvPr>
          <p:cNvSpPr txBox="1"/>
          <p:nvPr/>
        </p:nvSpPr>
        <p:spPr>
          <a:xfrm>
            <a:off x="7058156" y="3494266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Admin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อำเภอ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9BEA81-32AE-1047-8F5E-C29DF47D6ABA}"/>
              </a:ext>
            </a:extLst>
          </p:cNvPr>
          <p:cNvSpPr txBox="1"/>
          <p:nvPr/>
        </p:nvSpPr>
        <p:spPr>
          <a:xfrm>
            <a:off x="7160101" y="448242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Admin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รพ.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A9522D-9768-8149-9E18-63DB2485500F}"/>
              </a:ext>
            </a:extLst>
          </p:cNvPr>
          <p:cNvSpPr txBox="1"/>
          <p:nvPr/>
        </p:nvSpPr>
        <p:spPr>
          <a:xfrm>
            <a:off x="387617" y="4128404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หน่วยบริการ</a:t>
            </a:r>
            <a:endParaRPr lang="en-TH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8BB463-1F06-5E42-891D-3B0A556D2C57}"/>
              </a:ext>
            </a:extLst>
          </p:cNvPr>
          <p:cNvSpPr txBox="1"/>
          <p:nvPr/>
        </p:nvSpPr>
        <p:spPr>
          <a:xfrm>
            <a:off x="2177630" y="4651029"/>
            <a:ext cx="32544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กลุ่มเป้าหมาย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บุคลากรทางการแพทย์และสาธารณสุข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ผู้อายุตั้งแต่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60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ปีขึ้นไป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บุคคลที่มีโรคประจำตัว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เจ้าหน้าที่ที่เกี่ยวข้องกับการควบคุมโรคโควิด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19</a:t>
            </a:r>
          </a:p>
          <a:p>
            <a:pPr marL="285750" indent="-285750">
              <a:buFontTx/>
              <a:buChar char="-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ประชาชนทั่วไป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Right Arrow 7">
            <a:extLst>
              <a:ext uri="{FF2B5EF4-FFF2-40B4-BE49-F238E27FC236}">
                <a16:creationId xmlns:a16="http://schemas.microsoft.com/office/drawing/2014/main" id="{02884E71-7BC5-514B-98DD-4FDFF4153C3B}"/>
              </a:ext>
            </a:extLst>
          </p:cNvPr>
          <p:cNvSpPr/>
          <p:nvPr/>
        </p:nvSpPr>
        <p:spPr>
          <a:xfrm>
            <a:off x="1641677" y="3591168"/>
            <a:ext cx="74776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Right Arrow 7">
            <a:extLst>
              <a:ext uri="{FF2B5EF4-FFF2-40B4-BE49-F238E27FC236}">
                <a16:creationId xmlns:a16="http://schemas.microsoft.com/office/drawing/2014/main" id="{E61EB3C1-E24A-1149-BA2C-F648007969ED}"/>
              </a:ext>
            </a:extLst>
          </p:cNvPr>
          <p:cNvSpPr/>
          <p:nvPr/>
        </p:nvSpPr>
        <p:spPr>
          <a:xfrm>
            <a:off x="4065263" y="3591168"/>
            <a:ext cx="74776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ight Arrow 7">
            <a:extLst>
              <a:ext uri="{FF2B5EF4-FFF2-40B4-BE49-F238E27FC236}">
                <a16:creationId xmlns:a16="http://schemas.microsoft.com/office/drawing/2014/main" id="{B085759E-C049-4940-B7ED-13344A606E45}"/>
              </a:ext>
            </a:extLst>
          </p:cNvPr>
          <p:cNvSpPr/>
          <p:nvPr/>
        </p:nvSpPr>
        <p:spPr>
          <a:xfrm>
            <a:off x="8269628" y="3588156"/>
            <a:ext cx="74776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Right Arrow 7">
            <a:extLst>
              <a:ext uri="{FF2B5EF4-FFF2-40B4-BE49-F238E27FC236}">
                <a16:creationId xmlns:a16="http://schemas.microsoft.com/office/drawing/2014/main" id="{89CFCAEA-DB0E-D444-B501-3236C49E2F7E}"/>
              </a:ext>
            </a:extLst>
          </p:cNvPr>
          <p:cNvSpPr/>
          <p:nvPr/>
        </p:nvSpPr>
        <p:spPr>
          <a:xfrm>
            <a:off x="6242933" y="3588156"/>
            <a:ext cx="74776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2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F82548-1F2D-584B-8D2A-43E39D11958C}"/>
              </a:ext>
            </a:extLst>
          </p:cNvPr>
          <p:cNvSpPr/>
          <p:nvPr/>
        </p:nvSpPr>
        <p:spPr>
          <a:xfrm>
            <a:off x="0" y="215401"/>
            <a:ext cx="12192000" cy="1267581"/>
          </a:xfrm>
          <a:prstGeom prst="rect">
            <a:avLst/>
          </a:prstGeom>
          <a:solidFill>
            <a:srgbClr val="00BEB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08AB4F80-7583-ED42-A1A8-4D48B940CF83}"/>
              </a:ext>
            </a:extLst>
          </p:cNvPr>
          <p:cNvSpPr/>
          <p:nvPr/>
        </p:nvSpPr>
        <p:spPr>
          <a:xfrm>
            <a:off x="676441" y="809664"/>
            <a:ext cx="7755040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การจัดการข้อมูลกลุ่มเป้าหมาย</a:t>
            </a:r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Whitelist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altLang="ko-KR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716BB4E-90CE-2842-A033-1F34507FCB77}"/>
              </a:ext>
            </a:extLst>
          </p:cNvPr>
          <p:cNvSpPr txBox="1">
            <a:spLocks/>
          </p:cNvSpPr>
          <p:nvPr/>
        </p:nvSpPr>
        <p:spPr>
          <a:xfrm>
            <a:off x="356125" y="1746303"/>
            <a:ext cx="6757194" cy="35631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https://</a:t>
            </a:r>
            <a:r>
              <a:rPr lang="en-US" sz="2400" dirty="0" err="1"/>
              <a:t>spd.moph.go.th</a:t>
            </a:r>
            <a:r>
              <a:rPr lang="en-US" sz="2400" dirty="0"/>
              <a:t>/</a:t>
            </a:r>
            <a:r>
              <a:rPr lang="en-US" sz="2400" dirty="0" err="1"/>
              <a:t>new_bps</a:t>
            </a:r>
            <a:r>
              <a:rPr lang="en-US" sz="2400" dirty="0"/>
              <a:t>/</a:t>
            </a:r>
            <a:r>
              <a:rPr lang="en-US" sz="2400" dirty="0" err="1"/>
              <a:t>morprom</a:t>
            </a:r>
            <a:r>
              <a:rPr lang="en-US" sz="2400" dirty="0"/>
              <a:t>/</a:t>
            </a:r>
            <a:endParaRPr lang="en-TH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642E6E9-6D4E-014B-8594-4C6E456379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7"/>
          <a:stretch/>
        </p:blipFill>
        <p:spPr>
          <a:xfrm>
            <a:off x="58994" y="2435284"/>
            <a:ext cx="4802117" cy="3563159"/>
          </a:xfrm>
          <a:prstGeom prst="rect">
            <a:avLst/>
          </a:prstGeom>
        </p:spPr>
      </p:pic>
      <p:sp>
        <p:nvSpPr>
          <p:cNvPr id="36" name="Right Arrow 7">
            <a:extLst>
              <a:ext uri="{FF2B5EF4-FFF2-40B4-BE49-F238E27FC236}">
                <a16:creationId xmlns:a16="http://schemas.microsoft.com/office/drawing/2014/main" id="{9E303557-7841-5542-B9F0-BFD463F66F2B}"/>
              </a:ext>
            </a:extLst>
          </p:cNvPr>
          <p:cNvSpPr/>
          <p:nvPr/>
        </p:nvSpPr>
        <p:spPr>
          <a:xfrm rot="8700301">
            <a:off x="4628412" y="2859459"/>
            <a:ext cx="529090" cy="40251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CD4AF1-7D33-D940-AF9F-19FF272E15CF}"/>
              </a:ext>
            </a:extLst>
          </p:cNvPr>
          <p:cNvSpPr txBox="1"/>
          <p:nvPr/>
        </p:nvSpPr>
        <p:spPr>
          <a:xfrm>
            <a:off x="4932194" y="2484787"/>
            <a:ext cx="79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0000"/>
                </a:solidFill>
                <a:cs typeface="Arial" pitchFamily="34" charset="0"/>
              </a:rPr>
              <a:t>1</a:t>
            </a:r>
            <a:endParaRPr lang="ko-KR" alt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2551A9-357F-FA4A-89E8-259E8E68B876}"/>
              </a:ext>
            </a:extLst>
          </p:cNvPr>
          <p:cNvGrpSpPr/>
          <p:nvPr/>
        </p:nvGrpSpPr>
        <p:grpSpPr>
          <a:xfrm>
            <a:off x="5038174" y="2965664"/>
            <a:ext cx="6919654" cy="2213385"/>
            <a:chOff x="5038174" y="2965664"/>
            <a:chExt cx="6919654" cy="221338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8EDC146-FCBD-7144-B270-DA1E68381415}"/>
                </a:ext>
              </a:extLst>
            </p:cNvPr>
            <p:cNvGrpSpPr/>
            <p:nvPr/>
          </p:nvGrpSpPr>
          <p:grpSpPr>
            <a:xfrm>
              <a:off x="5038174" y="2965664"/>
              <a:ext cx="6919654" cy="2213385"/>
              <a:chOff x="5038174" y="3761308"/>
              <a:chExt cx="6919654" cy="2213385"/>
            </a:xfrm>
          </p:grpSpPr>
          <p:pic>
            <p:nvPicPr>
              <p:cNvPr id="20" name="Picture 19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456A15C6-2FAB-3F46-8FEE-29A7D6C799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882" t="5164"/>
              <a:stretch/>
            </p:blipFill>
            <p:spPr>
              <a:xfrm>
                <a:off x="5038174" y="4027378"/>
                <a:ext cx="6860893" cy="1947315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B6F2349-7AAD-1D43-8E37-B4CCAA86DCB5}"/>
                  </a:ext>
                </a:extLst>
              </p:cNvPr>
              <p:cNvSpPr txBox="1"/>
              <p:nvPr/>
            </p:nvSpPr>
            <p:spPr>
              <a:xfrm>
                <a:off x="11164538" y="3761308"/>
                <a:ext cx="7932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rgbClr val="FF0000"/>
                    </a:solidFill>
                    <a:cs typeface="Arial" pitchFamily="34" charset="0"/>
                  </a:rPr>
                  <a:t>2</a:t>
                </a:r>
                <a:endParaRPr lang="ko-KR" altLang="en-US" sz="36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Right Arrow 7">
                <a:extLst>
                  <a:ext uri="{FF2B5EF4-FFF2-40B4-BE49-F238E27FC236}">
                    <a16:creationId xmlns:a16="http://schemas.microsoft.com/office/drawing/2014/main" id="{EA9A8B3A-EBAF-EB4C-8182-36A0E46EBBF7}"/>
                  </a:ext>
                </a:extLst>
              </p:cNvPr>
              <p:cNvSpPr/>
              <p:nvPr/>
            </p:nvSpPr>
            <p:spPr>
              <a:xfrm rot="9146048">
                <a:off x="10899993" y="4151157"/>
                <a:ext cx="529090" cy="402517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8201D09-7B68-B54B-A08E-DC19A44518B1}"/>
                </a:ext>
              </a:extLst>
            </p:cNvPr>
            <p:cNvSpPr/>
            <p:nvPr/>
          </p:nvSpPr>
          <p:spPr>
            <a:xfrm>
              <a:off x="5099708" y="3872778"/>
              <a:ext cx="6799359" cy="1018969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</p:grpSp>
    </p:spTree>
    <p:extLst>
      <p:ext uri="{BB962C8B-B14F-4D97-AF65-F5344CB8AC3E}">
        <p14:creationId xmlns:p14="http://schemas.microsoft.com/office/powerpoint/2010/main" val="254317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5FDA3B-6F6B-1A44-9ED1-F2F252F60C33}"/>
              </a:ext>
            </a:extLst>
          </p:cNvPr>
          <p:cNvSpPr txBox="1"/>
          <p:nvPr/>
        </p:nvSpPr>
        <p:spPr>
          <a:xfrm>
            <a:off x="3290227" y="2528518"/>
            <a:ext cx="18517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highlight>
                  <a:srgbClr val="80E27D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ประเภทกลุ่มเป้าหมาย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101-บุคลากรทางการแพทย์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102-อาสาสมัครสาธารณสุข</a:t>
            </a:r>
          </a:p>
          <a:p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201-อายุ 60 ปีขึ้นไป</a:t>
            </a: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88A0DD-EA86-2E49-AFCD-B95FEAEF2D70}"/>
              </a:ext>
            </a:extLst>
          </p:cNvPr>
          <p:cNvSpPr/>
          <p:nvPr/>
        </p:nvSpPr>
        <p:spPr>
          <a:xfrm>
            <a:off x="2859590" y="4825140"/>
            <a:ext cx="35768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th-TH" dirty="0"/>
              <a:t>401-ทหารที่เกี่ยวข้องกับการควบคุมโรค</a:t>
            </a:r>
          </a:p>
          <a:p>
            <a:pPr fontAlgn="b"/>
            <a:r>
              <a:rPr lang="th-TH" dirty="0"/>
              <a:t>402-ตำรวจที่เกี่ยวข้องกับการควบคุมโรค</a:t>
            </a:r>
            <a:endParaRPr lang="th-TH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"/>
            <a:r>
              <a:rPr lang="th-TH" dirty="0"/>
              <a:t>403-เจ้าหน้าที่ที่ปฏิบัติหน้าที่ ณ ช่องทางเข้า</a:t>
            </a:r>
          </a:p>
          <a:p>
            <a:pPr fontAlgn="b"/>
            <a:r>
              <a:rPr lang="th-TH" dirty="0"/>
              <a:t>404-เจ้าหน้าที่</a:t>
            </a:r>
            <a:r>
              <a:rPr lang="th-TH" dirty="0" err="1"/>
              <a:t>อื่นๆ</a:t>
            </a:r>
            <a:r>
              <a:rPr lang="th-TH" dirty="0"/>
              <a:t> ที่เกี่ยวข้องกับการควบคุมโรค</a:t>
            </a:r>
            <a:endParaRPr lang="th-TH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"/>
            <a:endParaRPr lang="th-TH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"/>
            <a:r>
              <a:rPr lang="th-TH" dirty="0"/>
              <a:t>501-อายุ 18 ปีขึ้นไป</a:t>
            </a:r>
            <a:endParaRPr lang="th-TH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"/>
            <a:endParaRPr lang="th-TH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595621-7782-4F49-935C-84F121C4BC6C}"/>
              </a:ext>
            </a:extLst>
          </p:cNvPr>
          <p:cNvCxnSpPr>
            <a:cxnSpLocks/>
          </p:cNvCxnSpPr>
          <p:nvPr/>
        </p:nvCxnSpPr>
        <p:spPr>
          <a:xfrm flipV="1">
            <a:off x="2410685" y="3187649"/>
            <a:ext cx="672038" cy="209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079A0FF-9669-D34E-BB2E-4A0C7EFE7510}"/>
              </a:ext>
            </a:extLst>
          </p:cNvPr>
          <p:cNvSpPr/>
          <p:nvPr/>
        </p:nvSpPr>
        <p:spPr>
          <a:xfrm>
            <a:off x="3290229" y="2855510"/>
            <a:ext cx="1864998" cy="610150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9D9855-51CB-5A42-BC24-D0773664867B}"/>
              </a:ext>
            </a:extLst>
          </p:cNvPr>
          <p:cNvSpPr/>
          <p:nvPr/>
        </p:nvSpPr>
        <p:spPr>
          <a:xfrm>
            <a:off x="3290229" y="3625770"/>
            <a:ext cx="1864998" cy="353673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6D9952-E521-594B-A339-39CF1FE73897}"/>
              </a:ext>
            </a:extLst>
          </p:cNvPr>
          <p:cNvSpPr/>
          <p:nvPr/>
        </p:nvSpPr>
        <p:spPr>
          <a:xfrm>
            <a:off x="5535098" y="2709580"/>
            <a:ext cx="2837635" cy="1920897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B3B458-E81E-4B42-AEFA-9618C8D09D2C}"/>
              </a:ext>
            </a:extLst>
          </p:cNvPr>
          <p:cNvSpPr/>
          <p:nvPr/>
        </p:nvSpPr>
        <p:spPr>
          <a:xfrm>
            <a:off x="2893991" y="4825140"/>
            <a:ext cx="3442270" cy="1155582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0A6AE6-4904-AF4D-BA22-232E0A3E6D25}"/>
              </a:ext>
            </a:extLst>
          </p:cNvPr>
          <p:cNvSpPr/>
          <p:nvPr/>
        </p:nvSpPr>
        <p:spPr>
          <a:xfrm>
            <a:off x="2743242" y="6175385"/>
            <a:ext cx="1864998" cy="353673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71538C-7DA9-0245-A13C-A259BB17B6FF}"/>
              </a:ext>
            </a:extLst>
          </p:cNvPr>
          <p:cNvCxnSpPr>
            <a:cxnSpLocks/>
          </p:cNvCxnSpPr>
          <p:nvPr/>
        </p:nvCxnSpPr>
        <p:spPr>
          <a:xfrm flipV="1">
            <a:off x="2137558" y="3730843"/>
            <a:ext cx="1033154" cy="124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945FD99-545F-784B-AB2A-9921CD1583AE}"/>
              </a:ext>
            </a:extLst>
          </p:cNvPr>
          <p:cNvSpPr txBox="1"/>
          <p:nvPr/>
        </p:nvSpPr>
        <p:spPr>
          <a:xfrm>
            <a:off x="746473" y="2767433"/>
            <a:ext cx="4543231" cy="3170099"/>
          </a:xfrm>
          <a:prstGeom prst="bentArrow">
            <a:avLst>
              <a:gd name="adj1" fmla="val 25000"/>
              <a:gd name="adj2" fmla="val 31945"/>
              <a:gd name="adj3" fmla="val 25000"/>
              <a:gd name="adj4" fmla="val 4375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highlight>
                  <a:srgbClr val="80E27D"/>
                </a:highlight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กลุ่มเป้าหมาย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1-บุคลากรทางการแพทย์</a:t>
            </a:r>
          </a:p>
          <a:p>
            <a:pPr marL="285750" indent="-285750">
              <a:buFontTx/>
              <a:buChar char="-"/>
            </a:pP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2-ผู้มีอายุ 60 ปีขึ้นไป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3-บุคคลที่มีโรคประจำตัว</a:t>
            </a: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4-เจ้าหน้าที่ที่เกี่ยวข้องกับการควบคุมโรคโควิด 19 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ที่มีโอกาสสัมผัสผู้ป่วย </a:t>
            </a: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5-ประชาชนทั่วไป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97A8282-F4EB-E74A-AD19-E1516210B280}"/>
              </a:ext>
            </a:extLst>
          </p:cNvPr>
          <p:cNvCxnSpPr>
            <a:cxnSpLocks/>
          </p:cNvCxnSpPr>
          <p:nvPr/>
        </p:nvCxnSpPr>
        <p:spPr>
          <a:xfrm>
            <a:off x="2374199" y="4026690"/>
            <a:ext cx="3064700" cy="2611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07D08E9-9AF1-5A48-9714-C92DECEB0368}"/>
              </a:ext>
            </a:extLst>
          </p:cNvPr>
          <p:cNvSpPr/>
          <p:nvPr/>
        </p:nvSpPr>
        <p:spPr>
          <a:xfrm>
            <a:off x="5632803" y="2683658"/>
            <a:ext cx="2947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301-โรคทางเดินหายใจเรื้อรัง 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J40-J47)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302-โรคหัวใจและหลอดเลือด 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I20-I52)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303-โรคไตเรื้อรังที่อยู่ระยะ 5 ขึ้นไป 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N18.5)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304-โรคหลอดเลือดสมอง 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I60-I69)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305-โรคมะเร็งทุกชนิด 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C00-C97)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306-โรคเบาหวาน 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E10-E14)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307-โรคอ้วน 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E66)</a:t>
            </a:r>
            <a:endParaRPr lang="en-TH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CF03B20-65C0-9846-A7B0-9F2995F3279B}"/>
              </a:ext>
            </a:extLst>
          </p:cNvPr>
          <p:cNvCxnSpPr>
            <a:cxnSpLocks/>
          </p:cNvCxnSpPr>
          <p:nvPr/>
        </p:nvCxnSpPr>
        <p:spPr>
          <a:xfrm>
            <a:off x="2274031" y="4750826"/>
            <a:ext cx="519792" cy="2185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D446B28-0063-8B4F-8916-1083C85DDADA}"/>
              </a:ext>
            </a:extLst>
          </p:cNvPr>
          <p:cNvSpPr/>
          <p:nvPr/>
        </p:nvSpPr>
        <p:spPr>
          <a:xfrm>
            <a:off x="0" y="215401"/>
            <a:ext cx="12192000" cy="1267581"/>
          </a:xfrm>
          <a:prstGeom prst="rect">
            <a:avLst/>
          </a:prstGeom>
          <a:solidFill>
            <a:srgbClr val="00BEB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DEE29FC-A3FF-B24F-AD2D-C4B214231F90}"/>
              </a:ext>
            </a:extLst>
          </p:cNvPr>
          <p:cNvCxnSpPr>
            <a:cxnSpLocks/>
          </p:cNvCxnSpPr>
          <p:nvPr/>
        </p:nvCxnSpPr>
        <p:spPr>
          <a:xfrm>
            <a:off x="1947553" y="5676570"/>
            <a:ext cx="659661" cy="6045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53F449C-1E43-EE4E-AF87-C4FE76842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82"/>
          <a:stretch/>
        </p:blipFill>
        <p:spPr>
          <a:xfrm>
            <a:off x="323607" y="925840"/>
            <a:ext cx="11544785" cy="14311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408A81D-B751-8040-B507-912944B25D9F}"/>
              </a:ext>
            </a:extLst>
          </p:cNvPr>
          <p:cNvSpPr/>
          <p:nvPr/>
        </p:nvSpPr>
        <p:spPr>
          <a:xfrm>
            <a:off x="617515" y="925839"/>
            <a:ext cx="950027" cy="14311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083D71-7DB1-2446-B76C-7F9CB4AD34A5}"/>
              </a:ext>
            </a:extLst>
          </p:cNvPr>
          <p:cNvSpPr/>
          <p:nvPr/>
        </p:nvSpPr>
        <p:spPr>
          <a:xfrm>
            <a:off x="1615044" y="939287"/>
            <a:ext cx="1045029" cy="14311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0C695E-FE67-2F47-A537-50687195EAF5}"/>
              </a:ext>
            </a:extLst>
          </p:cNvPr>
          <p:cNvSpPr/>
          <p:nvPr/>
        </p:nvSpPr>
        <p:spPr>
          <a:xfrm>
            <a:off x="429526" y="379567"/>
            <a:ext cx="1326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Whitelist</a:t>
            </a:r>
          </a:p>
        </p:txBody>
      </p:sp>
    </p:spTree>
    <p:extLst>
      <p:ext uri="{BB962C8B-B14F-4D97-AF65-F5344CB8AC3E}">
        <p14:creationId xmlns:p14="http://schemas.microsoft.com/office/powerpoint/2010/main" val="112298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51E8FC-3621-4948-A25C-D9109AE53B69}"/>
              </a:ext>
            </a:extLst>
          </p:cNvPr>
          <p:cNvSpPr/>
          <p:nvPr/>
        </p:nvSpPr>
        <p:spPr>
          <a:xfrm>
            <a:off x="1135081" y="1516812"/>
            <a:ext cx="102127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* เงื่อนไขการนำเข้า มีดังนี้ </a:t>
            </a:r>
          </a:p>
          <a:p>
            <a:r>
              <a:rPr lang="en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ข้อมูลที่ต้องการนำเข้าต้องอยู่ Sheet แรก เท่านั้น</a:t>
            </a:r>
          </a:p>
          <a:p>
            <a:r>
              <a:rPr lang="en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ทุกคอลัมน์ ต้องเป็นรูปแบบ (Format) ที่กำหนดให้ตามตัวอย่าง เท่านั้น </a:t>
            </a:r>
          </a:p>
          <a:p>
            <a:r>
              <a:rPr lang="en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ชื่อสถานบริการถูกต้องและให้ตรงกับรหัสหน่วยบริการ 5 หลัก (Hcode5) เท่านั้น</a:t>
            </a:r>
          </a:p>
          <a:p>
            <a:r>
              <a:rPr lang="en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คำนำหน้าชื่อ ให้ใช้ 3 ประเภทและใช้คำเต็ม เท่านั้น คือ นาย นาง นางสาว</a:t>
            </a:r>
          </a:p>
          <a:p>
            <a:r>
              <a:rPr lang="en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วันเดือนปีเกิด ต้องเป็นรูปแบบ (Format)  วว/ดด/ปปปป(พ.ศ.) เท่านั้น เช่น 20/8/2525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หมายเลขบัตรประจำตัวประชาชน ต้องเป็นตัวเลขทั้งหมด และถูกต้องตามกรมการปกครอง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  <a:r>
              <a:rPr lang="en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เท่านั้น เช่น 1353588045452 </a:t>
            </a:r>
          </a:p>
          <a:p>
            <a:r>
              <a:rPr lang="en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7. เบอร์โทรศัพท์ ต้องเป็นรูปแบบ (Format)  089-9999999 เท่านั้น</a:t>
            </a:r>
          </a:p>
          <a:p>
            <a:r>
              <a:rPr lang="en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8. การประสงค์รับวัคซีน ต้องเป็นรูปแบบ (Format)  คือ 1-รับ, 0-ไม่รับ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7851AA-8B89-094F-A22F-A7C3EE4B96DC}"/>
              </a:ext>
            </a:extLst>
          </p:cNvPr>
          <p:cNvSpPr/>
          <p:nvPr/>
        </p:nvSpPr>
        <p:spPr>
          <a:xfrm>
            <a:off x="0" y="96473"/>
            <a:ext cx="12192000" cy="1267581"/>
          </a:xfrm>
          <a:prstGeom prst="rect">
            <a:avLst/>
          </a:prstGeom>
          <a:solidFill>
            <a:srgbClr val="00BEB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85B19443-B364-3E46-9A9A-88D26197E2F8}"/>
              </a:ext>
            </a:extLst>
          </p:cNvPr>
          <p:cNvSpPr/>
          <p:nvPr/>
        </p:nvSpPr>
        <p:spPr>
          <a:xfrm>
            <a:off x="662993" y="809664"/>
            <a:ext cx="10393926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Whitelist</a:t>
            </a:r>
          </a:p>
          <a:p>
            <a:endParaRPr lang="en-US" altLang="ko-KR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670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7851AA-8B89-094F-A22F-A7C3EE4B96DC}"/>
              </a:ext>
            </a:extLst>
          </p:cNvPr>
          <p:cNvSpPr/>
          <p:nvPr/>
        </p:nvSpPr>
        <p:spPr>
          <a:xfrm>
            <a:off x="0" y="96473"/>
            <a:ext cx="12192000" cy="1267581"/>
          </a:xfrm>
          <a:prstGeom prst="rect">
            <a:avLst/>
          </a:prstGeom>
          <a:solidFill>
            <a:srgbClr val="00BEB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85B19443-B364-3E46-9A9A-88D26197E2F8}"/>
              </a:ext>
            </a:extLst>
          </p:cNvPr>
          <p:cNvSpPr/>
          <p:nvPr/>
        </p:nvSpPr>
        <p:spPr>
          <a:xfrm>
            <a:off x="662993" y="809664"/>
            <a:ext cx="10393926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การติดตั้ง โปรแกรมอ่าน </a:t>
            </a:r>
            <a:r>
              <a:rPr lang="en-US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Smart Card</a:t>
            </a:r>
          </a:p>
          <a:p>
            <a:endParaRPr lang="en-US" altLang="ko-KR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0D0B7BE-676C-BE47-9407-94997B139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75" y="1328429"/>
            <a:ext cx="12192000" cy="58541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4127E-FFB3-5A43-9960-D48D584ECC54}"/>
              </a:ext>
            </a:extLst>
          </p:cNvPr>
          <p:cNvSpPr/>
          <p:nvPr/>
        </p:nvSpPr>
        <p:spPr>
          <a:xfrm>
            <a:off x="4251366" y="1911927"/>
            <a:ext cx="902525" cy="4393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BAA0B5-E837-2241-80C9-ED835E78E079}"/>
              </a:ext>
            </a:extLst>
          </p:cNvPr>
          <p:cNvSpPr/>
          <p:nvPr/>
        </p:nvSpPr>
        <p:spPr>
          <a:xfrm>
            <a:off x="4921806" y="4370119"/>
            <a:ext cx="2049010" cy="7206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F6836E-4B94-B544-BE79-19031FEEE241}"/>
              </a:ext>
            </a:extLst>
          </p:cNvPr>
          <p:cNvSpPr/>
          <p:nvPr/>
        </p:nvSpPr>
        <p:spPr>
          <a:xfrm>
            <a:off x="5306291" y="5274252"/>
            <a:ext cx="2555174" cy="4393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BE599-5FE1-E047-A6A2-574918083D95}"/>
              </a:ext>
            </a:extLst>
          </p:cNvPr>
          <p:cNvSpPr txBox="1"/>
          <p:nvPr/>
        </p:nvSpPr>
        <p:spPr>
          <a:xfrm>
            <a:off x="5558270" y="24813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ABCD55-B485-0840-B5F0-86D085CEC5AE}"/>
              </a:ext>
            </a:extLst>
          </p:cNvPr>
          <p:cNvSpPr txBox="1"/>
          <p:nvPr/>
        </p:nvSpPr>
        <p:spPr>
          <a:xfrm>
            <a:off x="8655133" y="52742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2BB44F-B0AE-E54C-ABE0-16B856B55FF3}"/>
              </a:ext>
            </a:extLst>
          </p:cNvPr>
          <p:cNvSpPr txBox="1"/>
          <p:nvPr/>
        </p:nvSpPr>
        <p:spPr>
          <a:xfrm>
            <a:off x="7861465" y="42711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5745A3-FB4F-534A-940E-B92837F635F5}"/>
              </a:ext>
            </a:extLst>
          </p:cNvPr>
          <p:cNvCxnSpPr>
            <a:cxnSpLocks/>
          </p:cNvCxnSpPr>
          <p:nvPr/>
        </p:nvCxnSpPr>
        <p:spPr>
          <a:xfrm flipH="1" flipV="1">
            <a:off x="5070764" y="2426267"/>
            <a:ext cx="487507" cy="2363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F60BBC-A9B2-204A-B5A5-E1FCD0C000FA}"/>
              </a:ext>
            </a:extLst>
          </p:cNvPr>
          <p:cNvCxnSpPr>
            <a:cxnSpLocks/>
          </p:cNvCxnSpPr>
          <p:nvPr/>
        </p:nvCxnSpPr>
        <p:spPr>
          <a:xfrm flipH="1">
            <a:off x="7053943" y="4511896"/>
            <a:ext cx="855024" cy="3688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4AEBF8-3747-204F-891A-36E69AFC9921}"/>
              </a:ext>
            </a:extLst>
          </p:cNvPr>
          <p:cNvCxnSpPr>
            <a:cxnSpLocks/>
          </p:cNvCxnSpPr>
          <p:nvPr/>
        </p:nvCxnSpPr>
        <p:spPr>
          <a:xfrm flipH="1">
            <a:off x="7967405" y="5458918"/>
            <a:ext cx="687728" cy="350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4CDBF3F-78C0-D045-B161-1E013CF9AA54}"/>
              </a:ext>
            </a:extLst>
          </p:cNvPr>
          <p:cNvSpPr/>
          <p:nvPr/>
        </p:nvSpPr>
        <p:spPr>
          <a:xfrm>
            <a:off x="5365672" y="3244334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H" dirty="0"/>
              <a:t>184 247 5534</a:t>
            </a:r>
          </a:p>
        </p:txBody>
      </p:sp>
    </p:spTree>
    <p:extLst>
      <p:ext uri="{BB962C8B-B14F-4D97-AF65-F5344CB8AC3E}">
        <p14:creationId xmlns:p14="http://schemas.microsoft.com/office/powerpoint/2010/main" val="71937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53F449C-1E43-EE4E-AF87-C4FE76842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82"/>
          <a:stretch/>
        </p:blipFill>
        <p:spPr>
          <a:xfrm>
            <a:off x="323607" y="1019969"/>
            <a:ext cx="11544785" cy="14311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0C695E-FE67-2F47-A537-50687195EAF5}"/>
              </a:ext>
            </a:extLst>
          </p:cNvPr>
          <p:cNvSpPr/>
          <p:nvPr/>
        </p:nvSpPr>
        <p:spPr>
          <a:xfrm>
            <a:off x="460988" y="469920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Whitelist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2A4EF-28AC-704D-A46F-F13EA6E055DD}"/>
              </a:ext>
            </a:extLst>
          </p:cNvPr>
          <p:cNvSpPr/>
          <p:nvPr/>
        </p:nvSpPr>
        <p:spPr>
          <a:xfrm>
            <a:off x="460988" y="2812534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WhiteList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ผ่านระบบ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HDC </a:t>
            </a:r>
            <a:endParaRPr lang="en-US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DE78D0F3-7C50-D549-A59A-271F54CA8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07" y="3181866"/>
            <a:ext cx="11544785" cy="20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6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F82548-1F2D-584B-8D2A-43E39D11958C}"/>
              </a:ext>
            </a:extLst>
          </p:cNvPr>
          <p:cNvSpPr/>
          <p:nvPr/>
        </p:nvSpPr>
        <p:spPr>
          <a:xfrm>
            <a:off x="0" y="215401"/>
            <a:ext cx="12192000" cy="1267581"/>
          </a:xfrm>
          <a:prstGeom prst="rect">
            <a:avLst/>
          </a:prstGeom>
          <a:solidFill>
            <a:srgbClr val="00BEB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08AB4F80-7583-ED42-A1A8-4D48B940CF83}"/>
              </a:ext>
            </a:extLst>
          </p:cNvPr>
          <p:cNvSpPr/>
          <p:nvPr/>
        </p:nvSpPr>
        <p:spPr>
          <a:xfrm>
            <a:off x="676439" y="809664"/>
            <a:ext cx="11365139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แบบฟอร์มขอใช้สิทธิ์ 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Admin </a:t>
            </a: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ในการเข้าถึง 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MOPH Immunization Center (MOPH-IC)</a:t>
            </a:r>
            <a:endParaRPr lang="en-US" sz="6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altLang="ko-KR" sz="4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716BB4E-90CE-2842-A033-1F34507FCB77}"/>
              </a:ext>
            </a:extLst>
          </p:cNvPr>
          <p:cNvSpPr txBox="1">
            <a:spLocks/>
          </p:cNvSpPr>
          <p:nvPr/>
        </p:nvSpPr>
        <p:spPr>
          <a:xfrm>
            <a:off x="356125" y="1746303"/>
            <a:ext cx="6757194" cy="35631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https://</a:t>
            </a:r>
            <a:r>
              <a:rPr lang="en-US" sz="2400" dirty="0" err="1"/>
              <a:t>spd.moph.go.th</a:t>
            </a:r>
            <a:r>
              <a:rPr lang="en-US" sz="2400" dirty="0"/>
              <a:t>/</a:t>
            </a:r>
            <a:r>
              <a:rPr lang="en-US" sz="2400" dirty="0" err="1"/>
              <a:t>new_bps</a:t>
            </a:r>
            <a:r>
              <a:rPr lang="en-US" sz="2400" dirty="0"/>
              <a:t>/</a:t>
            </a:r>
            <a:r>
              <a:rPr lang="en-US" sz="2400" dirty="0" err="1"/>
              <a:t>morprom</a:t>
            </a:r>
            <a:r>
              <a:rPr lang="en-US" sz="2400" dirty="0"/>
              <a:t>/</a:t>
            </a:r>
            <a:endParaRPr lang="en-TH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642E6E9-6D4E-014B-8594-4C6E45637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7"/>
          <a:stretch/>
        </p:blipFill>
        <p:spPr>
          <a:xfrm>
            <a:off x="58994" y="2435284"/>
            <a:ext cx="4802117" cy="3563159"/>
          </a:xfrm>
          <a:prstGeom prst="rect">
            <a:avLst/>
          </a:prstGeom>
        </p:spPr>
      </p:pic>
      <p:sp>
        <p:nvSpPr>
          <p:cNvPr id="36" name="Right Arrow 7">
            <a:extLst>
              <a:ext uri="{FF2B5EF4-FFF2-40B4-BE49-F238E27FC236}">
                <a16:creationId xmlns:a16="http://schemas.microsoft.com/office/drawing/2014/main" id="{9E303557-7841-5542-B9F0-BFD463F66F2B}"/>
              </a:ext>
            </a:extLst>
          </p:cNvPr>
          <p:cNvSpPr/>
          <p:nvPr/>
        </p:nvSpPr>
        <p:spPr>
          <a:xfrm rot="8700301">
            <a:off x="1410053" y="4181004"/>
            <a:ext cx="529090" cy="40251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CD4AF1-7D33-D940-AF9F-19FF272E15CF}"/>
              </a:ext>
            </a:extLst>
          </p:cNvPr>
          <p:cNvSpPr txBox="1"/>
          <p:nvPr/>
        </p:nvSpPr>
        <p:spPr>
          <a:xfrm>
            <a:off x="1639473" y="3748555"/>
            <a:ext cx="79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0000"/>
                </a:solidFill>
                <a:cs typeface="Arial" pitchFamily="34" charset="0"/>
              </a:rPr>
              <a:t>1</a:t>
            </a:r>
            <a:endParaRPr lang="ko-KR" alt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EEDA805-88AA-8444-BEEF-AC4E569F4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276" y="3103788"/>
            <a:ext cx="6337599" cy="150383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8EDC146-FCBD-7144-B270-DA1E68381415}"/>
              </a:ext>
            </a:extLst>
          </p:cNvPr>
          <p:cNvGrpSpPr/>
          <p:nvPr/>
        </p:nvGrpSpPr>
        <p:grpSpPr>
          <a:xfrm>
            <a:off x="9133494" y="3883108"/>
            <a:ext cx="1057835" cy="587964"/>
            <a:chOff x="10899993" y="3761308"/>
            <a:chExt cx="1057835" cy="79236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6F2349-7AAD-1D43-8E37-B4CCAA86DCB5}"/>
                </a:ext>
              </a:extLst>
            </p:cNvPr>
            <p:cNvSpPr txBox="1"/>
            <p:nvPr/>
          </p:nvSpPr>
          <p:spPr>
            <a:xfrm>
              <a:off x="11164538" y="3761308"/>
              <a:ext cx="793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FF0000"/>
                  </a:solidFill>
                  <a:cs typeface="Arial" pitchFamily="34" charset="0"/>
                </a:rPr>
                <a:t>2</a:t>
              </a:r>
              <a:endParaRPr lang="ko-KR" altLang="en-US" sz="36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41" name="Right Arrow 7">
              <a:extLst>
                <a:ext uri="{FF2B5EF4-FFF2-40B4-BE49-F238E27FC236}">
                  <a16:creationId xmlns:a16="http://schemas.microsoft.com/office/drawing/2014/main" id="{EA9A8B3A-EBAF-EB4C-8182-36A0E46EBBF7}"/>
                </a:ext>
              </a:extLst>
            </p:cNvPr>
            <p:cNvSpPr/>
            <p:nvPr/>
          </p:nvSpPr>
          <p:spPr>
            <a:xfrm rot="9146048">
              <a:off x="10899993" y="4151157"/>
              <a:ext cx="529090" cy="40251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8201D09-7B68-B54B-A08E-DC19A44518B1}"/>
              </a:ext>
            </a:extLst>
          </p:cNvPr>
          <p:cNvSpPr/>
          <p:nvPr/>
        </p:nvSpPr>
        <p:spPr>
          <a:xfrm>
            <a:off x="5498276" y="4216864"/>
            <a:ext cx="3526971" cy="39076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50296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2276</TotalTime>
  <Words>659</Words>
  <Application>Microsoft Macintosh PowerPoint</Application>
  <PresentationFormat>Widescreen</PresentationFormat>
  <Paragraphs>102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TH Sarabun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jiradate changsay</dc:creator>
  <cp:lastModifiedBy>jiradate changsay</cp:lastModifiedBy>
  <cp:revision>31</cp:revision>
  <dcterms:created xsi:type="dcterms:W3CDTF">2021-03-31T15:17:43Z</dcterms:created>
  <dcterms:modified xsi:type="dcterms:W3CDTF">2021-04-02T05:13:48Z</dcterms:modified>
</cp:coreProperties>
</file>