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4" r:id="rId2"/>
    <p:sldMasterId id="2147483846" r:id="rId3"/>
    <p:sldMasterId id="2147483859" r:id="rId4"/>
  </p:sldMasterIdLst>
  <p:notesMasterIdLst>
    <p:notesMasterId r:id="rId42"/>
  </p:notesMasterIdLst>
  <p:handoutMasterIdLst>
    <p:handoutMasterId r:id="rId43"/>
  </p:handoutMasterIdLst>
  <p:sldIdLst>
    <p:sldId id="422" r:id="rId5"/>
    <p:sldId id="407" r:id="rId6"/>
    <p:sldId id="416" r:id="rId7"/>
    <p:sldId id="457" r:id="rId8"/>
    <p:sldId id="458" r:id="rId9"/>
    <p:sldId id="459" r:id="rId10"/>
    <p:sldId id="460" r:id="rId11"/>
    <p:sldId id="462" r:id="rId12"/>
    <p:sldId id="432" r:id="rId13"/>
    <p:sldId id="433" r:id="rId14"/>
    <p:sldId id="434" r:id="rId15"/>
    <p:sldId id="435" r:id="rId16"/>
    <p:sldId id="436" r:id="rId17"/>
    <p:sldId id="464" r:id="rId18"/>
    <p:sldId id="443" r:id="rId19"/>
    <p:sldId id="444" r:id="rId20"/>
    <p:sldId id="445" r:id="rId21"/>
    <p:sldId id="446" r:id="rId22"/>
    <p:sldId id="465" r:id="rId23"/>
    <p:sldId id="466" r:id="rId24"/>
    <p:sldId id="467" r:id="rId25"/>
    <p:sldId id="468" r:id="rId26"/>
    <p:sldId id="469" r:id="rId27"/>
    <p:sldId id="410" r:id="rId28"/>
    <p:sldId id="411" r:id="rId29"/>
    <p:sldId id="412" r:id="rId30"/>
    <p:sldId id="413" r:id="rId31"/>
    <p:sldId id="414" r:id="rId32"/>
    <p:sldId id="415" r:id="rId33"/>
    <p:sldId id="448" r:id="rId34"/>
    <p:sldId id="451" r:id="rId35"/>
    <p:sldId id="452" r:id="rId36"/>
    <p:sldId id="450" r:id="rId37"/>
    <p:sldId id="472" r:id="rId38"/>
    <p:sldId id="470" r:id="rId39"/>
    <p:sldId id="471" r:id="rId40"/>
    <p:sldId id="447" r:id="rId41"/>
  </p:sldIdLst>
  <p:sldSz cx="9144000" cy="5143500" type="screen16x9"/>
  <p:notesSz cx="6797675" cy="9926638"/>
  <p:defaultTextStyle>
    <a:defPPr>
      <a:defRPr lang="th-TH"/>
    </a:defPPr>
    <a:lvl1pPr marL="0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0099"/>
    <a:srgbClr val="FFCCFF"/>
    <a:srgbClr val="6600CC"/>
    <a:srgbClr val="0033CC"/>
    <a:srgbClr val="0000CC"/>
    <a:srgbClr val="3366CC"/>
    <a:srgbClr val="33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>
      <p:cViewPr>
        <p:scale>
          <a:sx n="80" d="100"/>
          <a:sy n="80" d="100"/>
        </p:scale>
        <p:origin x="-864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cd\Desktop\&#3612;&#3621;&#3588;&#3633;&#3604;&#3585;&#3619;&#3629;&#3591;\New%20folder\&#3586;&#3657;&#3629;&#3617;&#3641;&#3621;%20ov%20&#3611;&#3637;%202559%20-%202560ed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600" b="1"/>
              <a:t>แผนภูมิแสดงอัตราความชุกของโรคพยาธิใบไม้ตับ</a:t>
            </a:r>
            <a:r>
              <a:rPr lang="th-TH" sz="1600" b="1" baseline="0"/>
              <a:t> ปี 2559 - ปี 2561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เขต 1</c:v>
                </c:pt>
                <c:pt idx="1">
                  <c:v>เขต 6</c:v>
                </c:pt>
                <c:pt idx="2">
                  <c:v>เขต 7</c:v>
                </c:pt>
                <c:pt idx="3">
                  <c:v>เขต 8</c:v>
                </c:pt>
                <c:pt idx="4">
                  <c:v>เขต 9</c:v>
                </c:pt>
                <c:pt idx="5">
                  <c:v>เขต 10</c:v>
                </c:pt>
                <c:pt idx="6">
                  <c:v>รวม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4.7</c:v>
                </c:pt>
                <c:pt idx="2" formatCode="0.0;[Red]0.0">
                  <c:v>7.9</c:v>
                </c:pt>
                <c:pt idx="3" formatCode="0.0;[Red]0.0">
                  <c:v>2</c:v>
                </c:pt>
                <c:pt idx="4">
                  <c:v>14.6</c:v>
                </c:pt>
                <c:pt idx="5" formatCode="0.0;[Red]0.0">
                  <c:v>6.6</c:v>
                </c:pt>
                <c:pt idx="6" formatCode="0.0;[Red]0.0">
                  <c:v>6.6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เขต 1</c:v>
                </c:pt>
                <c:pt idx="1">
                  <c:v>เขต 6</c:v>
                </c:pt>
                <c:pt idx="2">
                  <c:v>เขต 7</c:v>
                </c:pt>
                <c:pt idx="3">
                  <c:v>เขต 8</c:v>
                </c:pt>
                <c:pt idx="4">
                  <c:v>เขต 9</c:v>
                </c:pt>
                <c:pt idx="5">
                  <c:v>เขต 10</c:v>
                </c:pt>
                <c:pt idx="6">
                  <c:v>รวม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19.7</c:v>
                </c:pt>
                <c:pt idx="1">
                  <c:v>37.300000000000004</c:v>
                </c:pt>
                <c:pt idx="2" formatCode="0.0;[Red]0.0">
                  <c:v>15.5</c:v>
                </c:pt>
                <c:pt idx="3" formatCode="0.0;[Red]0.0">
                  <c:v>10.9</c:v>
                </c:pt>
                <c:pt idx="4">
                  <c:v>10.4</c:v>
                </c:pt>
                <c:pt idx="5" formatCode="0.0;[Red]0.0">
                  <c:v>11.2</c:v>
                </c:pt>
                <c:pt idx="6" formatCode="0.0;[Red]0.0">
                  <c:v>11.11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เขต 1</c:v>
                </c:pt>
                <c:pt idx="1">
                  <c:v>เขต 6</c:v>
                </c:pt>
                <c:pt idx="2">
                  <c:v>เขต 7</c:v>
                </c:pt>
                <c:pt idx="3">
                  <c:v>เขต 8</c:v>
                </c:pt>
                <c:pt idx="4">
                  <c:v>เขต 9</c:v>
                </c:pt>
                <c:pt idx="5">
                  <c:v>เขต 10</c:v>
                </c:pt>
                <c:pt idx="6">
                  <c:v>รวม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10.9</c:v>
                </c:pt>
                <c:pt idx="1">
                  <c:v>4.0599999999999996</c:v>
                </c:pt>
                <c:pt idx="2">
                  <c:v>8.0400000000000009</c:v>
                </c:pt>
                <c:pt idx="3">
                  <c:v>2.15</c:v>
                </c:pt>
                <c:pt idx="4">
                  <c:v>5.75</c:v>
                </c:pt>
                <c:pt idx="5">
                  <c:v>7.08</c:v>
                </c:pt>
                <c:pt idx="6">
                  <c:v>6.09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231744"/>
        <c:axId val="131233664"/>
      </c:barChart>
      <c:catAx>
        <c:axId val="13123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800" b="1"/>
                  <a:t>เขตบริการสุขภาพ</a:t>
                </a:r>
                <a:endParaRPr lang="en-US" sz="18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33664"/>
        <c:crosses val="autoZero"/>
        <c:auto val="1"/>
        <c:lblAlgn val="ctr"/>
        <c:lblOffset val="100"/>
        <c:noMultiLvlLbl val="0"/>
      </c:catAx>
      <c:valAx>
        <c:axId val="13123366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sz="1400" b="1"/>
                  <a:t>ร้อยละ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317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0488108151545"/>
          <c:y val="0.8810935175772614"/>
          <c:w val="0.36195364937699048"/>
          <c:h val="8.0977963093781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09981488769546E-2"/>
          <c:y val="1.6531285733752864E-2"/>
          <c:w val="0.91905293088363949"/>
          <c:h val="0.7656008093327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Sheet1!$A$2:$A$8</c:f>
              <c:strCache>
                <c:ptCount val="7"/>
                <c:pt idx="0">
                  <c:v>เขต  1</c:v>
                </c:pt>
                <c:pt idx="1">
                  <c:v>เขต  6</c:v>
                </c:pt>
                <c:pt idx="2">
                  <c:v>เขต  7</c:v>
                </c:pt>
                <c:pt idx="3">
                  <c:v>เขต  8</c:v>
                </c:pt>
                <c:pt idx="4">
                  <c:v>เขต  9</c:v>
                </c:pt>
                <c:pt idx="5">
                  <c:v>เขต 10</c:v>
                </c:pt>
                <c:pt idx="6">
                  <c:v>ภาพรวม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75</c:v>
                </c:pt>
                <c:pt idx="1">
                  <c:v>64.41</c:v>
                </c:pt>
                <c:pt idx="2">
                  <c:v>73.75</c:v>
                </c:pt>
                <c:pt idx="3">
                  <c:v>100</c:v>
                </c:pt>
                <c:pt idx="4">
                  <c:v>89.9</c:v>
                </c:pt>
                <c:pt idx="5">
                  <c:v>74.069999999999993</c:v>
                </c:pt>
                <c:pt idx="6">
                  <c:v>82.87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051008"/>
        <c:axId val="123052800"/>
      </c:barChart>
      <c:catAx>
        <c:axId val="12305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23052800"/>
        <c:crosses val="autoZero"/>
        <c:auto val="1"/>
        <c:lblAlgn val="ctr"/>
        <c:lblOffset val="100"/>
        <c:noMultiLvlLbl val="0"/>
      </c:catAx>
      <c:valAx>
        <c:axId val="1230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51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88420638153177E-2"/>
          <c:y val="0.10627429103125745"/>
          <c:w val="0.79304781768806676"/>
          <c:h val="0.67137610750634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เชียงราย</c:v>
                </c:pt>
                <c:pt idx="1">
                  <c:v>พิษณุโลก</c:v>
                </c:pt>
                <c:pt idx="2">
                  <c:v>อุทัยธานี</c:v>
                </c:pt>
                <c:pt idx="3">
                  <c:v>สระบุรี</c:v>
                </c:pt>
                <c:pt idx="4">
                  <c:v>นครปฐม</c:v>
                </c:pt>
                <c:pt idx="5">
                  <c:v>ปราจีนบุรี</c:v>
                </c:pt>
                <c:pt idx="6">
                  <c:v>จันทบุรี</c:v>
                </c:pt>
                <c:pt idx="7">
                  <c:v>มหาสารคาม</c:v>
                </c:pt>
                <c:pt idx="8">
                  <c:v>สกลนคร</c:v>
                </c:pt>
                <c:pt idx="9">
                  <c:v>สุรินทร์</c:v>
                </c:pt>
                <c:pt idx="10">
                  <c:v>อำนาจเจริญ</c:v>
                </c:pt>
                <c:pt idx="11">
                  <c:v>สุราษฎร์ธานี</c:v>
                </c:pt>
                <c:pt idx="12">
                  <c:v>สงขลา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16.95999999999999</c:v>
                </c:pt>
                <c:pt idx="1">
                  <c:v>18.579999999999988</c:v>
                </c:pt>
                <c:pt idx="2">
                  <c:v>23.7</c:v>
                </c:pt>
                <c:pt idx="3">
                  <c:v>18.690000000000001</c:v>
                </c:pt>
                <c:pt idx="4">
                  <c:v>22.68</c:v>
                </c:pt>
                <c:pt idx="5">
                  <c:v>16.939999999999991</c:v>
                </c:pt>
                <c:pt idx="6">
                  <c:v>25.04</c:v>
                </c:pt>
                <c:pt idx="7">
                  <c:v>26.71</c:v>
                </c:pt>
                <c:pt idx="8">
                  <c:v>37.94</c:v>
                </c:pt>
                <c:pt idx="9">
                  <c:v>21.419999999999991</c:v>
                </c:pt>
                <c:pt idx="10">
                  <c:v>20.7</c:v>
                </c:pt>
                <c:pt idx="11">
                  <c:v>18.07</c:v>
                </c:pt>
                <c:pt idx="12">
                  <c:v>14.02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74-42DE-AFED-ED1E6917F2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21.86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0E-41F3-8CC8-4A3B886E0B8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23.75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0E-41F3-8CC8-4A3B886E0B8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26.93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0E-41F3-8CC8-4A3B886E0B8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23.12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0E-41F3-8CC8-4A3B886E0B8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26.78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0E-41F3-8CC8-4A3B886E0B8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22.29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0E-41F3-8CC8-4A3B886E0B8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22.68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0E-41F3-8CC8-4A3B886E0B8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28.54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70E-41F3-8CC8-4A3B886E0B8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38.98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0E-41F3-8CC8-4A3B886E0B85}"/>
                </c:ext>
              </c:extLst>
            </c:dLbl>
            <c:dLbl>
              <c:idx val="9"/>
              <c:layout>
                <c:manualLayout>
                  <c:x val="8.6020903305279919E-3"/>
                  <c:y val="-1.04574948124238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23.81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0E-41F3-8CC8-4A3B886E0B8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24.81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70E-41F3-8CC8-4A3B886E0B85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22.41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0E-41F3-8CC8-4A3B886E0B8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28.06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70E-41F3-8CC8-4A3B886E0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เชียงราย</c:v>
                </c:pt>
                <c:pt idx="1">
                  <c:v>พิษณุโลก</c:v>
                </c:pt>
                <c:pt idx="2">
                  <c:v>อุทัยธานี</c:v>
                </c:pt>
                <c:pt idx="3">
                  <c:v>สระบุรี</c:v>
                </c:pt>
                <c:pt idx="4">
                  <c:v>นครปฐม</c:v>
                </c:pt>
                <c:pt idx="5">
                  <c:v>ปราจีนบุรี</c:v>
                </c:pt>
                <c:pt idx="6">
                  <c:v>จันทบุรี</c:v>
                </c:pt>
                <c:pt idx="7">
                  <c:v>มหาสารคาม</c:v>
                </c:pt>
                <c:pt idx="8">
                  <c:v>สกลนคร</c:v>
                </c:pt>
                <c:pt idx="9">
                  <c:v>สุรินทร์</c:v>
                </c:pt>
                <c:pt idx="10">
                  <c:v>อำนาจเจริญ</c:v>
                </c:pt>
                <c:pt idx="11">
                  <c:v>สุราษฎร์ธานี</c:v>
                </c:pt>
                <c:pt idx="12">
                  <c:v>สงขลา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21.86</c:v>
                </c:pt>
                <c:pt idx="1">
                  <c:v>23.75</c:v>
                </c:pt>
                <c:pt idx="2">
                  <c:v>26.93</c:v>
                </c:pt>
                <c:pt idx="3">
                  <c:v>23.12</c:v>
                </c:pt>
                <c:pt idx="4">
                  <c:v>26.77999999999999</c:v>
                </c:pt>
                <c:pt idx="5">
                  <c:v>22.29</c:v>
                </c:pt>
                <c:pt idx="6">
                  <c:v>22.68</c:v>
                </c:pt>
                <c:pt idx="7">
                  <c:v>28.54</c:v>
                </c:pt>
                <c:pt idx="8">
                  <c:v>38.980000000000004</c:v>
                </c:pt>
                <c:pt idx="9">
                  <c:v>23.810000000000009</c:v>
                </c:pt>
                <c:pt idx="10">
                  <c:v>24.810000000000009</c:v>
                </c:pt>
                <c:pt idx="11">
                  <c:v>22.41</c:v>
                </c:pt>
                <c:pt idx="12">
                  <c:v>28.06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74-42DE-AFED-ED1E6917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203648"/>
        <c:axId val="264209536"/>
        <c:axId val="0"/>
      </c:bar3DChart>
      <c:catAx>
        <c:axId val="2642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4209536"/>
        <c:crosses val="autoZero"/>
        <c:auto val="1"/>
        <c:lblAlgn val="ctr"/>
        <c:lblOffset val="100"/>
        <c:noMultiLvlLbl val="0"/>
      </c:catAx>
      <c:valAx>
        <c:axId val="2642095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6420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623937382200958"/>
          <c:y val="0.54303959026382564"/>
          <c:w val="9.2291172403952362E-2"/>
          <c:h val="0.14921445275188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มูลค่ายาแผนปัจจุบัน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 2559</c:v>
                </c:pt>
                <c:pt idx="1">
                  <c:v>ปี 2560</c:v>
                </c:pt>
                <c:pt idx="2">
                  <c:v>ปี 2561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13521</c:v>
                </c:pt>
                <c:pt idx="1">
                  <c:v>10562</c:v>
                </c:pt>
                <c:pt idx="2">
                  <c:v>7887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0D-4096-ADB3-6A97E99A0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มูลค่ายาสมุนไพร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 2559</c:v>
                </c:pt>
                <c:pt idx="1">
                  <c:v>ปี 2560</c:v>
                </c:pt>
                <c:pt idx="2">
                  <c:v>ปี 2561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247</c:v>
                </c:pt>
                <c:pt idx="1">
                  <c:v>226</c:v>
                </c:pt>
                <c:pt idx="2">
                  <c:v>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0D-4096-ADB3-6A97E99A01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3754112"/>
        <c:axId val="2037559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ร้อยละมูลค่ายาสมุนไพร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ปี 2559</c:v>
                      </c:pt>
                      <c:pt idx="1">
                        <c:v>ปี 2560</c:v>
                      </c:pt>
                      <c:pt idx="2">
                        <c:v>ปี 2561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50D-4096-ADB3-6A97E99A014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ร้อยละมูลค่ายาแผนปัจจุบัน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ปี 2559</c:v>
                      </c:pt>
                      <c:pt idx="1">
                        <c:v>ปี 2560</c:v>
                      </c:pt>
                      <c:pt idx="2">
                        <c:v>ปี 2561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50D-4096-ADB3-6A97E99A014B}"/>
                  </c:ext>
                </c:extLst>
              </c15:ser>
            </c15:filteredBarSeries>
          </c:ext>
        </c:extLst>
      </c:barChart>
      <c:catAx>
        <c:axId val="203754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03755904"/>
        <c:crosses val="autoZero"/>
        <c:auto val="1"/>
        <c:lblAlgn val="ctr"/>
        <c:lblOffset val="100"/>
        <c:noMultiLvlLbl val="0"/>
      </c:catAx>
      <c:valAx>
        <c:axId val="20375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th-TH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มูลค่ายา (ล่านบาท)</a:t>
                </a:r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754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 b="1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2559</c:v>
                </c:pt>
                <c:pt idx="1">
                  <c:v>ปี 2560</c:v>
                </c:pt>
                <c:pt idx="2">
                  <c:v>ปี 2561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5-40BD-9601-9B77EFFDBE7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ร้อยละมูลค่ายาสมุนไพร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2559</c:v>
                </c:pt>
                <c:pt idx="1">
                  <c:v>ปี 2560</c:v>
                </c:pt>
                <c:pt idx="2">
                  <c:v>ปี 2561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1.8</c:v>
                </c:pt>
                <c:pt idx="1">
                  <c:v>2.1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45-40BD-9601-9B77EFFDBE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823744"/>
        <c:axId val="203841920"/>
      </c:barChart>
      <c:catAx>
        <c:axId val="2038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841920"/>
        <c:crosses val="autoZero"/>
        <c:auto val="1"/>
        <c:lblAlgn val="ctr"/>
        <c:lblOffset val="100"/>
        <c:noMultiLvlLbl val="0"/>
      </c:catAx>
      <c:valAx>
        <c:axId val="20384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8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1394240848686157E-2"/>
          <c:y val="0.78964791134111578"/>
          <c:w val="0.94189282219669679"/>
          <c:h val="0.2103521617256202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อาหารและเครื่องดื่ม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2.6</c:v>
                </c:pt>
                <c:pt idx="1">
                  <c:v>2.8339999999999987</c:v>
                </c:pt>
                <c:pt idx="2">
                  <c:v>3.0890599999999977</c:v>
                </c:pt>
                <c:pt idx="3">
                  <c:v>3.3670753999999987</c:v>
                </c:pt>
                <c:pt idx="4">
                  <c:v>3.6701121859999999</c:v>
                </c:pt>
                <c:pt idx="5">
                  <c:v>4.0004222829999998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4E-4BB1-84CE-81E910FE1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872128"/>
        <c:axId val="203873664"/>
      </c:barChart>
      <c:catAx>
        <c:axId val="20387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873664"/>
        <c:crosses val="autoZero"/>
        <c:auto val="1"/>
        <c:lblAlgn val="ctr"/>
        <c:lblOffset val="100"/>
        <c:noMultiLvlLbl val="0"/>
      </c:catAx>
      <c:valAx>
        <c:axId val="2038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87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H SarabunPSK" pitchFamily="34" charset="-34"/>
          <a:cs typeface="TH SarabunPSK" pitchFamily="34" charset="-34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อาหารเสริม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6"/>
                <c:pt idx="0" formatCode="General">
                  <c:v>4.6499999999999995</c:v>
                </c:pt>
                <c:pt idx="1">
                  <c:v>5.1847499999999975</c:v>
                </c:pt>
                <c:pt idx="2">
                  <c:v>5.7809962499999914</c:v>
                </c:pt>
                <c:pt idx="3">
                  <c:v>6.4458108187499885</c:v>
                </c:pt>
                <c:pt idx="4">
                  <c:v>7.1870790629062427</c:v>
                </c:pt>
                <c:pt idx="5">
                  <c:v>8.0135931551404678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53-4A28-9B57-349C0673D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574272"/>
        <c:axId val="203580160"/>
      </c:barChart>
      <c:catAx>
        <c:axId val="20357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580160"/>
        <c:crosses val="autoZero"/>
        <c:auto val="1"/>
        <c:lblAlgn val="ctr"/>
        <c:lblOffset val="100"/>
        <c:noMultiLvlLbl val="0"/>
      </c:catAx>
      <c:valAx>
        <c:axId val="20358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57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H SarabunPSK" pitchFamily="34" charset="-34"/>
          <a:cs typeface="TH SarabunPSK" pitchFamily="34" charset="-34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ยาสมุนไพร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6.8</c:v>
                </c:pt>
                <c:pt idx="1">
                  <c:v>7.548</c:v>
                </c:pt>
                <c:pt idx="2">
                  <c:v>8.3782800000000002</c:v>
                </c:pt>
                <c:pt idx="3">
                  <c:v>9.2998908</c:v>
                </c:pt>
                <c:pt idx="4">
                  <c:v>10.322878788000001</c:v>
                </c:pt>
                <c:pt idx="5">
                  <c:v>11.458395454680002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1-4027-8B25-110C73357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633024"/>
        <c:axId val="203634560"/>
      </c:barChart>
      <c:catAx>
        <c:axId val="20363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634560"/>
        <c:crosses val="autoZero"/>
        <c:auto val="1"/>
        <c:lblAlgn val="ctr"/>
        <c:lblOffset val="100"/>
        <c:noMultiLvlLbl val="0"/>
      </c:catAx>
      <c:valAx>
        <c:axId val="20363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6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H SarabunPSK" pitchFamily="34" charset="-34"/>
          <a:cs typeface="TH SarabunPSK" pitchFamily="34" charset="-34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เครื่องสำอาง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</c:v>
                </c:pt>
                <c:pt idx="1">
                  <c:v>1.9260000000000019</c:v>
                </c:pt>
                <c:pt idx="2">
                  <c:v>2.0608200000000001</c:v>
                </c:pt>
                <c:pt idx="3">
                  <c:v>2.2050774</c:v>
                </c:pt>
                <c:pt idx="4">
                  <c:v>2.3594328179999997</c:v>
                </c:pt>
                <c:pt idx="5">
                  <c:v>2.5245931152600001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07-4F3C-A996-A580B07A0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662848"/>
        <c:axId val="203664384"/>
      </c:barChart>
      <c:catAx>
        <c:axId val="20366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664384"/>
        <c:crosses val="autoZero"/>
        <c:auto val="1"/>
        <c:lblAlgn val="ctr"/>
        <c:lblOffset val="100"/>
        <c:noMultiLvlLbl val="0"/>
      </c:catAx>
      <c:valAx>
        <c:axId val="20366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66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H SarabunPSK" pitchFamily="34" charset="-34"/>
          <a:cs typeface="TH SarabunPSK" pitchFamily="34" charset="-34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24059-CE35-4C0C-8A69-1927145ADB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A7B9C64-415D-48AD-B7B6-9440A7AD543D}" type="pres">
      <dgm:prSet presAssocID="{08724059-CE35-4C0C-8A69-1927145AD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11C4D-7547-40F1-A3B2-EAF01B3F872D}" type="presOf" srcId="{08724059-CE35-4C0C-8A69-1927145ADBAD}" destId="{8A7B9C64-415D-48AD-B7B6-9440A7AD543D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2" name="Group 4">
          <a:extLst xmlns:a="http://schemas.openxmlformats.org/drawingml/2006/main">
            <a:ext uri="{FF2B5EF4-FFF2-40B4-BE49-F238E27FC236}">
              <a16:creationId xmlns:a16="http://schemas.microsoft.com/office/drawing/2014/main" xmlns="" id="{3D1DDE84-216E-4885-A5DE-E45CF5F3189E}"/>
            </a:ext>
          </a:extLst>
        </cdr:cNvPr>
        <cdr:cNvGrpSpPr/>
      </cdr:nvGrpSpPr>
      <cdr:grpSpPr>
        <a:xfrm xmlns:a="http://schemas.openxmlformats.org/drawingml/2006/main">
          <a:off x="0" y="0"/>
          <a:ext cx="0" cy="0"/>
          <a:chOff x="0" y="0"/>
          <a:chExt cx="0" cy="0"/>
        </a:xfrm>
      </cdr:grpSpPr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6BD4-66FA-4071-998F-A60AD9E3A137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E8E65-1378-4029-83A3-DDC84B1898E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783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415C-0213-47AA-B218-243ADBCCDC87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C653-2CD2-4286-B884-738EA1A35A6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517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355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8F57-C25F-4B74-AEE4-7E50118E695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8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เนื่องด้วยพระปณิธานของศาสตราจารย์ ดร.สมเด็จพระเจ้าลูกเธอ เจ้าฟ้าจุฬา</a:t>
            </a:r>
            <a:r>
              <a:rPr lang="th-TH" dirty="0" err="1" smtClean="0"/>
              <a:t>ภรณ์</a:t>
            </a:r>
            <a:r>
              <a:rPr lang="th-TH" dirty="0" smtClean="0"/>
              <a:t>วลัยลักษณ์ อัครราชกุมารี ที่มีต่อพสกนิกรชาวไทยและสรรพชีวิตในข้อทรงห่วงใยปัญหาโรคพิษสุนัขบ้าที่เป็นปัญหาสำคัญของประเทศ รวมถึงพระวิสัยทัศน์ที่เกี่ยวข้องกับสุขภาพโลกหนึ่งเดียว โดย</a:t>
            </a:r>
            <a:r>
              <a:rPr lang="th-TH" b="1" dirty="0" smtClean="0"/>
              <a:t>มีประสงค์ให้โรคพิษสุนัขบ้าหมดไปจากประเทศไทย</a:t>
            </a:r>
            <a:r>
              <a:rPr lang="th-TH" dirty="0" smtClean="0"/>
              <a:t> ซึ่งสอดคล้องกับเป้าหมายขององค์การอนามัยโลก </a:t>
            </a:r>
            <a:r>
              <a:rPr lang="en-US" dirty="0" smtClean="0">
                <a:cs typeface="Cordia New" panose="020B0304020202020204" pitchFamily="34" charset="-34"/>
              </a:rPr>
              <a:t>(WHO)</a:t>
            </a:r>
            <a:r>
              <a:rPr lang="th-TH" dirty="0" smtClean="0"/>
              <a:t> และองค์การโรคระบาดสัตว์ระหว่างประเทศ </a:t>
            </a:r>
            <a:r>
              <a:rPr lang="en-US" dirty="0" smtClean="0">
                <a:cs typeface="Cordia New" panose="020B0304020202020204" pitchFamily="34" charset="-34"/>
              </a:rPr>
              <a:t>(OIE)</a:t>
            </a:r>
            <a:r>
              <a:rPr lang="th-TH" dirty="0" smtClean="0"/>
              <a:t> ที่กำหนดให้ทุกประเทศในภูมิภาคอาเซียนกำจัดโรคพิษสุนัขบ้าให้หมดไปภายในปี พ.ศ.2563 ประเทศไทยในฐานะประเทศภาคีสมาชิกต้องดำเนินการตามเป้าหมายดังกล่าว </a:t>
            </a:r>
          </a:p>
          <a:p>
            <a:endParaRPr lang="th-TH" dirty="0" smtClean="0"/>
          </a:p>
          <a:p>
            <a:r>
              <a:rPr lang="th-TH" dirty="0" smtClean="0"/>
              <a:t>ภายใต้ภารกิจร่วมของทุกหน่วยงาน โดยมีเป้าประสงค์ร่วมกัน คือ ไม่มีคนและสัตว์เสียชีวิตด้วยโรคพิษสุนัขบ้าแบบยั่งยืน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C2C2-BEAD-4B3B-9BA7-00B002E3FF4B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8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15" y="2800809"/>
            <a:ext cx="7772400" cy="1259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70" y="3831566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6"/>
            <a:ext cx="8229600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878"/>
            <a:ext cx="8229600" cy="2939102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2" y="166646"/>
            <a:ext cx="7177135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043546"/>
            <a:ext cx="7177135" cy="320680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5626"/>
            <a:ext cx="8229600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06859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540992"/>
            <a:ext cx="4040188" cy="2276294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2" y="106859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2" y="1540992"/>
            <a:ext cx="4041775" cy="2276294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2943226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04789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1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04789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1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4767264"/>
            <a:ext cx="2085975" cy="273844"/>
          </a:xfrm>
          <a:prstGeom prst="rect">
            <a:avLst/>
          </a:prstGeom>
        </p:spPr>
        <p:txBody>
          <a:bodyPr vert="horz" lIns="91438" tIns="45719" rIns="45719" bIns="45719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5F293D-20BF-487A-BFA7-792ABC73B8A5}" type="datetimeFigureOut">
              <a:rPr lang="th-TH" smtClean="0"/>
              <a:pPr/>
              <a:t>10/09/61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19" tIns="45719" rIns="91438" bIns="45719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4"/>
            <a:ext cx="561975" cy="273844"/>
          </a:xfrm>
          <a:prstGeom prst="rect">
            <a:avLst/>
          </a:prstGeom>
        </p:spPr>
        <p:txBody>
          <a:bodyPr vert="horz" lIns="27431" tIns="45719" rIns="45719" bIns="45719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1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algn="ctr" defTabSz="914378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8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DF10-C550-400F-AFA3-A2E176FE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F211-2357-4CD9-9E99-A14055630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2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4767264"/>
            <a:ext cx="2085975" cy="273844"/>
          </a:xfrm>
          <a:prstGeom prst="rect">
            <a:avLst/>
          </a:prstGeom>
        </p:spPr>
        <p:txBody>
          <a:bodyPr vert="horz" lIns="91438" tIns="45719" rIns="45719" bIns="45719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5F293D-20BF-487A-BFA7-792ABC73B8A5}" type="datetimeFigureOut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10/09/61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19" tIns="45719" rIns="91438" bIns="45719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4"/>
            <a:ext cx="561975" cy="273844"/>
          </a:xfrm>
          <a:prstGeom prst="rect">
            <a:avLst/>
          </a:prstGeom>
        </p:spPr>
        <p:txBody>
          <a:bodyPr vert="horz" lIns="27431" tIns="45719" rIns="45719" bIns="45719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DCBBE1-314B-45E7-A14D-E54A756E973C}" type="slidenum">
              <a:rPr lang="th-TH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1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0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8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microsoft.com/office/2007/relationships/hdphoto" Target="../media/hdphoto1.wdp"/><Relationship Id="rId21" Type="http://schemas.openxmlformats.org/officeDocument/2006/relationships/image" Target="../media/image42.png"/><Relationship Id="rId7" Type="http://schemas.openxmlformats.org/officeDocument/2006/relationships/image" Target="../media/image28.gi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6" Type="http://schemas.openxmlformats.org/officeDocument/2006/relationships/hyperlink" Target="&#3588;&#3635;&#3626;&#3633;&#3656;&#3591;&#3649;&#3605;&#3656;&#3591;&#3605;&#3633;&#3657;&#3591;&#3588;&#3603;&#3632;&#3607;&#3635;&#3591;&#3634;&#3609;&#3631;.pdf" TargetMode="External"/><Relationship Id="rId11" Type="http://schemas.openxmlformats.org/officeDocument/2006/relationships/image" Target="../media/image50.png"/><Relationship Id="rId5" Type="http://schemas.openxmlformats.org/officeDocument/2006/relationships/hyperlink" Target="&#3588;&#3635;&#3626;&#3633;&#3656;&#3591;&#3588;&#3603;&#3632;&#3629;&#3609;&#3640;&#3585;&#3619;&#3619;&#3617;&#3585;&#3634;&#3619;&#3586;&#3633;&#3610;&#3648;&#3588;&#3621;&#3639;&#3656;&#3629;&#3609;&#3616;&#3634;&#3619;&#3585;&#3636;&#3592;&#3586;&#3629;&#3591;&#3588;&#3603;&#3632;&#3585;&#3619;&#3619;&#3617;&#3585;&#3634;&#3619;&#3609;&#3650;&#3618;&#3610;&#3634;&#3618;&#3626;&#3617;&#3640;&#3609;&#3652;&#3614;&#3619;&#3649;&#3627;&#3656;&#3591;&#3594;&#3634;&#3605;&#3636;.pdf" TargetMode="Externa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hyperlink" Target="&#3588;&#3635;&#3626;&#3633;&#3656;&#3591;&#3588;&#3603;&#3632;&#3585;&#3619;&#3619;&#3617;&#3585;&#3634;&#3619;&#3649;&#3612;&#3609;&#3649;&#3617;&#3656;&#3610;&#3607;&#3631;.pdf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5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5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gif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6" Type="http://schemas.openxmlformats.org/officeDocument/2006/relationships/image" Target="https://brandbuffet.in.th/wp-content/uploads/2016/03/Illum-central-group.jpg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chart" Target="../charts/chart6.xml"/><Relationship Id="rId7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image" Target="../media/image73.png"/><Relationship Id="rId4" Type="http://schemas.openxmlformats.org/officeDocument/2006/relationships/chart" Target="../charts/chart7.xml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image" Target="../media/image86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5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8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3.jpeg"/><Relationship Id="rId9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867895"/>
            <a:ext cx="4792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72" y="1059582"/>
            <a:ext cx="76327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ด้านขนาน 4"/>
          <p:cNvSpPr/>
          <p:nvPr/>
        </p:nvSpPr>
        <p:spPr>
          <a:xfrm flipH="1">
            <a:off x="6858017" y="0"/>
            <a:ext cx="2928958" cy="857238"/>
          </a:xfrm>
          <a:prstGeom prst="parallelogram">
            <a:avLst>
              <a:gd name="adj" fmla="val 81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90" y="107139"/>
            <a:ext cx="8229600" cy="857250"/>
          </a:xfrm>
        </p:spPr>
        <p:txBody>
          <a:bodyPr>
            <a:normAutofit/>
          </a:bodyPr>
          <a:lstStyle/>
          <a:p>
            <a:r>
              <a:rPr lang="th-TH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เป้าหมายระยะ 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5</a:t>
            </a:r>
            <a:r>
              <a:rPr lang="th-TH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 ปี </a:t>
            </a:r>
            <a:r>
              <a:rPr lang="th-TH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(</a:t>
            </a:r>
            <a:r>
              <a:rPr lang="en-US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2560 – 2564)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95161" l="3788" r="96465">
                        <a14:foregroundMark x1="35101" y1="20323" x2="35101" y2="20323"/>
                        <a14:foregroundMark x1="41414" y1="32903" x2="41414" y2="32903"/>
                        <a14:foregroundMark x1="58586" y1="15484" x2="58586" y2="15484"/>
                        <a14:foregroundMark x1="48232" y1="29032" x2="48232" y2="29032"/>
                        <a14:foregroundMark x1="47475" y1="31613" x2="47475" y2="31613"/>
                        <a14:foregroundMark x1="46717" y1="34194" x2="46717" y2="34194"/>
                        <a14:foregroundMark x1="50000" y1="24516" x2="50000" y2="24516"/>
                        <a14:foregroundMark x1="49495" y1="25806" x2="49495" y2="25806"/>
                        <a14:foregroundMark x1="51515" y1="21290" x2="51515" y2="21290"/>
                        <a14:foregroundMark x1="50505" y1="22903" x2="50505" y2="22903"/>
                        <a14:foregroundMark x1="64394" y1="29032" x2="64394" y2="29032"/>
                        <a14:foregroundMark x1="76768" y1="32903" x2="76768" y2="32903"/>
                        <a14:foregroundMark x1="17677" y1="25484" x2="17677" y2="25484"/>
                        <a14:foregroundMark x1="12374" y1="39677" x2="12374" y2="39677"/>
                        <a14:foregroundMark x1="16919" y1="39677" x2="16919" y2="39677"/>
                        <a14:foregroundMark x1="25253" y1="40000" x2="25253" y2="40000"/>
                        <a14:foregroundMark x1="35101" y1="40000" x2="35101" y2="40000"/>
                        <a14:foregroundMark x1="45202" y1="41290" x2="45202" y2="41290"/>
                        <a14:foregroundMark x1="52525" y1="41290" x2="52525" y2="41290"/>
                        <a14:foregroundMark x1="66667" y1="40968" x2="66667" y2="40968"/>
                        <a14:foregroundMark x1="76010" y1="41290" x2="76010" y2="41290"/>
                        <a14:foregroundMark x1="82071" y1="40323" x2="82071" y2="40323"/>
                        <a14:foregroundMark x1="88131" y1="40000" x2="88131" y2="40000"/>
                        <a14:foregroundMark x1="27778" y1="54839" x2="27778" y2="54839"/>
                        <a14:foregroundMark x1="33081" y1="67419" x2="33081" y2="67419"/>
                        <a14:foregroundMark x1="50000" y1="75161" x2="50000" y2="75161"/>
                        <a14:foregroundMark x1="49747" y1="80645" x2="49747" y2="80645"/>
                        <a14:foregroundMark x1="59091" y1="70968" x2="59091" y2="70968"/>
                        <a14:foregroundMark x1="62626" y1="70968" x2="62626" y2="70968"/>
                        <a14:backgroundMark x1="27273" y1="41613" x2="27273" y2="41613"/>
                        <a14:backgroundMark x1="36869" y1="41935" x2="36869" y2="41935"/>
                        <a14:backgroundMark x1="37879" y1="46452" x2="37879" y2="46452"/>
                        <a14:backgroundMark x1="46212" y1="44194" x2="46212" y2="44194"/>
                        <a14:backgroundMark x1="48737" y1="26129" x2="48737" y2="2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-32495"/>
            <a:ext cx="1571636" cy="922742"/>
          </a:xfrm>
          <a:prstGeom prst="rect">
            <a:avLst/>
          </a:prstGeom>
        </p:spPr>
      </p:pic>
      <p:sp>
        <p:nvSpPr>
          <p:cNvPr id="3" name="AutoShape 4" descr="à¸à¸¥à¸à¸²à¸£à¸à¹à¸à¸«à¸²à¸£à¸¹à¸à¸ à¸²à¸à¸ªà¸³à¸«à¸£à¸±à¸ à¸à¸£à¸°à¸à¸£à¸§à¸à¸¡à¸«à¸²à¸à¹à¸à¸¢"/>
          <p:cNvSpPr>
            <a:spLocks noChangeAspect="1" noChangeArrowheads="1"/>
          </p:cNvSpPr>
          <p:nvPr/>
        </p:nvSpPr>
        <p:spPr bwMode="auto">
          <a:xfrm>
            <a:off x="190500" y="-15954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th-TH" sz="1800">
              <a:solidFill>
                <a:prstClr val="black"/>
              </a:solidFill>
            </a:endParaRPr>
          </a:p>
        </p:txBody>
      </p:sp>
      <p:grpSp>
        <p:nvGrpSpPr>
          <p:cNvPr id="11" name="กลุ่ม 49"/>
          <p:cNvGrpSpPr/>
          <p:nvPr/>
        </p:nvGrpSpPr>
        <p:grpSpPr>
          <a:xfrm>
            <a:off x="35496" y="957003"/>
            <a:ext cx="9037098" cy="5233150"/>
            <a:chOff x="35496" y="1082827"/>
            <a:chExt cx="9037098" cy="6977533"/>
          </a:xfrm>
        </p:grpSpPr>
        <p:grpSp>
          <p:nvGrpSpPr>
            <p:cNvPr id="14" name="กลุ่ม 48"/>
            <p:cNvGrpSpPr/>
            <p:nvPr/>
          </p:nvGrpSpPr>
          <p:grpSpPr>
            <a:xfrm>
              <a:off x="35496" y="1082827"/>
              <a:ext cx="9037098" cy="6977533"/>
              <a:chOff x="71406" y="1708048"/>
              <a:chExt cx="9037098" cy="6078670"/>
            </a:xfrm>
          </p:grpSpPr>
          <p:grpSp>
            <p:nvGrpSpPr>
              <p:cNvPr id="18" name="กลุ่ม 36"/>
              <p:cNvGrpSpPr/>
              <p:nvPr/>
            </p:nvGrpSpPr>
            <p:grpSpPr>
              <a:xfrm>
                <a:off x="2089754" y="3336614"/>
                <a:ext cx="4768220" cy="4450104"/>
                <a:chOff x="1887453" y="3848037"/>
                <a:chExt cx="4768220" cy="4450104"/>
              </a:xfrm>
            </p:grpSpPr>
            <p:sp>
              <p:nvSpPr>
                <p:cNvPr id="38" name="คอร์ด 37"/>
                <p:cNvSpPr/>
                <p:nvPr/>
              </p:nvSpPr>
              <p:spPr>
                <a:xfrm rot="6842935">
                  <a:off x="2135291" y="3978141"/>
                  <a:ext cx="4320000" cy="4320000"/>
                </a:xfrm>
                <a:prstGeom prst="chord">
                  <a:avLst>
                    <a:gd name="adj1" fmla="val 2700000"/>
                    <a:gd name="adj2" fmla="val 16020481"/>
                  </a:avLst>
                </a:prstGeom>
                <a:ln w="190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9" name="รูปภาพ 38" descr="C:\Users\phusacha.j\Desktop\logo รวมทุกกระทรวง\เกษตร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7453" y="6107460"/>
                  <a:ext cx="539689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รูปภาพ 39" descr="C:\Users\phusacha.j\Desktop\logo รวมทุกกระทรวง\อก.gi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2615" y="3956714"/>
                  <a:ext cx="554292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รูปภาพ 40" descr="C:\Users\phusacha.j\Desktop\logo รวมทุกกระทรวง\พาณิชย์1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6562" y="3945561"/>
                  <a:ext cx="560007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รูปภาพ 41" descr="C:\Users\phusacha.j\Desktop\logo รวมทุกกระทรวง\ทรัพ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2104" y="5445218"/>
                  <a:ext cx="503498" cy="574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รูปภาพ 42" descr="C:\Users\phusacha.j\Desktop\logo รวมทุกกระทรวง\ท่องเที่ยว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5984" y="5468066"/>
                  <a:ext cx="539689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รูปภาพ 43" descr="C:\Users\phusacha.j\Desktop\logo รวมทุกกระทรวง\กรมประชาสัมพันธ์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61793" y="6113598"/>
                  <a:ext cx="539689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รูปภาพ 44" descr="C:\Users\phusacha.j\Desktop\logo รวมทุกกระทรวง\สภาหอการค้าแห่งประเทศไทย.jp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7353" y="4404226"/>
                  <a:ext cx="539689" cy="5486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รูปภาพ 45" descr="C:\Users\phusacha.j\Desktop\logo รวมทุกกระทรวง\สภาอุต.jpg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7703" y="3848037"/>
                  <a:ext cx="431751" cy="3981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รูปภาพ 46" descr="C:\Users\phusacha.j\Desktop\logo รวมทุกกระทรวง\img_cc7bce0e5d5421ece8be02b3f9e6f423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3361" y="4915557"/>
                  <a:ext cx="539689" cy="539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รูปภาพ 47" descr="C:\Users\phusacha.j\Desktop\logo รวมทุกกระทรวง\ตรากระทรวงวิทย์.png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5409" y="4345389"/>
                  <a:ext cx="576000" cy="6004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" name="Picture 6" descr="รูปภาพที่เกี่ยวข้อง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984" y="1807297"/>
                <a:ext cx="1087381" cy="815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สี่เหลี่ยมผืนผ้ามุมมน 38"/>
              <p:cNvSpPr/>
              <p:nvPr/>
            </p:nvSpPr>
            <p:spPr>
              <a:xfrm>
                <a:off x="503684" y="2570911"/>
                <a:ext cx="2952098" cy="1103442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thaiDist"/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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ผลิตภัณฑ์สมุนไพรได้รับการวิจัยและ   </a:t>
                </a:r>
              </a:p>
              <a:p>
                <a:pPr algn="thaiDist"/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พัฒนา จำนวน 20 รายการ/จังหวัด</a:t>
                </a:r>
              </a:p>
              <a:p>
                <a:pPr algn="thaiDist"/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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มีระบบฐานข้อมูลกลางของข้อมูล   </a:t>
                </a:r>
              </a:p>
              <a:p>
                <a:pPr algn="thaiDist"/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สมุนไพรบูรณาการข้อมูลทุกภาค</a:t>
                </a:r>
              </a:p>
            </p:txBody>
          </p:sp>
          <p:sp>
            <p:nvSpPr>
              <p:cNvPr id="9" name="สี่เหลี่ยมผืนผ้ามุมมน 33"/>
              <p:cNvSpPr/>
              <p:nvPr/>
            </p:nvSpPr>
            <p:spPr>
              <a:xfrm>
                <a:off x="71406" y="4484369"/>
                <a:ext cx="2018348" cy="2026803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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มีงานวิจัยและพัฒนา   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พันธุ์ต้นกล้าสมุนไพร   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ที่มีคุณภาพ 20 ชนิด/   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จังหวัด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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มีพื้นที่เกษตร </a:t>
                </a:r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GAP/GACP/Organic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5,000 ไร่/จังหวัด</a:t>
                </a:r>
              </a:p>
            </p:txBody>
          </p:sp>
          <p:sp>
            <p:nvSpPr>
              <p:cNvPr id="10" name="สี่เหลี่ยมผืนผ้ามุมมน 34"/>
              <p:cNvSpPr/>
              <p:nvPr/>
            </p:nvSpPr>
            <p:spPr>
              <a:xfrm>
                <a:off x="1019481" y="3750974"/>
                <a:ext cx="1500197" cy="605015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มีการจัด </a:t>
                </a:r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Zoning </a:t>
                </a:r>
                <a:endParaRPr lang="th-TH" sz="1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พื้นที่ปลูกสมุนไพร </a:t>
                </a:r>
              </a:p>
              <a:p>
                <a:pPr algn="ctr"/>
                <a:endParaRPr lang="th-TH" sz="1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กลุ่ม 10"/>
              <p:cNvGrpSpPr/>
              <p:nvPr/>
            </p:nvGrpSpPr>
            <p:grpSpPr>
              <a:xfrm>
                <a:off x="146294" y="3814713"/>
                <a:ext cx="612000" cy="612000"/>
                <a:chOff x="383833" y="781674"/>
                <a:chExt cx="900000" cy="899999"/>
              </a:xfrm>
            </p:grpSpPr>
            <p:sp>
              <p:nvSpPr>
                <p:cNvPr id="12" name="หยดน้ำ 11"/>
                <p:cNvSpPr/>
                <p:nvPr/>
              </p:nvSpPr>
              <p:spPr>
                <a:xfrm rot="8068298">
                  <a:off x="443022" y="924933"/>
                  <a:ext cx="720002" cy="720000"/>
                </a:xfrm>
                <a:prstGeom prst="teardrop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EucrosiaUPC" panose="02020603050405020304" pitchFamily="18" charset="-34"/>
                    <a:cs typeface="EucrosiaUPC" panose="02020603050405020304" pitchFamily="18" charset="-34"/>
                  </a:endParaRPr>
                </a:p>
              </p:txBody>
            </p:sp>
            <p:pic>
              <p:nvPicPr>
                <p:cNvPr id="13" name="Picture 6" descr="ผลการค้นหารูปภาพสำหรับ icon พืช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833" y="781674"/>
                  <a:ext cx="900000" cy="8999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กลุ่ม 13"/>
              <p:cNvGrpSpPr/>
              <p:nvPr/>
            </p:nvGrpSpPr>
            <p:grpSpPr>
              <a:xfrm>
                <a:off x="139193" y="2206797"/>
                <a:ext cx="558361" cy="552397"/>
                <a:chOff x="2800224" y="1192767"/>
                <a:chExt cx="744480" cy="736529"/>
              </a:xfrm>
            </p:grpSpPr>
            <p:sp>
              <p:nvSpPr>
                <p:cNvPr id="15" name="หยดน้ำ 14"/>
                <p:cNvSpPr/>
                <p:nvPr/>
              </p:nvSpPr>
              <p:spPr>
                <a:xfrm rot="8068298">
                  <a:off x="2800224" y="1203913"/>
                  <a:ext cx="720000" cy="719999"/>
                </a:xfrm>
                <a:prstGeom prst="teardrop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>
                    <a:solidFill>
                      <a:prstClr val="white"/>
                    </a:solidFill>
                    <a:latin typeface="EucrosiaUPC" panose="02020603050405020304" pitchFamily="18" charset="-34"/>
                    <a:cs typeface="EucrosiaUPC" panose="02020603050405020304" pitchFamily="18" charset="-34"/>
                  </a:endParaRPr>
                </a:p>
              </p:txBody>
            </p:sp>
            <p:pic>
              <p:nvPicPr>
                <p:cNvPr id="16" name="Picture 8" descr="ผลการค้นหารูปภาพสำหรับ icon วิจัย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7158" y="1192767"/>
                  <a:ext cx="727546" cy="7365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7" name="สี่เหลี่ยมผืนผ้ามุมมน 42"/>
              <p:cNvSpPr/>
              <p:nvPr/>
            </p:nvSpPr>
            <p:spPr>
              <a:xfrm>
                <a:off x="6230126" y="2555814"/>
                <a:ext cx="2878378" cy="1540144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ประชาชนเข้าถึงบริการการแพทย์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   แผนไทยและการแพทย์ทางเลือกที่มี  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   คุณภาพและมาตรฐานมากขึ้น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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มูลค่าการใช้ยาสมุนไพรเพิ่มขึ้นทุกปี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มูลค่าการตลาดของผลิตภัณฑ์ 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   สมุนไพรรวมเพิ่มขึ้น </a:t>
                </a:r>
                <a:endParaRPr lang="th-TH" sz="1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1" name="กลุ่ม 17"/>
              <p:cNvGrpSpPr/>
              <p:nvPr/>
            </p:nvGrpSpPr>
            <p:grpSpPr>
              <a:xfrm>
                <a:off x="8486614" y="1946932"/>
                <a:ext cx="540000" cy="540001"/>
                <a:chOff x="6257648" y="708856"/>
                <a:chExt cx="720000" cy="720001"/>
              </a:xfrm>
            </p:grpSpPr>
            <p:sp>
              <p:nvSpPr>
                <p:cNvPr id="19" name="หยดน้ำ 18"/>
                <p:cNvSpPr/>
                <p:nvPr/>
              </p:nvSpPr>
              <p:spPr>
                <a:xfrm rot="8068298">
                  <a:off x="6257647" y="708857"/>
                  <a:ext cx="720001" cy="720000"/>
                </a:xfrm>
                <a:prstGeom prst="teardrop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EucrosiaUPC" panose="02020603050405020304" pitchFamily="18" charset="-34"/>
                    <a:cs typeface="EucrosiaUPC" panose="02020603050405020304" pitchFamily="18" charset="-34"/>
                  </a:endParaRPr>
                </a:p>
              </p:txBody>
            </p:sp>
            <p:pic>
              <p:nvPicPr>
                <p:cNvPr id="20" name="Picture 2" descr="รูปภาพที่เกี่ยวข้อง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9919" y="820416"/>
                  <a:ext cx="540000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" name="สี่เหลี่ยมผืนผ้ามุมมน 48"/>
              <p:cNvSpPr/>
              <p:nvPr/>
            </p:nvSpPr>
            <p:spPr>
              <a:xfrm>
                <a:off x="3861384" y="2096242"/>
                <a:ext cx="2330701" cy="1048327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มีโรงงานแปรรูปและผลิตผลิตภัณฑ์สมุนไพรของภาครัฐหรือเอกชนที่ผ่านการรับรองมาตรฐาน </a:t>
                </a:r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GMP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ทุกจังหวัดในเมืองสมุนไพร</a:t>
                </a:r>
              </a:p>
            </p:txBody>
          </p:sp>
          <p:grpSp>
            <p:nvGrpSpPr>
              <p:cNvPr id="37" name="กลุ่ม 21"/>
              <p:cNvGrpSpPr/>
              <p:nvPr/>
            </p:nvGrpSpPr>
            <p:grpSpPr>
              <a:xfrm>
                <a:off x="3411407" y="1708048"/>
                <a:ext cx="540000" cy="540000"/>
                <a:chOff x="1587999" y="4046111"/>
                <a:chExt cx="540000" cy="540000"/>
              </a:xfrm>
            </p:grpSpPr>
            <p:sp>
              <p:nvSpPr>
                <p:cNvPr id="23" name="หยดน้ำ 22"/>
                <p:cNvSpPr/>
                <p:nvPr/>
              </p:nvSpPr>
              <p:spPr>
                <a:xfrm rot="8068298">
                  <a:off x="1587999" y="4046111"/>
                  <a:ext cx="540000" cy="540000"/>
                </a:xfrm>
                <a:prstGeom prst="teardrop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>
                    <a:solidFill>
                      <a:prstClr val="white"/>
                    </a:solidFill>
                    <a:latin typeface="EucrosiaUPC" panose="02020603050405020304" pitchFamily="18" charset="-34"/>
                    <a:cs typeface="EucrosiaUPC" panose="02020603050405020304" pitchFamily="18" charset="-34"/>
                  </a:endParaRPr>
                </a:p>
              </p:txBody>
            </p:sp>
            <p:pic>
              <p:nvPicPr>
                <p:cNvPr id="24" name="Picture 14" descr="ผลการค้นหารูปภาพสำหรับ icon gmp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7977" y="4136111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" name="สี่เหลี่ยมผืนผ้ามุมมน 52"/>
              <p:cNvSpPr/>
              <p:nvPr/>
            </p:nvSpPr>
            <p:spPr>
              <a:xfrm>
                <a:off x="6912166" y="4644103"/>
                <a:ext cx="2190328" cy="1773441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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มีร้านจำหน่ายผลิตภัณฑ์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สมุนไพร/</a:t>
                </a:r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Outlet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ในทุก 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จังหวัดเมืองสมุนไพร</a:t>
                </a:r>
                <a:endParaRPr lang="th-TH" sz="1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 panose="05000000000000000000" pitchFamily="2" charset="2"/>
                </a:endParaRP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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มีแผนการตลาดและ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ประชาสัมพันธ์ผลิตภัณฑ์ </a:t>
                </a:r>
              </a:p>
              <a:p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สมุนไพรของประเทศ</a:t>
                </a:r>
              </a:p>
            </p:txBody>
          </p:sp>
          <p:grpSp>
            <p:nvGrpSpPr>
              <p:cNvPr id="49" name="กลุ่ม 25"/>
              <p:cNvGrpSpPr/>
              <p:nvPr/>
            </p:nvGrpSpPr>
            <p:grpSpPr>
              <a:xfrm>
                <a:off x="8415923" y="4171442"/>
                <a:ext cx="540000" cy="540000"/>
                <a:chOff x="5239449" y="3947274"/>
                <a:chExt cx="720000" cy="720000"/>
              </a:xfrm>
            </p:grpSpPr>
            <p:sp>
              <p:nvSpPr>
                <p:cNvPr id="27" name="หยดน้ำ 26"/>
                <p:cNvSpPr/>
                <p:nvPr/>
              </p:nvSpPr>
              <p:spPr>
                <a:xfrm rot="8068298">
                  <a:off x="5239449" y="3947274"/>
                  <a:ext cx="720000" cy="720000"/>
                </a:xfrm>
                <a:prstGeom prst="teardrop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>
                    <a:solidFill>
                      <a:prstClr val="white"/>
                    </a:solidFill>
                    <a:latin typeface="EucrosiaUPC" panose="02020603050405020304" pitchFamily="18" charset="-34"/>
                    <a:cs typeface="EucrosiaUPC" panose="02020603050405020304" pitchFamily="18" charset="-34"/>
                  </a:endParaRPr>
                </a:p>
              </p:txBody>
            </p:sp>
            <p:pic>
              <p:nvPicPr>
                <p:cNvPr id="28" name="Picture 10" descr="รูปภาพที่เกี่ยวข้อง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29449" y="4120470"/>
                  <a:ext cx="540000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" name="Picture 2" descr="รูปภาพที่เกี่ยวข้อง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2330" y="1875487"/>
                <a:ext cx="877789" cy="65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0" name="กลุ่ม 30"/>
              <p:cNvGrpSpPr/>
              <p:nvPr/>
            </p:nvGrpSpPr>
            <p:grpSpPr>
              <a:xfrm>
                <a:off x="3433759" y="3745760"/>
                <a:ext cx="2069223" cy="2512270"/>
                <a:chOff x="3018972" y="769257"/>
                <a:chExt cx="3628572" cy="4644572"/>
              </a:xfrm>
            </p:grpSpPr>
            <p:pic>
              <p:nvPicPr>
                <p:cNvPr id="32" name="รูปภาพ 31" descr="picthaiABI2"/>
                <p:cNvPicPr/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473"/>
                <a:stretch>
                  <a:fillRect/>
                </a:stretch>
              </p:blipFill>
              <p:spPr bwMode="auto">
                <a:xfrm>
                  <a:off x="3018972" y="769257"/>
                  <a:ext cx="3628572" cy="464457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/>
              </p:spPr>
            </p:pic>
            <p:pic>
              <p:nvPicPr>
                <p:cNvPr id="33" name="Picture 4" descr="รูปภาพที่เกี่ยวข้อง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3932" y="920638"/>
                  <a:ext cx="352424" cy="351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4" descr="รูปภาพที่เกี่ยวข้อง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5844" y="4048021"/>
                  <a:ext cx="352424" cy="351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4" descr="รูปภาพที่เกี่ยวข้อง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20670" y="1592287"/>
                  <a:ext cx="352424" cy="351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4" descr="รูปภาพที่เกี่ยวข้อง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3504" y="2651443"/>
                  <a:ext cx="352424" cy="351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26" name="Picture 2" descr="à¸à¸¥à¸à¸²à¸£à¸à¹à¸à¸«à¸²à¸£à¸¹à¸à¸ à¸²à¸à¸ªà¸³à¸«à¸£à¸±à¸ à¸à¸£à¸°à¸à¸£à¸§à¸à¸ªà¸²à¸à¸²à¸£à¸à¸ªà¸¸à¸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528" y="2891935"/>
              <a:ext cx="558793" cy="560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61250" y="4171138"/>
              <a:ext cx="540000" cy="540000"/>
            </a:xfrm>
            <a:prstGeom prst="rect">
              <a:avLst/>
            </a:prstGeom>
          </p:spPr>
        </p:pic>
      </p:grpSp>
      <p:sp>
        <p:nvSpPr>
          <p:cNvPr id="6" name="AutoShape 6" descr="à¸à¸¥à¸à¸²à¸£à¸à¹à¸à¸«à¸²à¸£à¸¹à¸à¸ à¸²à¸à¸ªà¸³à¸«à¸£à¸±à¸ à¸à¸£à¸°à¸à¸£à¸§à¸à¸¡à¸«à¸²à¸à¹à¸à¸¢"/>
          <p:cNvSpPr>
            <a:spLocks noChangeAspect="1" noChangeArrowheads="1"/>
          </p:cNvSpPr>
          <p:nvPr/>
        </p:nvSpPr>
        <p:spPr bwMode="auto">
          <a:xfrm>
            <a:off x="342900" y="-4524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th-TH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ด้านขนาน 4"/>
          <p:cNvSpPr/>
          <p:nvPr/>
        </p:nvSpPr>
        <p:spPr>
          <a:xfrm flipH="1">
            <a:off x="6858017" y="0"/>
            <a:ext cx="2928958" cy="857238"/>
          </a:xfrm>
          <a:prstGeom prst="parallelogram">
            <a:avLst>
              <a:gd name="adj" fmla="val 81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16072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กลไกในการขับเคลื่อนเมืองสมุนไพร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95161" l="3788" r="96465">
                        <a14:foregroundMark x1="35101" y1="20323" x2="35101" y2="20323"/>
                        <a14:foregroundMark x1="41414" y1="32903" x2="41414" y2="32903"/>
                        <a14:foregroundMark x1="58586" y1="15484" x2="58586" y2="15484"/>
                        <a14:foregroundMark x1="48232" y1="29032" x2="48232" y2="29032"/>
                        <a14:foregroundMark x1="47475" y1="31613" x2="47475" y2="31613"/>
                        <a14:foregroundMark x1="46717" y1="34194" x2="46717" y2="34194"/>
                        <a14:foregroundMark x1="50000" y1="24516" x2="50000" y2="24516"/>
                        <a14:foregroundMark x1="49495" y1="25806" x2="49495" y2="25806"/>
                        <a14:foregroundMark x1="51515" y1="21290" x2="51515" y2="21290"/>
                        <a14:foregroundMark x1="50505" y1="22903" x2="50505" y2="22903"/>
                        <a14:foregroundMark x1="64394" y1="29032" x2="64394" y2="29032"/>
                        <a14:foregroundMark x1="76768" y1="32903" x2="76768" y2="32903"/>
                        <a14:foregroundMark x1="17677" y1="25484" x2="17677" y2="25484"/>
                        <a14:foregroundMark x1="12374" y1="39677" x2="12374" y2="39677"/>
                        <a14:foregroundMark x1="16919" y1="39677" x2="16919" y2="39677"/>
                        <a14:foregroundMark x1="25253" y1="40000" x2="25253" y2="40000"/>
                        <a14:foregroundMark x1="35101" y1="40000" x2="35101" y2="40000"/>
                        <a14:foregroundMark x1="45202" y1="41290" x2="45202" y2="41290"/>
                        <a14:foregroundMark x1="52525" y1="41290" x2="52525" y2="41290"/>
                        <a14:foregroundMark x1="66667" y1="40968" x2="66667" y2="40968"/>
                        <a14:foregroundMark x1="76010" y1="41290" x2="76010" y2="41290"/>
                        <a14:foregroundMark x1="82071" y1="40323" x2="82071" y2="40323"/>
                        <a14:foregroundMark x1="88131" y1="40000" x2="88131" y2="40000"/>
                        <a14:foregroundMark x1="27778" y1="54839" x2="27778" y2="54839"/>
                        <a14:foregroundMark x1="33081" y1="67419" x2="33081" y2="67419"/>
                        <a14:foregroundMark x1="50000" y1="75161" x2="50000" y2="75161"/>
                        <a14:foregroundMark x1="49747" y1="80645" x2="49747" y2="80645"/>
                        <a14:foregroundMark x1="59091" y1="70968" x2="59091" y2="70968"/>
                        <a14:foregroundMark x1="62626" y1="70968" x2="62626" y2="70968"/>
                        <a14:backgroundMark x1="27273" y1="41613" x2="27273" y2="41613"/>
                        <a14:backgroundMark x1="36869" y1="41935" x2="36869" y2="41935"/>
                        <a14:backgroundMark x1="37879" y1="46452" x2="37879" y2="46452"/>
                        <a14:backgroundMark x1="46212" y1="44194" x2="46212" y2="44194"/>
                        <a14:backgroundMark x1="48737" y1="26129" x2="48737" y2="2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-32495"/>
            <a:ext cx="1571636" cy="922742"/>
          </a:xfrm>
          <a:prstGeom prst="rect">
            <a:avLst/>
          </a:prstGeom>
        </p:spPr>
      </p:pic>
      <p:sp>
        <p:nvSpPr>
          <p:cNvPr id="7" name="สี่เหลี่ยมผืนผ้ามุมมน 26">
            <a:hlinkClick r:id="rId4" action="ppaction://hlinkfile"/>
          </p:cNvPr>
          <p:cNvSpPr/>
          <p:nvPr/>
        </p:nvSpPr>
        <p:spPr>
          <a:xfrm>
            <a:off x="428597" y="910818"/>
            <a:ext cx="3143272" cy="474508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คณะกรรมการ</a:t>
            </a:r>
          </a:p>
          <a:p>
            <a:pPr algn="ctr"/>
            <a:r>
              <a:rPr lang="th-TH" sz="1200" b="1" dirty="0">
                <a:solidFill>
                  <a:prstClr val="white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นโยบายสมุนไพรแห่งชาติ</a:t>
            </a:r>
          </a:p>
        </p:txBody>
      </p:sp>
      <p:sp>
        <p:nvSpPr>
          <p:cNvPr id="8" name="สี่เหลี่ยมผืนผ้ามุมมน 27">
            <a:hlinkClick r:id="rId5" action="ppaction://hlinkfile"/>
          </p:cNvPr>
          <p:cNvSpPr/>
          <p:nvPr/>
        </p:nvSpPr>
        <p:spPr>
          <a:xfrm>
            <a:off x="444512" y="1941443"/>
            <a:ext cx="3127356" cy="474508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คณะอนุกรรมการ</a:t>
            </a:r>
          </a:p>
          <a:p>
            <a:pPr algn="ctr"/>
            <a:r>
              <a:rPr lang="th-TH" sz="1200" b="1" dirty="0">
                <a:solidFill>
                  <a:prstClr val="white"/>
                </a:solidFill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ขับเคลื่อนเมืองสมุนไพร</a:t>
            </a:r>
          </a:p>
        </p:txBody>
      </p:sp>
      <p:sp>
        <p:nvSpPr>
          <p:cNvPr id="9" name="สี่เหลี่ยมผืนผ้ามุมมน 28">
            <a:hlinkClick r:id="rId6" action="ppaction://hlinkfile"/>
          </p:cNvPr>
          <p:cNvSpPr/>
          <p:nvPr/>
        </p:nvSpPr>
        <p:spPr>
          <a:xfrm>
            <a:off x="444512" y="3015552"/>
            <a:ext cx="3127356" cy="474508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คณะทำงาน</a:t>
            </a:r>
          </a:p>
          <a:p>
            <a:pPr algn="ctr"/>
            <a:r>
              <a:rPr lang="th-TH" sz="1200" b="1" dirty="0">
                <a:solidFill>
                  <a:prstClr val="white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ขับเคลื่อนโครงการพัฒนาเมืองสมุนไพร</a:t>
            </a:r>
          </a:p>
        </p:txBody>
      </p:sp>
      <p:sp>
        <p:nvSpPr>
          <p:cNvPr id="10" name="สี่เหลี่ยมผืนผ้ามุมมน 29"/>
          <p:cNvSpPr/>
          <p:nvPr/>
        </p:nvSpPr>
        <p:spPr>
          <a:xfrm>
            <a:off x="437766" y="4071948"/>
            <a:ext cx="3205540" cy="474508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คณะกรรมการ</a:t>
            </a:r>
          </a:p>
          <a:p>
            <a:pPr algn="ctr"/>
            <a:r>
              <a:rPr lang="th-TH" sz="1200" b="1" dirty="0">
                <a:solidFill>
                  <a:prstClr val="white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โครงการพัฒนาเมืองสมุนไพรระดับจังหวัด</a:t>
            </a:r>
          </a:p>
        </p:txBody>
      </p:sp>
      <p:sp>
        <p:nvSpPr>
          <p:cNvPr id="11" name="สี่เหลี่ยมผืนผ้ามุมมน 64"/>
          <p:cNvSpPr/>
          <p:nvPr/>
        </p:nvSpPr>
        <p:spPr>
          <a:xfrm>
            <a:off x="744400" y="1441471"/>
            <a:ext cx="3107520" cy="482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นายกรัฐมนตรี ประธาน</a:t>
            </a:r>
          </a:p>
        </p:txBody>
      </p:sp>
      <p:sp>
        <p:nvSpPr>
          <p:cNvPr id="12" name="สี่เหลี่ยมผืนผ้ามุมมน 65"/>
          <p:cNvSpPr/>
          <p:nvPr/>
        </p:nvSpPr>
        <p:spPr>
          <a:xfrm>
            <a:off x="708680" y="2431350"/>
            <a:ext cx="3143240" cy="482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200" b="1" spc="-30" dirty="0">
                <a:solidFill>
                  <a:prstClr val="black"/>
                </a:solidFill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ปลัดกระทรวงมหาดไทย ประธานร่วม</a:t>
            </a:r>
          </a:p>
          <a:p>
            <a:pPr algn="ctr"/>
            <a:r>
              <a:rPr lang="th-TH" sz="1200" b="1" spc="-30" dirty="0">
                <a:solidFill>
                  <a:prstClr val="black"/>
                </a:solidFill>
                <a:latin typeface="IrisUPC" pitchFamily="34" charset="-34"/>
                <a:ea typeface="Tahoma" panose="020B0604030504040204" pitchFamily="34" charset="0"/>
                <a:cs typeface="IrisUPC" pitchFamily="34" charset="-34"/>
              </a:rPr>
              <a:t>ปลัดกระทรวงสาธารณสุข ประธานร่วม</a:t>
            </a:r>
          </a:p>
        </p:txBody>
      </p:sp>
      <p:sp>
        <p:nvSpPr>
          <p:cNvPr id="13" name="สี่เหลี่ยมผืนผ้ามุมมน 66"/>
          <p:cNvSpPr/>
          <p:nvPr/>
        </p:nvSpPr>
        <p:spPr>
          <a:xfrm>
            <a:off x="714348" y="3505457"/>
            <a:ext cx="3143272" cy="482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อธิบดีกรมการแพทย์แผนไทย</a:t>
            </a:r>
            <a:br>
              <a:rPr lang="th-TH" sz="1200" b="1" dirty="0">
                <a:solidFill>
                  <a:prstClr val="black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และการแพทย์ทางเลือก ประธาน</a:t>
            </a:r>
          </a:p>
        </p:txBody>
      </p:sp>
      <p:sp>
        <p:nvSpPr>
          <p:cNvPr id="14" name="สี่เหลี่ยมผืนผ้ามุมมน 67"/>
          <p:cNvSpPr/>
          <p:nvPr/>
        </p:nvSpPr>
        <p:spPr>
          <a:xfrm>
            <a:off x="683568" y="4554156"/>
            <a:ext cx="3214710" cy="482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ผู้ว่าราชการจังหวัด ประธาน</a:t>
            </a:r>
          </a:p>
          <a:p>
            <a:pPr algn="ctr"/>
            <a:r>
              <a:rPr lang="th-TH" sz="1200" b="1" dirty="0">
                <a:solidFill>
                  <a:prstClr val="black"/>
                </a:solidFill>
                <a:latin typeface="IrisUPC" pitchFamily="34" charset="-34"/>
                <a:ea typeface="Tahoma" pitchFamily="34" charset="0"/>
                <a:cs typeface="IrisUPC" pitchFamily="34" charset="-34"/>
              </a:rPr>
              <a:t>นายแพทย์สาธารณสุขจังหวัด เลขานุการ</a:t>
            </a:r>
          </a:p>
        </p:txBody>
      </p:sp>
      <p:sp>
        <p:nvSpPr>
          <p:cNvPr id="15" name="ลูกศรลง 14"/>
          <p:cNvSpPr/>
          <p:nvPr/>
        </p:nvSpPr>
        <p:spPr>
          <a:xfrm>
            <a:off x="285720" y="857238"/>
            <a:ext cx="428628" cy="428626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400">
              <a:solidFill>
                <a:prstClr val="white"/>
              </a:solidFill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4214812" y="1122590"/>
            <a:ext cx="4643471" cy="3685993"/>
            <a:chOff x="1714481" y="1145463"/>
            <a:chExt cx="5715041" cy="5609848"/>
          </a:xfrm>
        </p:grpSpPr>
        <p:grpSp>
          <p:nvGrpSpPr>
            <p:cNvPr id="17" name="กลุ่ม 24"/>
            <p:cNvGrpSpPr>
              <a:grpSpLocks/>
            </p:cNvGrpSpPr>
            <p:nvPr/>
          </p:nvGrpSpPr>
          <p:grpSpPr bwMode="auto">
            <a:xfrm>
              <a:off x="1714481" y="1643049"/>
              <a:ext cx="5715041" cy="4429128"/>
              <a:chOff x="2217826" y="2000240"/>
              <a:chExt cx="4699936" cy="3857652"/>
            </a:xfrm>
          </p:grpSpPr>
          <p:sp>
            <p:nvSpPr>
              <p:cNvPr id="29" name="รูปหกเหลี่ยม 28"/>
              <p:cNvSpPr/>
              <p:nvPr/>
            </p:nvSpPr>
            <p:spPr>
              <a:xfrm>
                <a:off x="3683448" y="2000240"/>
                <a:ext cx="1761826" cy="1285884"/>
              </a:xfrm>
              <a:prstGeom prst="hexagon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EucrosiaUPC" pitchFamily="18" charset="-34"/>
                    <a:cs typeface="EucrosiaUPC" pitchFamily="18" charset="-34"/>
                  </a:rPr>
                  <a:t>Demand</a:t>
                </a:r>
                <a:endParaRPr lang="th-TH" sz="2000" b="1" kern="0" dirty="0">
                  <a:solidFill>
                    <a:sysClr val="windowText" lastClr="000000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30" name="รูปหกเหลี่ยม 29"/>
              <p:cNvSpPr/>
              <p:nvPr/>
            </p:nvSpPr>
            <p:spPr>
              <a:xfrm>
                <a:off x="5155936" y="2646947"/>
                <a:ext cx="1761826" cy="1285884"/>
              </a:xfrm>
              <a:prstGeom prst="hexagon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EucrosiaUPC" pitchFamily="18" charset="-34"/>
                    <a:cs typeface="EucrosiaUPC" pitchFamily="18" charset="-34"/>
                  </a:rPr>
                  <a:t>Raw Material</a:t>
                </a:r>
                <a:endParaRPr lang="th-TH" sz="2000" b="1" kern="0" dirty="0">
                  <a:solidFill>
                    <a:sysClr val="windowText" lastClr="000000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31" name="รูปหกเหลี่ยม 30"/>
              <p:cNvSpPr/>
              <p:nvPr/>
            </p:nvSpPr>
            <p:spPr>
              <a:xfrm>
                <a:off x="5155936" y="3945084"/>
                <a:ext cx="1761826" cy="1285884"/>
              </a:xfrm>
              <a:prstGeom prst="hexagon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EucrosiaUPC" pitchFamily="18" charset="-34"/>
                    <a:cs typeface="EucrosiaUPC" pitchFamily="18" charset="-34"/>
                  </a:rPr>
                  <a:t>R&amp;D and Technology</a:t>
                </a:r>
                <a:endParaRPr lang="th-TH" sz="2000" b="1" kern="0" dirty="0">
                  <a:solidFill>
                    <a:sysClr val="windowText" lastClr="000000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32" name="รูปหกเหลี่ยม 31"/>
              <p:cNvSpPr/>
              <p:nvPr/>
            </p:nvSpPr>
            <p:spPr>
              <a:xfrm>
                <a:off x="3699466" y="4572008"/>
                <a:ext cx="1761826" cy="1285884"/>
              </a:xfrm>
              <a:prstGeom prst="hexagon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EucrosiaUPC" pitchFamily="18" charset="-34"/>
                    <a:cs typeface="EucrosiaUPC" pitchFamily="18" charset="-34"/>
                  </a:rPr>
                  <a:t>Manufactory</a:t>
                </a:r>
                <a:endParaRPr lang="th-TH" sz="2000" b="1" kern="0" dirty="0">
                  <a:solidFill>
                    <a:sysClr val="windowText" lastClr="000000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33" name="รูปหกเหลี่ยม 32"/>
              <p:cNvSpPr/>
              <p:nvPr/>
            </p:nvSpPr>
            <p:spPr>
              <a:xfrm>
                <a:off x="2217826" y="3929066"/>
                <a:ext cx="1761826" cy="1285884"/>
              </a:xfrm>
              <a:prstGeom prst="hexagon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EucrosiaUPC" pitchFamily="18" charset="-34"/>
                    <a:cs typeface="EucrosiaUPC" pitchFamily="18" charset="-34"/>
                  </a:rPr>
                  <a:t>Regulation</a:t>
                </a:r>
                <a:endParaRPr lang="th-TH" sz="2000" b="1" kern="0" dirty="0">
                  <a:solidFill>
                    <a:sysClr val="windowText" lastClr="000000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34" name="รูปหกเหลี่ยม 33"/>
              <p:cNvSpPr/>
              <p:nvPr/>
            </p:nvSpPr>
            <p:spPr>
              <a:xfrm>
                <a:off x="2229395" y="2627164"/>
                <a:ext cx="1761825" cy="1285884"/>
              </a:xfrm>
              <a:prstGeom prst="hexagon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EucrosiaUPC" pitchFamily="18" charset="-34"/>
                    <a:cs typeface="EucrosiaUPC" pitchFamily="18" charset="-34"/>
                  </a:rPr>
                  <a:t>Marketability</a:t>
                </a:r>
                <a:endParaRPr lang="th-TH" sz="2000" b="1" kern="0" dirty="0">
                  <a:solidFill>
                    <a:sysClr val="windowText" lastClr="000000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pic>
          <p:nvPicPr>
            <p:cNvPr id="18" name="Picture 14" descr="ผลการค้นหารูปภาพสำหรับ กระทรวงพาณิชย์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8331" y="1145463"/>
              <a:ext cx="780859" cy="101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0" descr="ผลการค้นหารูปภาพสำหรับ กระทรวงเกษตรและสหกรณ์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43570" y="1857363"/>
              <a:ext cx="689138" cy="89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2" descr="ผลการค้นหารูปภาพสำหรับ กระทรวงทรัพยากรธรรมชาติและสิ่งแวดล้อม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86512" y="1643049"/>
              <a:ext cx="892411" cy="115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8" descr="ผลการค้นหารูปภาพสำหรับ กระทรวงวิทยาศาสตร์และเทคโนโลยี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15008" y="5072074"/>
              <a:ext cx="780859" cy="105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" descr="ผลการค้นหารูปภาพสำหรับ กระทรวงศึกษาธิการ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00825" y="5143513"/>
              <a:ext cx="674266" cy="87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ผลการค้นหารูปภาพสำหรับ กระทรวงสาธารณสุข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57620" y="3500438"/>
              <a:ext cx="761976" cy="76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ผลการค้นหารูปภาพสำหรับ กระทรวงพาณิชย์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00232" y="1785926"/>
              <a:ext cx="785817" cy="101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ผลการค้นหารูปภาพสำหรับ กระทรวงสาธารณสุข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28860" y="5000636"/>
              <a:ext cx="785818" cy="10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รูปภาพ 25" descr="C:\Users\phusacha.j\Desktop\logo รวมทุกกระทรวง\อก.gif"/>
            <p:cNvPicPr>
              <a:picLocks noChangeAspect="1"/>
            </p:cNvPicPr>
            <p:nvPr/>
          </p:nvPicPr>
          <p:blipFill>
            <a:blip r:embed="rId14" cstate="print">
              <a:extLst/>
            </a:blip>
            <a:srcRect/>
            <a:stretch>
              <a:fillRect/>
            </a:stretch>
          </p:blipFill>
          <p:spPr bwMode="auto">
            <a:xfrm>
              <a:off x="4214810" y="5742054"/>
              <a:ext cx="806812" cy="101325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3438" y="3529672"/>
              <a:ext cx="661987" cy="6969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" name="Picture 4" descr="ผลการค้นหารูปภาพสำหรับ กระทรวงการท่องเที่ยวและกีฬา 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86050" y="1785926"/>
              <a:ext cx="749300" cy="96686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35" name="TextBox 34"/>
          <p:cNvSpPr txBox="1"/>
          <p:nvPr/>
        </p:nvSpPr>
        <p:spPr>
          <a:xfrm>
            <a:off x="5121017" y="4605194"/>
            <a:ext cx="3655869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Herbal City Platform</a:t>
            </a:r>
            <a:endParaRPr lang="th-TH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5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60724"/>
            <a:ext cx="8229600" cy="857250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ตัวชี้วัดและเป้าหมายดำเนินการ</a:t>
            </a:r>
          </a:p>
        </p:txBody>
      </p:sp>
      <p:sp>
        <p:nvSpPr>
          <p:cNvPr id="3072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AF3FB8-8A0E-4ACF-81F6-42674B780375}" type="slidenum">
              <a:rPr lang="en-US" smtClean="0">
                <a:solidFill>
                  <a:srgbClr val="898989"/>
                </a:solidFill>
              </a:rPr>
              <a:pPr/>
              <a:t>12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รูปภาพ 5" descr="picthaiABI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3"/>
          <a:stretch>
            <a:fillRect/>
          </a:stretch>
        </p:blipFill>
        <p:spPr bwMode="auto">
          <a:xfrm>
            <a:off x="0" y="843558"/>
            <a:ext cx="4571999" cy="429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สี่เหลี่ยมผืนผ้า 6"/>
          <p:cNvSpPr/>
          <p:nvPr/>
        </p:nvSpPr>
        <p:spPr>
          <a:xfrm>
            <a:off x="4427984" y="2988699"/>
            <a:ext cx="4500594" cy="2031323"/>
          </a:xfrm>
          <a:prstGeom prst="rect">
            <a:avLst/>
          </a:prstGeom>
          <a:solidFill>
            <a:srgbClr val="FFCCFF"/>
          </a:solidFill>
        </p:spPr>
        <p:txBody>
          <a:bodyPr wrap="square" lIns="91438" tIns="45719" rIns="91438" bIns="45719">
            <a:spAutoFit/>
          </a:bodyPr>
          <a:lstStyle/>
          <a:p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จำนวน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เมือง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สมุนไพร </a:t>
            </a:r>
          </a:p>
          <a:p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อย่าง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น้อยเขตสุขภาพ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ละ 1 จังหวัด</a:t>
            </a:r>
          </a:p>
          <a:p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ร้อยละของผู้ป่วยนอกได้รับบริการ</a:t>
            </a:r>
          </a:p>
          <a:p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การแพทย์แผนไทยและการแพทย์ทางเลือก</a:t>
            </a:r>
          </a:p>
          <a:p>
            <a:pPr algn="ctr"/>
            <a:endParaRPr lang="th-TH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ด้านขนาน 7"/>
          <p:cNvSpPr/>
          <p:nvPr/>
        </p:nvSpPr>
        <p:spPr>
          <a:xfrm flipH="1">
            <a:off x="6858017" y="0"/>
            <a:ext cx="2928958" cy="857238"/>
          </a:xfrm>
          <a:prstGeom prst="parallelogram">
            <a:avLst>
              <a:gd name="adj" fmla="val 81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161" l="3788" r="96465">
                        <a14:foregroundMark x1="35101" y1="20323" x2="35101" y2="20323"/>
                        <a14:foregroundMark x1="41414" y1="32903" x2="41414" y2="32903"/>
                        <a14:foregroundMark x1="58586" y1="15484" x2="58586" y2="15484"/>
                        <a14:foregroundMark x1="48232" y1="29032" x2="48232" y2="29032"/>
                        <a14:foregroundMark x1="47475" y1="31613" x2="47475" y2="31613"/>
                        <a14:foregroundMark x1="46717" y1="34194" x2="46717" y2="34194"/>
                        <a14:foregroundMark x1="50000" y1="24516" x2="50000" y2="24516"/>
                        <a14:foregroundMark x1="49495" y1="25806" x2="49495" y2="25806"/>
                        <a14:foregroundMark x1="51515" y1="21290" x2="51515" y2="21290"/>
                        <a14:foregroundMark x1="50505" y1="22903" x2="50505" y2="22903"/>
                        <a14:foregroundMark x1="64394" y1="29032" x2="64394" y2="29032"/>
                        <a14:foregroundMark x1="76768" y1="32903" x2="76768" y2="32903"/>
                        <a14:foregroundMark x1="17677" y1="25484" x2="17677" y2="25484"/>
                        <a14:foregroundMark x1="12374" y1="39677" x2="12374" y2="39677"/>
                        <a14:foregroundMark x1="16919" y1="39677" x2="16919" y2="39677"/>
                        <a14:foregroundMark x1="25253" y1="40000" x2="25253" y2="40000"/>
                        <a14:foregroundMark x1="35101" y1="40000" x2="35101" y2="40000"/>
                        <a14:foregroundMark x1="45202" y1="41290" x2="45202" y2="41290"/>
                        <a14:foregroundMark x1="52525" y1="41290" x2="52525" y2="41290"/>
                        <a14:foregroundMark x1="66667" y1="40968" x2="66667" y2="40968"/>
                        <a14:foregroundMark x1="76010" y1="41290" x2="76010" y2="41290"/>
                        <a14:foregroundMark x1="82071" y1="40323" x2="82071" y2="40323"/>
                        <a14:foregroundMark x1="88131" y1="40000" x2="88131" y2="40000"/>
                        <a14:foregroundMark x1="27778" y1="54839" x2="27778" y2="54839"/>
                        <a14:foregroundMark x1="33081" y1="67419" x2="33081" y2="67419"/>
                        <a14:foregroundMark x1="50000" y1="75161" x2="50000" y2="75161"/>
                        <a14:foregroundMark x1="49747" y1="80645" x2="49747" y2="80645"/>
                        <a14:foregroundMark x1="59091" y1="70968" x2="59091" y2="70968"/>
                        <a14:foregroundMark x1="62626" y1="70968" x2="62626" y2="70968"/>
                        <a14:backgroundMark x1="27273" y1="41613" x2="27273" y2="41613"/>
                        <a14:backgroundMark x1="36869" y1="41935" x2="36869" y2="41935"/>
                        <a14:backgroundMark x1="37879" y1="46452" x2="37879" y2="46452"/>
                        <a14:backgroundMark x1="46212" y1="44194" x2="46212" y2="44194"/>
                        <a14:backgroundMark x1="48737" y1="26129" x2="48737" y2="2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-32495"/>
            <a:ext cx="1571636" cy="92274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6" b="95161" l="3788" r="96465">
                        <a14:foregroundMark x1="35101" y1="20323" x2="35101" y2="20323"/>
                        <a14:foregroundMark x1="41414" y1="32903" x2="41414" y2="32903"/>
                        <a14:foregroundMark x1="58586" y1="15484" x2="58586" y2="15484"/>
                        <a14:foregroundMark x1="48232" y1="29032" x2="48232" y2="29032"/>
                        <a14:foregroundMark x1="47475" y1="31613" x2="47475" y2="31613"/>
                        <a14:foregroundMark x1="46717" y1="34194" x2="46717" y2="34194"/>
                        <a14:foregroundMark x1="50000" y1="24516" x2="50000" y2="24516"/>
                        <a14:foregroundMark x1="49495" y1="25806" x2="49495" y2="25806"/>
                        <a14:foregroundMark x1="51515" y1="21290" x2="51515" y2="21290"/>
                        <a14:foregroundMark x1="50505" y1="22903" x2="50505" y2="22903"/>
                        <a14:foregroundMark x1="64394" y1="29032" x2="64394" y2="29032"/>
                        <a14:foregroundMark x1="76768" y1="32903" x2="76768" y2="32903"/>
                        <a14:foregroundMark x1="17677" y1="25484" x2="17677" y2="25484"/>
                        <a14:foregroundMark x1="12374" y1="39677" x2="12374" y2="39677"/>
                        <a14:foregroundMark x1="16919" y1="39677" x2="16919" y2="39677"/>
                        <a14:foregroundMark x1="25253" y1="40000" x2="25253" y2="40000"/>
                        <a14:foregroundMark x1="35101" y1="40000" x2="35101" y2="40000"/>
                        <a14:foregroundMark x1="45202" y1="41290" x2="45202" y2="41290"/>
                        <a14:foregroundMark x1="52525" y1="41290" x2="52525" y2="41290"/>
                        <a14:foregroundMark x1="66667" y1="40968" x2="66667" y2="40968"/>
                        <a14:foregroundMark x1="76010" y1="41290" x2="76010" y2="41290"/>
                        <a14:foregroundMark x1="82071" y1="40323" x2="82071" y2="40323"/>
                        <a14:foregroundMark x1="88131" y1="40000" x2="88131" y2="40000"/>
                        <a14:foregroundMark x1="27778" y1="54839" x2="27778" y2="54839"/>
                        <a14:foregroundMark x1="33081" y1="67419" x2="33081" y2="67419"/>
                        <a14:foregroundMark x1="50000" y1="75161" x2="50000" y2="75161"/>
                        <a14:foregroundMark x1="49747" y1="80645" x2="49747" y2="80645"/>
                        <a14:foregroundMark x1="59091" y1="70968" x2="59091" y2="70968"/>
                        <a14:foregroundMark x1="62626" y1="70968" x2="62626" y2="70968"/>
                        <a14:backgroundMark x1="27273" y1="41613" x2="27273" y2="41613"/>
                        <a14:backgroundMark x1="36869" y1="41935" x2="36869" y2="41935"/>
                        <a14:backgroundMark x1="37879" y1="46452" x2="37879" y2="46452"/>
                        <a14:backgroundMark x1="46212" y1="44194" x2="46212" y2="44194"/>
                        <a14:backgroundMark x1="48737" y1="26129" x2="48737" y2="2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38" y="1247768"/>
            <a:ext cx="2500330" cy="1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5" descr="picthaiABI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3"/>
          <a:stretch>
            <a:fillRect/>
          </a:stretch>
        </p:blipFill>
        <p:spPr bwMode="auto">
          <a:xfrm>
            <a:off x="-108520" y="1484790"/>
            <a:ext cx="4176464" cy="365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1617406" y="915566"/>
            <a:ext cx="5971502" cy="338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จำนวนเมืองสมุนไพร อย่างน้อยเขตสุขภาพ(12เขต)ละ 1 จังหวัด</a:t>
            </a: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60724"/>
            <a:ext cx="8229600" cy="857250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ตัวชี้วัดและเป้าหมายดำเนินการ</a:t>
            </a:r>
          </a:p>
        </p:txBody>
      </p:sp>
      <p:graphicFrame>
        <p:nvGraphicFramePr>
          <p:cNvPr id="9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41812"/>
              </p:ext>
            </p:extLst>
          </p:nvPr>
        </p:nvGraphicFramePr>
        <p:xfrm>
          <a:off x="4283968" y="1635646"/>
          <a:ext cx="1872208" cy="22936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2208"/>
              </a:tblGrid>
              <a:tr h="29608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จังหวัดนำร่อง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1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เชียงราย</a:t>
                      </a:r>
                    </a:p>
                    <a:p>
                      <a:pPr algn="l"/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6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ปราจีนบุรี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8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สุราษฎร์ธานี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1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41812"/>
              </p:ext>
            </p:extLst>
          </p:nvPr>
        </p:nvGraphicFramePr>
        <p:xfrm>
          <a:off x="6444208" y="1635646"/>
          <a:ext cx="2304256" cy="2849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6"/>
              </a:tblGrid>
              <a:tr h="265257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จังหวัดส่วนขยาย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FF"/>
                    </a:solidFill>
                  </a:tcPr>
                </a:tc>
              </a:tr>
              <a:tr h="251387"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พิษณุโลก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251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</a:t>
                      </a: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   อุทัยธานี</a:t>
                      </a:r>
                    </a:p>
                  </a:txBody>
                  <a:tcPr marL="68580" marR="68580" marT="34290" marB="34290"/>
                </a:tc>
              </a:tr>
              <a:tr h="238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4    สระบุรี</a:t>
                      </a:r>
                    </a:p>
                  </a:txBody>
                  <a:tcPr marL="68580" marR="68580" marT="34290" marB="34290"/>
                </a:tc>
              </a:tr>
              <a:tr h="251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5    นครปฐม</a:t>
                      </a:r>
                    </a:p>
                  </a:txBody>
                  <a:tcPr marL="68580" marR="68580" marT="34290" marB="34290"/>
                </a:tc>
              </a:tr>
              <a:tr h="251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6    จันทบุรี</a:t>
                      </a:r>
                    </a:p>
                  </a:txBody>
                  <a:tcPr marL="68580" marR="68580" marT="34290" marB="34290"/>
                </a:tc>
              </a:tr>
              <a:tr h="251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7    มหาสารคาม</a:t>
                      </a:r>
                    </a:p>
                  </a:txBody>
                  <a:tcPr marL="68580" marR="68580" marT="34290" marB="34290"/>
                </a:tc>
              </a:tr>
              <a:tr h="251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9    สุรินทร์</a:t>
                      </a:r>
                    </a:p>
                  </a:txBody>
                  <a:tcPr marL="68580" marR="68580" marT="34290" marB="34290"/>
                </a:tc>
              </a:tr>
              <a:tr h="251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10  อำนาจเจริญ</a:t>
                      </a:r>
                    </a:p>
                  </a:txBody>
                  <a:tcPr marL="68580" marR="68580" marT="34290" marB="34290"/>
                </a:tc>
              </a:tr>
              <a:tr h="251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12  สงขลา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0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41812"/>
              </p:ext>
            </p:extLst>
          </p:nvPr>
        </p:nvGraphicFramePr>
        <p:xfrm>
          <a:off x="539552" y="771550"/>
          <a:ext cx="8208912" cy="42176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08912"/>
              </a:tblGrid>
              <a:tr h="26525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องค์ประกอบของ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Wellness City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FF"/>
                    </a:solidFill>
                  </a:tcPr>
                </a:tc>
              </a:tr>
              <a:tr h="623684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โครงสร้างพื้นฐาน และสิ่งแวดล้อมที่ดีต่อสุขภาพ เน้น 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Green technology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ที่ทันสมัย     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เป็นมิตรต่อสิ่งแวดล้อมบนความเรียบง่าย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ความสะอาดทั้งพื้นที่สาธารณะร้านค้าและบ้านเรือนของประชาชน 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ความปลอดภัยในชีวิตและทรัพย์สิน 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บริการทางการแพทย์ที่พัฒนาจากภูมิปัญญาไทย และตอบสนองต่อปัญหาทางสุขภาพ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และความต้องการของผู้รับบริการ 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ผลิตภัณฑ์ทางสุขภาพที่พัฒนาจากภูมิปัญญาไทย และตอบสนองต่อปัญหาทางสุขภาพ</a:t>
                      </a:r>
                      <a:r>
                        <a:rPr lang="th-TH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และความต้องการของผู้รับบริการ 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การศึกษาวิจัยที่รองรับการบริการและผลิตภัณฑ์อย่างต่อเนื่อง 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การท่องเที่ยวเชิงสุขภาพที่เชื่อมโยงในทุกกิจกรรม 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251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ผู้ประกอบการและประชาชนในพื้นที่มีความเข้มแข็ง  มีความรู้และทัศนคติที่ดีต่อการ</a:t>
                      </a:r>
                      <a:r>
                        <a:rPr lang="th-TH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 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Wellness city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369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ความก้าวหน้าการพัฒนา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Wellness City </a:t>
            </a: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แบบครบวงจรนำร่องจังหวัดปราจีนบุรี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AA118-DFFC-47A2-91CB-D27B805C51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95486"/>
            <a:ext cx="8229600" cy="7078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ตัวแทนเนื้อหา 5">
            <a:extLst>
              <a:ext uri="{FF2B5EF4-FFF2-40B4-BE49-F238E27FC236}">
                <a16:creationId xmlns:a16="http://schemas.microsoft.com/office/drawing/2014/main" xmlns="" id="{8BFCA9C2-71DD-4C0F-AD97-CAAC049D0203}"/>
              </a:ext>
            </a:extLst>
          </p:cNvPr>
          <p:cNvSpPr txBox="1">
            <a:spLocks/>
          </p:cNvSpPr>
          <p:nvPr/>
        </p:nvSpPr>
        <p:spPr>
          <a:xfrm>
            <a:off x="457200" y="987574"/>
            <a:ext cx="8229600" cy="39604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โรงพยาบาลเจ้าพระยาอภัยภูเบศร </a:t>
            </a:r>
          </a:p>
          <a:p>
            <a:pPr marL="0" indent="0" algn="ctr">
              <a:buNone/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 ศูนย์การเรียนรู้สมุนไพรและภูมิปัญญาพื้นบ้าน </a:t>
            </a:r>
          </a:p>
          <a:p>
            <a:pPr marL="0" indent="0" algn="ctr">
              <a:buNone/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  </a:t>
            </a:r>
            <a:r>
              <a:rPr lang="th-TH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2561 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    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เป็นแหล่งท่องเที่ยวเชิงสุขภาพ  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การฝึกอบรมด้านสุขภาพให้กับประชาชนและผู้ประกอบการ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0228969-3BB9-43E8-8EBB-4D324AD69FEE}"/>
              </a:ext>
            </a:extLst>
          </p:cNvPr>
          <p:cNvSpPr/>
          <p:nvPr/>
        </p:nvSpPr>
        <p:spPr>
          <a:xfrm>
            <a:off x="3491880" y="2643758"/>
            <a:ext cx="2133600" cy="5715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wellness\S__3144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6"/>
            <a:ext cx="9144000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Downloads\686873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55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1642120" y="741933"/>
            <a:ext cx="8835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Product</a:t>
            </a:r>
            <a:endParaRPr lang="en-US" sz="2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38200" y="1753530"/>
            <a:ext cx="3962400" cy="175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indent="225419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371566" algn="l"/>
              </a:tabLst>
            </a:pP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ผลิตภัณฑ์ของรพ.เจ้าพระยาอภัย</a:t>
            </a:r>
            <a:r>
              <a:rPr lang="th-TH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ภูเบ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ศร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22541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371566" algn="l"/>
              </a:tabLst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Premium Product 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(กรมการแพทย์แผนไทยฯ)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22541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371566" algn="l"/>
              </a:tabLst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Prime Minister Herbal Award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กรมการ</a:t>
            </a:r>
            <a:r>
              <a:rPr lang="th-TH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แพทย์แผน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ไทยฯ)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22541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371566" algn="l"/>
              </a:tabLst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Thailand Trust Mark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พณ.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22541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371566" algn="l"/>
              </a:tabLst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Farm Outlet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พณ.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	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22541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371566" algn="l"/>
              </a:tabLst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OTOP 4-5 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ดาว </a:t>
            </a: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OTOP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Premium / OTOP Classic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(มท.)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22541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371566" algn="l"/>
              </a:tabLst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Quality Award / 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ฐานข้อมูลการจดแจ้ง (</a:t>
            </a:r>
            <a:r>
              <a:rPr lang="th-TH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อย.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12" name="Picture 10" descr="C:\Users\Acer\Downloads\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28900"/>
            <a:ext cx="533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cer\Downloads\ดาวน์โหลด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3"/>
            <a:ext cx="838200" cy="6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04" y="3614802"/>
            <a:ext cx="838200" cy="181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Image result for à¸­à¸ à¸±à¸¢à¸ à¸¹à¹à¸à¸¨à¸£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281" y="1281873"/>
            <a:ext cx="937455" cy="497789"/>
          </a:xfrm>
          <a:prstGeom prst="rect">
            <a:avLst/>
          </a:prstGeom>
          <a:noFill/>
        </p:spPr>
      </p:pic>
      <p:pic>
        <p:nvPicPr>
          <p:cNvPr id="1026" name="Picture 2" descr="C:\Users\Acer\Downloads\imag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6449" y="1331474"/>
            <a:ext cx="763383" cy="376180"/>
          </a:xfrm>
          <a:prstGeom prst="rect">
            <a:avLst/>
          </a:prstGeom>
          <a:noFill/>
        </p:spPr>
      </p:pic>
      <p:sp>
        <p:nvSpPr>
          <p:cNvPr id="102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029" name="Picture 5" descr="C:\Users\Acer\Downloads\1383029737-qualityawo-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538251"/>
            <a:ext cx="533400" cy="401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6173852" y="762260"/>
            <a:ext cx="2502604" cy="369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8" tIns="45719" rIns="91438" bIns="45719">
            <a:spAutoFit/>
          </a:bodyPr>
          <a:lstStyle/>
          <a:p>
            <a:r>
              <a:rPr lang="th-TH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แนวทางการดำเนินงาน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4" descr="Image result for Modern trad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24" y="1716104"/>
            <a:ext cx="60960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lated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 b="30955"/>
          <a:stretch/>
        </p:blipFill>
        <p:spPr bwMode="auto">
          <a:xfrm>
            <a:off x="3366679" y="1349896"/>
            <a:ext cx="1271077" cy="28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Acer\Downloads\promotion201306181533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54761" y="2228852"/>
            <a:ext cx="996483" cy="48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Acer\Downloads\images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0775" y="2816837"/>
            <a:ext cx="756219" cy="402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Image result for à¹à¸à¸à¸´à¸à¸´à¸ à¸à¸²à¸£à¹à¸ à¸¨à¸£à¸µà¸£à¸²à¸à¸²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14734" y="3524994"/>
            <a:ext cx="457200" cy="34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สี่เหลี่ยมผืนผ้า 23"/>
          <p:cNvSpPr/>
          <p:nvPr/>
        </p:nvSpPr>
        <p:spPr>
          <a:xfrm>
            <a:off x="2631028" y="741933"/>
            <a:ext cx="73770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8" tIns="45719" rIns="91438" bIns="45719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Outlet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038107" y="1124027"/>
            <a:ext cx="2912755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112710" indent="-11271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Business Matching </a:t>
            </a:r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</a:t>
            </a:r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ผู้ประกอบการและเจ้าของสถานที่</a:t>
            </a:r>
          </a:p>
          <a:p>
            <a:pPr marL="112710" indent="-11271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มอบ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Logo</a:t>
            </a:r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กลาง</a:t>
            </a:r>
          </a:p>
          <a:p>
            <a:pPr marL="112710" indent="-11271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Tax Refund</a:t>
            </a:r>
            <a:endParaRPr lang="th-TH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2710" indent="-11271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ประชาสัมพันธ์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2710" indent="-11271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ขยายผล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3" descr="store_318-4989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9600" y="1143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07504" y="685801"/>
            <a:ext cx="1371600" cy="2654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  <a:latin typeface="Algerian" pitchFamily="82" charset="0"/>
              </a:rPr>
              <a:t>Product Outlet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143000" y="51470"/>
            <a:ext cx="7893496" cy="584773"/>
          </a:xfrm>
          <a:prstGeom prst="rect">
            <a:avLst/>
          </a:prstGeom>
          <a:solidFill>
            <a:srgbClr val="FFCCFF"/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การพิจารณาพื้นที่ในการจัดตั้ง 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 Outlet 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และการคัดเลือกผลิตภัณฑ์สุขภาพที่มีศักยภาพเพื่อนำมาพัฒนาวางจำหน่ายใน 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 Outlet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ในประเทศและต่างประเทศ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สี่เหลี่ยมมุมมน 28"/>
          <p:cNvSpPr/>
          <p:nvPr/>
        </p:nvSpPr>
        <p:spPr>
          <a:xfrm>
            <a:off x="152400" y="911526"/>
            <a:ext cx="1219200" cy="342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ในประเทศ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4232040" y="3597002"/>
            <a:ext cx="1219200" cy="342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ต่างประเทศ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Picture 33" descr="Description: Illum central group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7436973" y="2828928"/>
            <a:ext cx="1256130" cy="126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6121942" y="3224386"/>
            <a:ext cx="1295399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ห้างสรรพสินค้า </a:t>
            </a:r>
            <a:r>
              <a:rPr lang="th-TH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อิล</a:t>
            </a:r>
            <a:r>
              <a:rPr lang="th-TH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ลุ่ม (</a:t>
            </a:r>
            <a:r>
              <a:rPr lang="en-US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Illum</a:t>
            </a: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907704" y="3989223"/>
            <a:ext cx="7128792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 คัดเลือกผู้ประกอบการชาวไทย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ให้ผู้ประกอบการพัฒนาผลิตภัณฑ์ให้ได้มาตรฐาน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 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/กลุ่ม</a:t>
            </a:r>
            <a:r>
              <a:rPr lang="th-TH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นอร์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ดิกโดยใช้ระบบพี่เลี้ยง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 ให้ผู้ประกอบการทำ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Business Matching 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กับ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Agent 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ของทางห้าง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ILLUM</a:t>
            </a:r>
          </a:p>
          <a:p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Agent 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จะนำตัวอย่างของผลิตภัณฑ์ เสนอให้ห้าง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ILLUM 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เพื่อคัดเลือก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79512" y="3957951"/>
            <a:ext cx="6132649" cy="647628"/>
            <a:chOff x="4539085" y="3427274"/>
            <a:chExt cx="4212319" cy="863503"/>
          </a:xfrm>
        </p:grpSpPr>
        <p:sp>
          <p:nvSpPr>
            <p:cNvPr id="34" name="สี่เหลี่ยมผืนผ้า 33"/>
            <p:cNvSpPr/>
            <p:nvPr/>
          </p:nvSpPr>
          <p:spPr>
            <a:xfrm>
              <a:off x="4539085" y="3429003"/>
              <a:ext cx="1103179" cy="86177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แนวทางการดำเนินงาน</a:t>
              </a:r>
              <a:endPara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" name="ตัวเชื่อมต่อตรง 2"/>
            <p:cNvCxnSpPr/>
            <p:nvPr/>
          </p:nvCxnSpPr>
          <p:spPr>
            <a:xfrm>
              <a:off x="5627204" y="3427274"/>
              <a:ext cx="3124200" cy="172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73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28">
            <a:extLst>
              <a:ext uri="{FF2B5EF4-FFF2-40B4-BE49-F238E27FC236}">
                <a16:creationId xmlns:a16="http://schemas.microsoft.com/office/drawing/2014/main" xmlns="" id="{98BF8495-3D2B-4F2B-82A7-CEF362AF0CB5}"/>
              </a:ext>
            </a:extLst>
          </p:cNvPr>
          <p:cNvSpPr/>
          <p:nvPr/>
        </p:nvSpPr>
        <p:spPr>
          <a:xfrm>
            <a:off x="2627784" y="1005576"/>
            <a:ext cx="4104456" cy="1350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</a:p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2561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มุมมน 28">
            <a:extLst>
              <a:ext uri="{FF2B5EF4-FFF2-40B4-BE49-F238E27FC236}">
                <a16:creationId xmlns:a16="http://schemas.microsoft.com/office/drawing/2014/main" xmlns="" id="{DC852AC8-34DF-48E2-B183-B09519358E8E}"/>
              </a:ext>
            </a:extLst>
          </p:cNvPr>
          <p:cNvSpPr/>
          <p:nvPr/>
        </p:nvSpPr>
        <p:spPr>
          <a:xfrm>
            <a:off x="1547665" y="2598753"/>
            <a:ext cx="6192688" cy="17011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t" anchorCtr="0"/>
          <a:lstStyle/>
          <a:p>
            <a:r>
              <a:rPr lang="en-US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&gt;&gt; </a:t>
            </a:r>
            <a:r>
              <a:rPr lang="th-TH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รายได้เพิ่มขึ้นจากการท่องเที่ยวเชิงสุขภาพ  (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Wellness Tourism) </a:t>
            </a:r>
            <a:r>
              <a:rPr lang="th-TH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 ของประเทศไทย</a:t>
            </a:r>
            <a:endParaRPr lang="th-TH" sz="2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43" indent="-285743" algn="ctr">
              <a:buFont typeface="Wingdings" pitchFamily="2" charset="2"/>
              <a:buChar char="Ø"/>
            </a:pPr>
            <a:r>
              <a:rPr lang="th-TH" sz="2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ฐานเดิม ปี 2559 - 2560 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 25</a:t>
            </a:r>
            <a:r>
              <a:rPr lang="th-TH" sz="2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090 </a:t>
            </a:r>
            <a:r>
              <a:rPr lang="th-TH" sz="20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 </a:t>
            </a:r>
          </a:p>
          <a:p>
            <a:pPr marL="285743" indent="-285743" algn="ctr">
              <a:buFont typeface="Wingdings" pitchFamily="2" charset="2"/>
              <a:buChar char="Ø"/>
            </a:pP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คาดว่าในปี 2561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 / = </a:t>
            </a: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27,599 ล้านบาท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store_318-49896">
            <a:extLst>
              <a:ext uri="{FF2B5EF4-FFF2-40B4-BE49-F238E27FC236}">
                <a16:creationId xmlns:a16="http://schemas.microsoft.com/office/drawing/2014/main" xmlns="" id="{B5DB2029-135D-4261-BD70-BFAD9F8F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17953"/>
            <a:ext cx="72008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EF5F83-9984-43C3-891E-DBDB07E4908F}"/>
              </a:ext>
            </a:extLst>
          </p:cNvPr>
          <p:cNvSpPr txBox="1"/>
          <p:nvPr/>
        </p:nvSpPr>
        <p:spPr>
          <a:xfrm>
            <a:off x="1403648" y="195486"/>
            <a:ext cx="4536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Product Outlet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6096" y="4587974"/>
            <a:ext cx="3441964" cy="338552"/>
          </a:xfrm>
          <a:prstGeom prst="rect">
            <a:avLst/>
          </a:prstGeom>
          <a:solidFill>
            <a:srgbClr val="FFCCFF"/>
          </a:solidFill>
        </p:spPr>
        <p:txBody>
          <a:bodyPr wrap="none" lIns="91438" tIns="45719" rIns="91438" bIns="45719"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: </a:t>
            </a:r>
            <a:r>
              <a:rPr lang="en-US" sz="16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กระทรวงการท่องเที่ยวและกีฬา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ด้านขนาน 4"/>
          <p:cNvSpPr/>
          <p:nvPr/>
        </p:nvSpPr>
        <p:spPr>
          <a:xfrm flipH="1">
            <a:off x="6858017" y="0"/>
            <a:ext cx="2928958" cy="857238"/>
          </a:xfrm>
          <a:prstGeom prst="parallelogram">
            <a:avLst>
              <a:gd name="adj" fmla="val 81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" y="113751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ผลงานปี 2561(วันที่ 30 สิงหาคม 2561)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3" y="937995"/>
            <a:ext cx="9001156" cy="3376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ละของผู้ป่วยนอกได้รับบริการการแพทย์แผนไทยและการแพทย์ผสมผสาน ปี 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2560 - 2561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-32495"/>
            <a:ext cx="1571636" cy="922742"/>
          </a:xfrm>
          <a:prstGeom prst="rect">
            <a:avLst/>
          </a:prstGeom>
        </p:spPr>
      </p:pic>
      <p:graphicFrame>
        <p:nvGraphicFramePr>
          <p:cNvPr id="8" name="แผนภูมิ 7"/>
          <p:cNvGraphicFramePr/>
          <p:nvPr>
            <p:extLst/>
          </p:nvPr>
        </p:nvGraphicFramePr>
        <p:xfrm>
          <a:off x="0" y="1339445"/>
          <a:ext cx="8858312" cy="364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1081133" y="2913695"/>
            <a:ext cx="6572296" cy="1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2360" y="2489936"/>
            <a:ext cx="1150292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th-TH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เป้าหมายร้อยละ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th-TH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4840137"/>
            <a:ext cx="5994904" cy="307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ฐานข้อมูล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Health Data Center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สืบค้นเมื่อวันที่  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สิงหาคม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2561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03" y="1379552"/>
            <a:ext cx="837089" cy="40011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IrisUPC" pitchFamily="34" charset="-34"/>
                <a:cs typeface="IrisUPC" pitchFamily="34" charset="-34"/>
              </a:rPr>
              <a:t>(</a:t>
            </a:r>
            <a:r>
              <a:rPr lang="th-TH" sz="2000" b="1" dirty="0">
                <a:solidFill>
                  <a:prstClr val="black"/>
                </a:solidFill>
                <a:latin typeface="IrisUPC" pitchFamily="34" charset="-34"/>
                <a:cs typeface="IrisUPC" pitchFamily="34" charset="-34"/>
              </a:rPr>
              <a:t>ร้อยละ)</a:t>
            </a:r>
          </a:p>
        </p:txBody>
      </p:sp>
    </p:spTree>
    <p:extLst>
      <p:ext uri="{BB962C8B-B14F-4D97-AF65-F5344CB8AC3E}">
        <p14:creationId xmlns:p14="http://schemas.microsoft.com/office/powerpoint/2010/main" val="19323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90D0165-B8C6-4D6C-98C2-75AA7AF218A4}" type="slidenum">
              <a:rPr lang="th-TH" smtClean="0"/>
              <a:pPr>
                <a:defRPr/>
              </a:pPr>
              <a:t>2</a:t>
            </a:fld>
            <a:endParaRPr lang="th-TH" dirty="0" smtClean="0"/>
          </a:p>
        </p:txBody>
      </p:sp>
      <p:grpSp>
        <p:nvGrpSpPr>
          <p:cNvPr id="2" name="กลุ่ม 5"/>
          <p:cNvGrpSpPr/>
          <p:nvPr/>
        </p:nvGrpSpPr>
        <p:grpSpPr>
          <a:xfrm>
            <a:off x="214282" y="3571883"/>
            <a:ext cx="2357454" cy="1214446"/>
            <a:chOff x="103156" y="2334514"/>
            <a:chExt cx="2972545" cy="153238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สี่เหลี่ยมมุมมน 6"/>
            <p:cNvSpPr/>
            <p:nvPr/>
          </p:nvSpPr>
          <p:spPr>
            <a:xfrm>
              <a:off x="103156" y="2334514"/>
              <a:ext cx="2972545" cy="15323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สี่เหลี่ยมมุมมน 4"/>
            <p:cNvSpPr/>
            <p:nvPr/>
          </p:nvSpPr>
          <p:spPr>
            <a:xfrm>
              <a:off x="193233" y="2424654"/>
              <a:ext cx="2792391" cy="126718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โครงการเฉพาะกิจ</a:t>
              </a:r>
            </a:p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en-US" sz="1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Rabies</a:t>
              </a:r>
              <a:r>
                <a:rPr lang="th-TH" sz="1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grpSp>
        <p:nvGrpSpPr>
          <p:cNvPr id="3" name="กลุ่ม 9"/>
          <p:cNvGrpSpPr/>
          <p:nvPr/>
        </p:nvGrpSpPr>
        <p:grpSpPr>
          <a:xfrm>
            <a:off x="3071803" y="3306098"/>
            <a:ext cx="2643206" cy="1785933"/>
            <a:chOff x="243079" y="2120200"/>
            <a:chExt cx="3194420" cy="178595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สี่เหลี่ยมมุมมน 10"/>
            <p:cNvSpPr/>
            <p:nvPr/>
          </p:nvSpPr>
          <p:spPr>
            <a:xfrm>
              <a:off x="243079" y="2120200"/>
              <a:ext cx="3194420" cy="17859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สี่เหลี่ยมมุมมน 4"/>
            <p:cNvSpPr/>
            <p:nvPr/>
          </p:nvSpPr>
          <p:spPr>
            <a:xfrm>
              <a:off x="376695" y="2120200"/>
              <a:ext cx="2972031" cy="17145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โครงการสัตว์ปลอดโรค คนปลอดภัยจากโรคพิษสุนัขบ้า ตามพระปณิธานศาสตราจารย์ ดร.สมเด็จพระเจ้าลูกเธอเจ้าฟ้า   จุฬาภรณวลัยลักษณ์          อัครราชกุมารี            </a:t>
              </a:r>
            </a:p>
          </p:txBody>
        </p:sp>
      </p:grpSp>
      <p:sp>
        <p:nvSpPr>
          <p:cNvPr id="15" name="วงรี 14"/>
          <p:cNvSpPr/>
          <p:nvPr/>
        </p:nvSpPr>
        <p:spPr>
          <a:xfrm>
            <a:off x="71406" y="123478"/>
            <a:ext cx="2428892" cy="32340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/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ประเด็นการตรวจติดตามแผนงานบูรณาการเสริมสร้างความเข้มแข็งและยั่งยืนให้กับเศรษฐกิจภายในประเทศ</a:t>
            </a:r>
          </a:p>
          <a:p>
            <a:endParaRPr lang="th-TH" dirty="0"/>
          </a:p>
        </p:txBody>
      </p:sp>
      <p:sp>
        <p:nvSpPr>
          <p:cNvPr id="29" name="ลูกศรซ้าย 28"/>
          <p:cNvSpPr/>
          <p:nvPr/>
        </p:nvSpPr>
        <p:spPr>
          <a:xfrm rot="9072947">
            <a:off x="2419043" y="429827"/>
            <a:ext cx="492084" cy="45561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 w="28575">
            <a:solidFill>
              <a:srgbClr val="0000CC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ลูกศรซ้าย 29"/>
          <p:cNvSpPr/>
          <p:nvPr/>
        </p:nvSpPr>
        <p:spPr>
          <a:xfrm rot="12017426">
            <a:off x="2484998" y="2430317"/>
            <a:ext cx="511713" cy="45561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 w="28575">
            <a:solidFill>
              <a:srgbClr val="0000CC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กลุ่ม 30"/>
          <p:cNvGrpSpPr/>
          <p:nvPr/>
        </p:nvGrpSpPr>
        <p:grpSpPr>
          <a:xfrm>
            <a:off x="3071803" y="1203598"/>
            <a:ext cx="2643206" cy="725210"/>
            <a:chOff x="746516" y="581673"/>
            <a:chExt cx="3043984" cy="1604196"/>
          </a:xfrm>
          <a:solidFill>
            <a:srgbClr val="00B0F0"/>
          </a:solidFill>
        </p:grpSpPr>
        <p:sp>
          <p:nvSpPr>
            <p:cNvPr id="32" name="สี่เหลี่ยมมุมมน 31"/>
            <p:cNvSpPr/>
            <p:nvPr/>
          </p:nvSpPr>
          <p:spPr>
            <a:xfrm>
              <a:off x="817954" y="581673"/>
              <a:ext cx="2972545" cy="15323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สี่เหลี่ยมมุมมน 4"/>
            <p:cNvSpPr/>
            <p:nvPr/>
          </p:nvSpPr>
          <p:spPr>
            <a:xfrm>
              <a:off x="746516" y="581673"/>
              <a:ext cx="3043984" cy="16041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217582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โครงการเมืองสมุนไพร</a:t>
              </a:r>
            </a:p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4" name="กลุ่ม 33"/>
          <p:cNvGrpSpPr/>
          <p:nvPr/>
        </p:nvGrpSpPr>
        <p:grpSpPr>
          <a:xfrm>
            <a:off x="3071803" y="51470"/>
            <a:ext cx="2643206" cy="1018942"/>
            <a:chOff x="817954" y="627983"/>
            <a:chExt cx="2972545" cy="1576212"/>
          </a:xfrm>
          <a:solidFill>
            <a:srgbClr val="92D050"/>
          </a:solidFill>
        </p:grpSpPr>
        <p:sp>
          <p:nvSpPr>
            <p:cNvPr id="35" name="สี่เหลี่ยมมุมมน 34"/>
            <p:cNvSpPr/>
            <p:nvPr/>
          </p:nvSpPr>
          <p:spPr>
            <a:xfrm>
              <a:off x="817954" y="671813"/>
              <a:ext cx="2972545" cy="15323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สี่เหลี่ยมมุมมน 4"/>
            <p:cNvSpPr/>
            <p:nvPr/>
          </p:nvSpPr>
          <p:spPr>
            <a:xfrm>
              <a:off x="817954" y="627983"/>
              <a:ext cx="2972545" cy="15471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1.โครงการยกระดับคุณภาพชีวิตคนอีสานศตวรรษที่ 21 ภาคตะวันออกเฉียงเหนือ</a:t>
              </a:r>
            </a:p>
          </p:txBody>
        </p:sp>
      </p:grpSp>
      <p:sp>
        <p:nvSpPr>
          <p:cNvPr id="37" name="ลูกศรขวา 36"/>
          <p:cNvSpPr/>
          <p:nvPr/>
        </p:nvSpPr>
        <p:spPr>
          <a:xfrm>
            <a:off x="5857884" y="500049"/>
            <a:ext cx="35719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/>
          </a:p>
        </p:txBody>
      </p:sp>
      <p:sp>
        <p:nvSpPr>
          <p:cNvPr id="38" name="ลูกศรขวา 37"/>
          <p:cNvSpPr/>
          <p:nvPr/>
        </p:nvSpPr>
        <p:spPr>
          <a:xfrm>
            <a:off x="5857884" y="1419622"/>
            <a:ext cx="35719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/>
          </a:p>
        </p:txBody>
      </p:sp>
      <p:grpSp>
        <p:nvGrpSpPr>
          <p:cNvPr id="39" name="กลุ่ม 38"/>
          <p:cNvGrpSpPr/>
          <p:nvPr/>
        </p:nvGrpSpPr>
        <p:grpSpPr>
          <a:xfrm>
            <a:off x="6286512" y="3571882"/>
            <a:ext cx="2571768" cy="1143008"/>
            <a:chOff x="4402876" y="794774"/>
            <a:chExt cx="2972545" cy="134834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0" name="สี่เหลี่ยมมุมมน 39"/>
            <p:cNvSpPr/>
            <p:nvPr/>
          </p:nvSpPr>
          <p:spPr>
            <a:xfrm>
              <a:off x="4402876" y="794774"/>
              <a:ext cx="2972545" cy="134834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1" name="สี่เหลี่ยมมุมมน 4"/>
            <p:cNvSpPr/>
            <p:nvPr/>
          </p:nvSpPr>
          <p:spPr>
            <a:xfrm>
              <a:off x="4495768" y="879046"/>
              <a:ext cx="2786761" cy="12640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342892" indent="-342892"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กรม </a:t>
              </a:r>
              <a:r>
                <a:rPr lang="th-TH" sz="16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คร</a:t>
              </a: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./ กรม สบส.</a:t>
              </a:r>
            </a:p>
            <a:p>
              <a:pPr marL="342892" indent="-342892"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อย</a:t>
              </a: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./ กรมอนามัย</a:t>
              </a:r>
            </a:p>
          </p:txBody>
        </p:sp>
      </p:grpSp>
      <p:grpSp>
        <p:nvGrpSpPr>
          <p:cNvPr id="42" name="กลุ่ม 41"/>
          <p:cNvGrpSpPr/>
          <p:nvPr/>
        </p:nvGrpSpPr>
        <p:grpSpPr>
          <a:xfrm>
            <a:off x="6357953" y="1131591"/>
            <a:ext cx="2606536" cy="797219"/>
            <a:chOff x="4402876" y="677527"/>
            <a:chExt cx="3098813" cy="152421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3" name="สี่เหลี่ยมมุมมน 42"/>
            <p:cNvSpPr/>
            <p:nvPr/>
          </p:nvSpPr>
          <p:spPr>
            <a:xfrm>
              <a:off x="4402876" y="677527"/>
              <a:ext cx="2972545" cy="152421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4" name="สี่เหลี่ยมมุมมน 4"/>
            <p:cNvSpPr/>
            <p:nvPr/>
          </p:nvSpPr>
          <p:spPr>
            <a:xfrm>
              <a:off x="4402876" y="677529"/>
              <a:ext cx="3098813" cy="15242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กรมการแพทย์แผนไทยฯ</a:t>
              </a:r>
            </a:p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อย</a:t>
              </a: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./ กรม</a:t>
              </a:r>
              <a:r>
                <a:rPr lang="th-TH" sz="16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วิทย์</a:t>
              </a: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ฯ/กรม </a:t>
              </a:r>
              <a:r>
                <a:rPr lang="th-TH" sz="16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สบส</a:t>
              </a: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5" name="ลูกศรขวา 44"/>
          <p:cNvSpPr/>
          <p:nvPr/>
        </p:nvSpPr>
        <p:spPr>
          <a:xfrm>
            <a:off x="5857884" y="4000511"/>
            <a:ext cx="35719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/>
          </a:p>
        </p:txBody>
      </p:sp>
      <p:sp>
        <p:nvSpPr>
          <p:cNvPr id="46" name="ลูกศรขวา 45"/>
          <p:cNvSpPr/>
          <p:nvPr/>
        </p:nvSpPr>
        <p:spPr>
          <a:xfrm>
            <a:off x="2643174" y="3929073"/>
            <a:ext cx="357190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/>
          </a:p>
        </p:txBody>
      </p:sp>
      <p:grpSp>
        <p:nvGrpSpPr>
          <p:cNvPr id="47" name="กลุ่ม 46"/>
          <p:cNvGrpSpPr/>
          <p:nvPr/>
        </p:nvGrpSpPr>
        <p:grpSpPr>
          <a:xfrm>
            <a:off x="6357950" y="51471"/>
            <a:ext cx="2606538" cy="927554"/>
            <a:chOff x="4402876" y="794774"/>
            <a:chExt cx="2972546" cy="1357322"/>
          </a:xfrm>
        </p:grpSpPr>
        <p:sp>
          <p:nvSpPr>
            <p:cNvPr id="48" name="สี่เหลี่ยมมุมมน 47"/>
            <p:cNvSpPr/>
            <p:nvPr/>
          </p:nvSpPr>
          <p:spPr>
            <a:xfrm>
              <a:off x="4402876" y="794774"/>
              <a:ext cx="2972545" cy="134834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สี่เหลี่ยมมุมมน 4"/>
            <p:cNvSpPr/>
            <p:nvPr/>
          </p:nvSpPr>
          <p:spPr>
            <a:xfrm>
              <a:off x="4402877" y="794774"/>
              <a:ext cx="2972545" cy="13573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กรม </a:t>
              </a:r>
              <a:r>
                <a:rPr lang="th-TH" sz="1600" b="1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คร</a:t>
              </a: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./ กรมอนามัย</a:t>
              </a:r>
            </a:p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กรมการแพทย์/ </a:t>
              </a:r>
            </a:p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กรมการแพทย์แผนไทยฯ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22" y="1275606"/>
            <a:ext cx="390525" cy="60325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1" name="กลุ่ม 50"/>
          <p:cNvGrpSpPr/>
          <p:nvPr/>
        </p:nvGrpSpPr>
        <p:grpSpPr>
          <a:xfrm>
            <a:off x="3133834" y="2123316"/>
            <a:ext cx="2643206" cy="1096507"/>
            <a:chOff x="746516" y="-60107"/>
            <a:chExt cx="3043984" cy="2425521"/>
          </a:xfrm>
          <a:solidFill>
            <a:srgbClr val="FFFF00"/>
          </a:solidFill>
        </p:grpSpPr>
        <p:sp>
          <p:nvSpPr>
            <p:cNvPr id="52" name="สี่เหลี่ยมมุมมน 31"/>
            <p:cNvSpPr/>
            <p:nvPr/>
          </p:nvSpPr>
          <p:spPr>
            <a:xfrm>
              <a:off x="817954" y="581673"/>
              <a:ext cx="2972545" cy="15323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3" name="สี่เหลี่ยมมุมมน 4"/>
            <p:cNvSpPr/>
            <p:nvPr/>
          </p:nvSpPr>
          <p:spPr>
            <a:xfrm>
              <a:off x="746516" y="-60107"/>
              <a:ext cx="3043984" cy="24255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217582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โครงการพัฒนาสังคมและยกระดับความเป็นอยู่ของประชาชน</a:t>
              </a:r>
            </a:p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5" name="ลูกศรขวา 54"/>
          <p:cNvSpPr/>
          <p:nvPr/>
        </p:nvSpPr>
        <p:spPr>
          <a:xfrm>
            <a:off x="5871994" y="2528160"/>
            <a:ext cx="35719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/>
          </a:p>
        </p:txBody>
      </p:sp>
      <p:grpSp>
        <p:nvGrpSpPr>
          <p:cNvPr id="60" name="กลุ่ม 59"/>
          <p:cNvGrpSpPr/>
          <p:nvPr/>
        </p:nvGrpSpPr>
        <p:grpSpPr>
          <a:xfrm>
            <a:off x="6366906" y="2263910"/>
            <a:ext cx="2525574" cy="739889"/>
            <a:chOff x="4402876" y="-978764"/>
            <a:chExt cx="3209655" cy="1348344"/>
          </a:xfrm>
          <a:solidFill>
            <a:srgbClr val="FFFF00"/>
          </a:solidFill>
        </p:grpSpPr>
        <p:sp>
          <p:nvSpPr>
            <p:cNvPr id="61" name="สี่เหลี่ยมมุมมน 39"/>
            <p:cNvSpPr/>
            <p:nvPr/>
          </p:nvSpPr>
          <p:spPr>
            <a:xfrm>
              <a:off x="4402876" y="-978764"/>
              <a:ext cx="2972545" cy="13483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2" name="สี่เหลี่ยมมุมมน 4"/>
            <p:cNvSpPr/>
            <p:nvPr/>
          </p:nvSpPr>
          <p:spPr>
            <a:xfrm>
              <a:off x="4408995" y="-978762"/>
              <a:ext cx="3203536" cy="12959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342892" indent="-342892"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กรมการแพทย์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8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8491184"/>
              </p:ext>
            </p:extLst>
          </p:nvPr>
        </p:nvGraphicFramePr>
        <p:xfrm>
          <a:off x="110810" y="1630283"/>
          <a:ext cx="4533199" cy="304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411778"/>
              </p:ext>
            </p:extLst>
          </p:nvPr>
        </p:nvGraphicFramePr>
        <p:xfrm>
          <a:off x="5004052" y="1554130"/>
          <a:ext cx="3954159" cy="319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7744" y="1502665"/>
            <a:ext cx="2736304" cy="276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มูลค่ายาแผนปัจจุบัน และ ยาสมุนไพร</a:t>
            </a:r>
            <a:endParaRPr lang="en-US" sz="1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915566"/>
            <a:ext cx="3240360" cy="276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</a:t>
            </a:r>
            <a:r>
              <a:rPr lang="th-TH" sz="1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มูลค่ายา</a:t>
            </a:r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สมุนไพรต่อยาแผนปัจจุบัน</a:t>
            </a:r>
            <a:endParaRPr lang="en-US" sz="1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6B96CD-1B54-4FE9-91E8-FD3DE6A37C6A}"/>
              </a:ext>
            </a:extLst>
          </p:cNvPr>
          <p:cNvSpPr txBox="1"/>
          <p:nvPr/>
        </p:nvSpPr>
        <p:spPr>
          <a:xfrm>
            <a:off x="5652120" y="4659982"/>
            <a:ext cx="3240360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ฐานข้อมูล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Health Data Center </a:t>
            </a:r>
            <a:endParaRPr lang="th-TH" sz="12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สืบค้น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เมื่อวันที่  30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สิงหาคม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2561</a:t>
            </a:r>
            <a:endParaRPr lang="th-TH" sz="1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" y="113751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ผลงานปี 2561(วันที่ 30 สิงหาคม 2561)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1203598"/>
            <a:ext cx="3240360" cy="60016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th-TH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ร้อยละมูลค่าเพิ่มขึ้นอย่างต่อเนื่องในแต่ละปี</a:t>
            </a:r>
          </a:p>
          <a:p>
            <a:r>
              <a:rPr lang="th-TH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59 เทียบ 60            ร้อยละ </a:t>
            </a:r>
            <a:r>
              <a:rPr lang="th-TH" sz="11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  <a:p>
            <a:r>
              <a:rPr lang="th-TH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60 เทียบ 61            ร้อยละ </a:t>
            </a:r>
            <a:r>
              <a:rPr lang="th-TH" sz="11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en-US" sz="11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7153614" y="1653681"/>
            <a:ext cx="353287" cy="1991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7153615" y="1406235"/>
            <a:ext cx="353287" cy="19910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289" y="893236"/>
            <a:ext cx="4579727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800" b="1" dirty="0" smtClean="0">
                <a:ln w="22225">
                  <a:solidFill>
                    <a:srgbClr val="C0504D"/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ข้อมูลมูลค่ายาแผนปัจจุบัน และ ยาสมุนไพร เฉพาะ 13 จังหวัด เมืองสมุนไพร </a:t>
            </a:r>
            <a:endParaRPr lang="en-US" sz="1800" b="1" dirty="0">
              <a:ln w="22225">
                <a:solidFill>
                  <a:srgbClr val="C0504D"/>
                </a:solidFill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733113"/>
            <a:ext cx="4248472" cy="338552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มูลค่าการใช้ยาแผนปัจจุบันมีแนวโน้มลดลง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4083918"/>
            <a:ext cx="2592288" cy="261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ปี 2559      ปี 2560       ปี 2561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xmlns="" id="{A9559E71-4A56-4CCE-8F99-8055523815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1690" y="856901"/>
            <a:ext cx="701748" cy="6432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67494"/>
            <a:ext cx="8229600" cy="5400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8" tIns="45719" rIns="91438" bIns="45719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l"/>
            <a:r>
              <a:rPr lang="th-TH" sz="2400" b="1" dirty="0">
                <a:solidFill>
                  <a:prstClr val="white"/>
                </a:solidFill>
                <a:latin typeface="IrisUPC" pitchFamily="34" charset="-34"/>
                <a:cs typeface="IrisUPC" pitchFamily="34" charset="-34"/>
              </a:rPr>
              <a:t>แนวโน้มมูลค่าผลิตภัณฑ์สมุนไพรในประเทศ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4876006"/>
            <a:ext cx="4918330" cy="27699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alt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alt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ผลการสำรวจ จากมหาวิทยาลัยหอการค้าไทย (กันยายน 2560)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4126076399"/>
              </p:ext>
            </p:extLst>
          </p:nvPr>
        </p:nvGraphicFramePr>
        <p:xfrm>
          <a:off x="179512" y="699542"/>
          <a:ext cx="3733150" cy="204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192207486"/>
              </p:ext>
            </p:extLst>
          </p:nvPr>
        </p:nvGraphicFramePr>
        <p:xfrm>
          <a:off x="4644008" y="699542"/>
          <a:ext cx="4000528" cy="215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1157695740"/>
              </p:ext>
            </p:extLst>
          </p:nvPr>
        </p:nvGraphicFramePr>
        <p:xfrm>
          <a:off x="179512" y="2643758"/>
          <a:ext cx="3784229" cy="205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2569140596"/>
              </p:ext>
            </p:extLst>
          </p:nvPr>
        </p:nvGraphicFramePr>
        <p:xfrm>
          <a:off x="4716016" y="2643758"/>
          <a:ext cx="3817564" cy="205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542" y="873395"/>
            <a:ext cx="3369833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อาหารและเครื่องดื่ม (หน่วย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พัน ลบ.)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84" y="873395"/>
            <a:ext cx="272061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อาหารเสริม(หน่วย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หมื่น ลบ.)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3449" y="2859669"/>
            <a:ext cx="284885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เครื่องสำอาง (หน่วย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แสน ลบ.)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703" y="2788227"/>
            <a:ext cx="2627642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ยาสมุนไพร (หน่วย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พัน ลบ.)</a:t>
            </a: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flipV="1">
            <a:off x="581542" y="1145440"/>
            <a:ext cx="2812912" cy="4802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72539" y="1132645"/>
            <a:ext cx="1070722" cy="4039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อัตราโต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9%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4299" y="1257042"/>
            <a:ext cx="1312374" cy="4039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อัตราโต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11.5%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 flipV="1">
            <a:off x="5363233" y="1312480"/>
            <a:ext cx="2786082" cy="53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97813" y="3121749"/>
            <a:ext cx="1169306" cy="4039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อัตราโต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11%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 flipV="1">
            <a:off x="704215" y="3106250"/>
            <a:ext cx="2786082" cy="53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flipV="1">
            <a:off x="5363234" y="3151492"/>
            <a:ext cx="2714644" cy="375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62921" y="3095502"/>
            <a:ext cx="1070722" cy="4039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อัตราโต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7%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" name="Picture 2" descr="ผลการค้นหารูปภาพสำหรับ ขมิ้นชัน">
            <a:extLst>
              <a:ext uri="{FF2B5EF4-FFF2-40B4-BE49-F238E27FC236}">
                <a16:creationId xmlns:a16="http://schemas.microsoft.com/office/drawing/2014/main" xmlns="" id="{7081EAB1-4CEF-4AA7-9A43-63424CF5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76" y="958686"/>
            <a:ext cx="783224" cy="64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xmlns="" id="{59692114-D9E1-450A-94A0-A8F4903CE33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7188" y="3065934"/>
            <a:ext cx="683374" cy="630967"/>
          </a:xfrm>
          <a:prstGeom prst="rect">
            <a:avLst/>
          </a:prstGeom>
        </p:spPr>
      </p:pic>
      <p:pic>
        <p:nvPicPr>
          <p:cNvPr id="28" name="Picture 4" descr="ผลการค้นหารูปภาพสำหรับ บัวบก">
            <a:extLst>
              <a:ext uri="{FF2B5EF4-FFF2-40B4-BE49-F238E27FC236}">
                <a16:creationId xmlns:a16="http://schemas.microsoft.com/office/drawing/2014/main" xmlns="" id="{C6ABA77C-E1CC-4A4C-8414-91594335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56" y="3053957"/>
            <a:ext cx="619245" cy="6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ี่เหลี่ยมด้านขนาน 28"/>
          <p:cNvSpPr/>
          <p:nvPr/>
        </p:nvSpPr>
        <p:spPr>
          <a:xfrm flipH="1">
            <a:off x="6858017" y="107157"/>
            <a:ext cx="2928958" cy="857238"/>
          </a:xfrm>
          <a:prstGeom prst="parallelogram">
            <a:avLst>
              <a:gd name="adj" fmla="val 81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30" name="รูปภาพ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74662"/>
            <a:ext cx="1571636" cy="922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4587974"/>
            <a:ext cx="5328592" cy="276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การเติบโตของมูลค่าการตลาดผลิตภัณฑ์สมุนไพรมีแนวโน้มสูงขึ้นทุกปี </a:t>
            </a:r>
            <a:endParaRPr lang="en-US" sz="1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107139"/>
            <a:ext cx="8229600" cy="857250"/>
          </a:xfrm>
        </p:spPr>
        <p:txBody>
          <a:bodyPr>
            <a:norm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แผนงาน/โครงการสนับสนุนการดำเนินการ</a:t>
            </a:r>
          </a:p>
        </p:txBody>
      </p:sp>
      <p:sp>
        <p:nvSpPr>
          <p:cNvPr id="4" name="สี่เหลี่ยมด้านขนาน 3"/>
          <p:cNvSpPr/>
          <p:nvPr/>
        </p:nvSpPr>
        <p:spPr>
          <a:xfrm flipH="1">
            <a:off x="6858017" y="0"/>
            <a:ext cx="2928958" cy="857238"/>
          </a:xfrm>
          <a:prstGeom prst="parallelogram">
            <a:avLst>
              <a:gd name="adj" fmla="val 81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580001"/>
            <a:ext cx="2571768" cy="150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แผนผังลำดับงาน: หน่วงเวลา 6"/>
          <p:cNvSpPr/>
          <p:nvPr/>
        </p:nvSpPr>
        <p:spPr>
          <a:xfrm rot="16200000">
            <a:off x="2187759" y="2169912"/>
            <a:ext cx="4768487" cy="6429420"/>
          </a:xfrm>
          <a:prstGeom prst="flowChartDelay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768075"/>
            <a:ext cx="3143240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การลงพื้นที่เพื่อตรวจ ติดตาม รับฟัง</a:t>
            </a:r>
          </a:p>
          <a:p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ปัญหาการดำเนินงานเมืองสมุนไพร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06" y="1607339"/>
            <a:ext cx="3571900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Success: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จัดอบรมการจัดทำแผนธุรกิจ (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business Plan)/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การสำรวจมูลค่าผลิตภัณฑ์สมุนไพร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2859782"/>
            <a:ext cx="2609387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th-TH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จัดทำระบบรายงานผ่านระบบ</a:t>
            </a:r>
            <a:r>
              <a:rPr lang="en-US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HealthKPI</a:t>
            </a:r>
            <a:r>
              <a:rPr lang="en-US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 </a:t>
            </a:r>
            <a:r>
              <a:rPr lang="th-TH" sz="1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สป.</a:t>
            </a:r>
            <a:endParaRPr lang="th-TH" sz="1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2805760"/>
            <a:ext cx="2143140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จัดเวทีแลกเปลี่ยนเรียนรู้ระหว่างเมืองสมุนไพร</a:t>
            </a:r>
          </a:p>
        </p:txBody>
      </p:sp>
      <p:sp>
        <p:nvSpPr>
          <p:cNvPr id="12" name="คำบรรยายภาพแบบวงรี 11"/>
          <p:cNvSpPr/>
          <p:nvPr/>
        </p:nvSpPr>
        <p:spPr>
          <a:xfrm rot="7152166">
            <a:off x="1203708" y="3854603"/>
            <a:ext cx="976446" cy="1184788"/>
          </a:xfrm>
          <a:prstGeom prst="wedgeEllipseCallout">
            <a:avLst>
              <a:gd name="adj1" fmla="val -63602"/>
              <a:gd name="adj2" fmla="val 11389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3" name="คำบรรยายภาพแบบวงรี 12"/>
          <p:cNvSpPr/>
          <p:nvPr/>
        </p:nvSpPr>
        <p:spPr>
          <a:xfrm rot="7325002">
            <a:off x="2418626" y="2692208"/>
            <a:ext cx="976446" cy="1184788"/>
          </a:xfrm>
          <a:prstGeom prst="wedgeEllipseCallout">
            <a:avLst>
              <a:gd name="adj1" fmla="val -44563"/>
              <a:gd name="adj2" fmla="val 13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4" name="คำบรรยายภาพแบบวงรี 13"/>
          <p:cNvSpPr/>
          <p:nvPr/>
        </p:nvSpPr>
        <p:spPr>
          <a:xfrm rot="11684863">
            <a:off x="6844496" y="4020860"/>
            <a:ext cx="1301928" cy="888591"/>
          </a:xfrm>
          <a:prstGeom prst="wedgeEllipseCallout">
            <a:avLst>
              <a:gd name="adj1" fmla="val -22235"/>
              <a:gd name="adj2" fmla="val 1229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5" name="คำบรรยายภาพแบบวงรี 14"/>
          <p:cNvSpPr/>
          <p:nvPr/>
        </p:nvSpPr>
        <p:spPr>
          <a:xfrm rot="12778047">
            <a:off x="5341774" y="2808308"/>
            <a:ext cx="1301928" cy="888591"/>
          </a:xfrm>
          <a:prstGeom prst="wedgeEllipseCallout">
            <a:avLst>
              <a:gd name="adj1" fmla="val -25895"/>
              <a:gd name="adj2" fmla="val 1344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43715">
            <a:off x="1278124" y="4125527"/>
            <a:ext cx="857256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6258">
            <a:off x="2406545" y="2909553"/>
            <a:ext cx="1000132" cy="75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à¸à¸¥à¸à¸²à¸£à¸à¹à¸à¸«à¸²à¸£à¸¹à¸à¸ à¸²à¸à¸ªà¸³à¸«à¸£à¸±à¸ icon png mee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5" y="2839643"/>
            <a:ext cx="1000132" cy="75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" name="AutoShape 10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159544"/>
            <a:ext cx="304800" cy="228600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th-TH" sz="1800">
              <a:solidFill>
                <a:prstClr val="black"/>
              </a:solidFill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6" b="95161" l="3788" r="96465">
                        <a14:foregroundMark x1="35101" y1="20323" x2="35101" y2="20323"/>
                        <a14:foregroundMark x1="41414" y1="32903" x2="41414" y2="32903"/>
                        <a14:foregroundMark x1="58586" y1="15484" x2="58586" y2="15484"/>
                        <a14:foregroundMark x1="48232" y1="29032" x2="48232" y2="29032"/>
                        <a14:foregroundMark x1="47475" y1="31613" x2="47475" y2="31613"/>
                        <a14:foregroundMark x1="46717" y1="34194" x2="46717" y2="34194"/>
                        <a14:foregroundMark x1="50000" y1="24516" x2="50000" y2="24516"/>
                        <a14:foregroundMark x1="49495" y1="25806" x2="49495" y2="25806"/>
                        <a14:foregroundMark x1="51515" y1="21290" x2="51515" y2="21290"/>
                        <a14:foregroundMark x1="50505" y1="22903" x2="50505" y2="22903"/>
                        <a14:foregroundMark x1="64394" y1="29032" x2="64394" y2="29032"/>
                        <a14:foregroundMark x1="76768" y1="32903" x2="76768" y2="32903"/>
                        <a14:foregroundMark x1="17677" y1="25484" x2="17677" y2="25484"/>
                        <a14:foregroundMark x1="12374" y1="39677" x2="12374" y2="39677"/>
                        <a14:foregroundMark x1="16919" y1="39677" x2="16919" y2="39677"/>
                        <a14:foregroundMark x1="25253" y1="40000" x2="25253" y2="40000"/>
                        <a14:foregroundMark x1="35101" y1="40000" x2="35101" y2="40000"/>
                        <a14:foregroundMark x1="45202" y1="41290" x2="45202" y2="41290"/>
                        <a14:foregroundMark x1="52525" y1="41290" x2="52525" y2="41290"/>
                        <a14:foregroundMark x1="66667" y1="40968" x2="66667" y2="40968"/>
                        <a14:foregroundMark x1="76010" y1="41290" x2="76010" y2="41290"/>
                        <a14:foregroundMark x1="82071" y1="40323" x2="82071" y2="40323"/>
                        <a14:foregroundMark x1="88131" y1="40000" x2="88131" y2="40000"/>
                        <a14:foregroundMark x1="27778" y1="54839" x2="27778" y2="54839"/>
                        <a14:foregroundMark x1="33081" y1="67419" x2="33081" y2="67419"/>
                        <a14:foregroundMark x1="50000" y1="75161" x2="50000" y2="75161"/>
                        <a14:foregroundMark x1="49747" y1="80645" x2="49747" y2="80645"/>
                        <a14:foregroundMark x1="59091" y1="70968" x2="59091" y2="70968"/>
                        <a14:foregroundMark x1="62626" y1="70968" x2="62626" y2="70968"/>
                        <a14:backgroundMark x1="27273" y1="41613" x2="27273" y2="41613"/>
                        <a14:backgroundMark x1="36869" y1="41935" x2="36869" y2="41935"/>
                        <a14:backgroundMark x1="37879" y1="46452" x2="37879" y2="46452"/>
                        <a14:backgroundMark x1="46212" y1="44194" x2="46212" y2="44194"/>
                        <a14:backgroundMark x1="48737" y1="26129" x2="48737" y2="2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-32495"/>
            <a:ext cx="1571636" cy="922742"/>
          </a:xfrm>
          <a:prstGeom prst="rect">
            <a:avLst/>
          </a:prstGeom>
        </p:spPr>
      </p:pic>
      <p:pic>
        <p:nvPicPr>
          <p:cNvPr id="1036" name="Picture 1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1509" y="4078643"/>
            <a:ext cx="1000132" cy="75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43608" y="930512"/>
            <a:ext cx="7272808" cy="584773"/>
          </a:xfrm>
          <a:prstGeom prst="rect">
            <a:avLst/>
          </a:prstGeom>
          <a:solidFill>
            <a:srgbClr val="FFCCFF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โครงการส่งเสริมการใช้ยาสมุนไพรในระบบบริการ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300 </a:t>
            </a:r>
            <a:r>
              <a:rPr lang="th-TH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ลบ./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 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ต./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App. </a:t>
            </a:r>
            <a:r>
              <a:rPr lang="en-US" sz="16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Samunprai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First/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ตลาดกลางวัตถุดิบสมุนไพรออนไลน์</a:t>
            </a:r>
          </a:p>
        </p:txBody>
      </p:sp>
      <p:sp>
        <p:nvSpPr>
          <p:cNvPr id="22" name="คำบรรยายภาพแบบวงรี 21"/>
          <p:cNvSpPr/>
          <p:nvPr/>
        </p:nvSpPr>
        <p:spPr>
          <a:xfrm rot="9652974">
            <a:off x="3754904" y="2492827"/>
            <a:ext cx="1301928" cy="888591"/>
          </a:xfrm>
          <a:prstGeom prst="wedgeEllipseCallout">
            <a:avLst>
              <a:gd name="adj1" fmla="val -44563"/>
              <a:gd name="adj2" fmla="val 132976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23" name="Picture 4" descr="https://www.nhso.go.th/files/userfiles/nhso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58" y="2625331"/>
            <a:ext cx="901825" cy="6590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90" y="107145"/>
            <a:ext cx="8229600" cy="857250"/>
          </a:xfrm>
        </p:spPr>
        <p:txBody>
          <a:bodyPr>
            <a:no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อุปสรรคและข้อเสนอแนะ</a:t>
            </a:r>
          </a:p>
        </p:txBody>
      </p:sp>
      <p:sp>
        <p:nvSpPr>
          <p:cNvPr id="4" name="สี่เหลี่ยมด้านขนาน 3"/>
          <p:cNvSpPr/>
          <p:nvPr/>
        </p:nvSpPr>
        <p:spPr>
          <a:xfrm flipH="1">
            <a:off x="6858017" y="0"/>
            <a:ext cx="2928958" cy="857238"/>
          </a:xfrm>
          <a:prstGeom prst="parallelogram">
            <a:avLst>
              <a:gd name="adj" fmla="val 81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95161" l="3788" r="96465">
                        <a14:foregroundMark x1="35101" y1="20323" x2="35101" y2="20323"/>
                        <a14:foregroundMark x1="41414" y1="32903" x2="41414" y2="32903"/>
                        <a14:foregroundMark x1="58586" y1="15484" x2="58586" y2="15484"/>
                        <a14:foregroundMark x1="48232" y1="29032" x2="48232" y2="29032"/>
                        <a14:foregroundMark x1="47475" y1="31613" x2="47475" y2="31613"/>
                        <a14:foregroundMark x1="46717" y1="34194" x2="46717" y2="34194"/>
                        <a14:foregroundMark x1="50000" y1="24516" x2="50000" y2="24516"/>
                        <a14:foregroundMark x1="49495" y1="25806" x2="49495" y2="25806"/>
                        <a14:foregroundMark x1="51515" y1="21290" x2="51515" y2="21290"/>
                        <a14:foregroundMark x1="50505" y1="22903" x2="50505" y2="22903"/>
                        <a14:foregroundMark x1="64394" y1="29032" x2="64394" y2="29032"/>
                        <a14:foregroundMark x1="76768" y1="32903" x2="76768" y2="32903"/>
                        <a14:foregroundMark x1="17677" y1="25484" x2="17677" y2="25484"/>
                        <a14:foregroundMark x1="12374" y1="39677" x2="12374" y2="39677"/>
                        <a14:foregroundMark x1="16919" y1="39677" x2="16919" y2="39677"/>
                        <a14:foregroundMark x1="25253" y1="40000" x2="25253" y2="40000"/>
                        <a14:foregroundMark x1="35101" y1="40000" x2="35101" y2="40000"/>
                        <a14:foregroundMark x1="45202" y1="41290" x2="45202" y2="41290"/>
                        <a14:foregroundMark x1="52525" y1="41290" x2="52525" y2="41290"/>
                        <a14:foregroundMark x1="66667" y1="40968" x2="66667" y2="40968"/>
                        <a14:foregroundMark x1="76010" y1="41290" x2="76010" y2="41290"/>
                        <a14:foregroundMark x1="82071" y1="40323" x2="82071" y2="40323"/>
                        <a14:foregroundMark x1="88131" y1="40000" x2="88131" y2="40000"/>
                        <a14:foregroundMark x1="27778" y1="54839" x2="27778" y2="54839"/>
                        <a14:foregroundMark x1="33081" y1="67419" x2="33081" y2="67419"/>
                        <a14:foregroundMark x1="50000" y1="75161" x2="50000" y2="75161"/>
                        <a14:foregroundMark x1="49747" y1="80645" x2="49747" y2="80645"/>
                        <a14:foregroundMark x1="59091" y1="70968" x2="59091" y2="70968"/>
                        <a14:foregroundMark x1="62626" y1="70968" x2="62626" y2="70968"/>
                        <a14:backgroundMark x1="27273" y1="41613" x2="27273" y2="41613"/>
                        <a14:backgroundMark x1="36869" y1="41935" x2="36869" y2="41935"/>
                        <a14:backgroundMark x1="37879" y1="46452" x2="37879" y2="46452"/>
                        <a14:backgroundMark x1="46212" y1="44194" x2="46212" y2="44194"/>
                        <a14:backgroundMark x1="48737" y1="26129" x2="48737" y2="2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-32495"/>
            <a:ext cx="1571636" cy="922742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ในอาคาร, ผนัง, โต๊ะ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976089CC-5648-4CD5-8B48-A4618F4A5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26302" t="-2712" r="2592" b="2712"/>
          <a:stretch/>
        </p:blipFill>
        <p:spPr>
          <a:xfrm>
            <a:off x="-571536" y="3804057"/>
            <a:ext cx="2695338" cy="1313458"/>
          </a:xfrm>
          <a:prstGeom prst="parallelogram">
            <a:avLst/>
          </a:prstGeom>
        </p:spPr>
      </p:pic>
      <p:pic>
        <p:nvPicPr>
          <p:cNvPr id="8" name="รูปภาพ 7" descr="รูปภาพประกอบด้วย ผนัง, ในอาคาร, โต๊ะ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78FE032F-90CB-4A87-B58F-10E9D5460D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074" r="-192"/>
          <a:stretch/>
        </p:blipFill>
        <p:spPr>
          <a:xfrm>
            <a:off x="1731327" y="3857634"/>
            <a:ext cx="2367130" cy="1270596"/>
          </a:xfrm>
          <a:prstGeom prst="parallelogram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BA45E02A-F0A3-4764-8E4E-AEF0445DC8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r="-18025"/>
          <a:stretch/>
        </p:blipFill>
        <p:spPr>
          <a:xfrm>
            <a:off x="3725736" y="3869766"/>
            <a:ext cx="2791936" cy="1273752"/>
          </a:xfrm>
          <a:prstGeom prst="parallelogram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A8EDF610-C016-4D28-97C9-55AB6C0F61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4143" r="12600"/>
          <a:stretch/>
        </p:blipFill>
        <p:spPr>
          <a:xfrm>
            <a:off x="5715009" y="3863755"/>
            <a:ext cx="1870364" cy="127466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2844641E-FF48-468F-B7E6-BBB36691A1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r="33820"/>
          <a:stretch/>
        </p:blipFill>
        <p:spPr>
          <a:xfrm>
            <a:off x="7606192" y="3857636"/>
            <a:ext cx="1466402" cy="1274669"/>
          </a:xfrm>
          <a:prstGeom prst="rect">
            <a:avLst/>
          </a:prstGeom>
        </p:spPr>
      </p:pic>
      <p:graphicFrame>
        <p:nvGraphicFramePr>
          <p:cNvPr id="14" name="ตัวยึดเนื้อหา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382343"/>
              </p:ext>
            </p:extLst>
          </p:nvPr>
        </p:nvGraphicFramePr>
        <p:xfrm>
          <a:off x="142845" y="919173"/>
          <a:ext cx="8858312" cy="293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059582"/>
            <a:ext cx="8352928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 algn="thaiDi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สนับสนุนงบประมาณอย่างต่อเนื่อง</a:t>
            </a:r>
          </a:p>
          <a:p>
            <a:pPr marL="685800" lvl="0" indent="-457200" algn="thaiDi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กำหนด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KPI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ร่วม </a:t>
            </a:r>
          </a:p>
          <a:p>
            <a:pPr marL="685800" lvl="0" indent="-457200" algn="thaiDi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พัฒนา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ระบบรายงานกลางของ  กระทรวงให้ตอบสนองต่อความต้องการของส่วนกลางและไม่เป็นภาระของพื้นที่ระบบรายงาน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9887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8AF53B-91E7-4836-A7A9-949F63475FB1}"/>
              </a:ext>
            </a:extLst>
          </p:cNvPr>
          <p:cNvSpPr/>
          <p:nvPr/>
        </p:nvSpPr>
        <p:spPr>
          <a:xfrm>
            <a:off x="-8598" y="4642038"/>
            <a:ext cx="9152599" cy="522000"/>
          </a:xfrm>
          <a:prstGeom prst="rect">
            <a:avLst/>
          </a:prstGeom>
          <a:solidFill>
            <a:srgbClr val="C2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CFBD7A5-F6EE-4D7C-BD92-40108B2CF1AB}"/>
              </a:ext>
            </a:extLst>
          </p:cNvPr>
          <p:cNvGrpSpPr/>
          <p:nvPr/>
        </p:nvGrpSpPr>
        <p:grpSpPr>
          <a:xfrm>
            <a:off x="595727" y="4662015"/>
            <a:ext cx="2278458" cy="444106"/>
            <a:chOff x="7479040" y="63974"/>
            <a:chExt cx="2278458" cy="444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09AC974-F813-452E-94C7-15A2B1090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C01D7AA-B5AC-46E4-94B4-3A323E96EE49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8613254-3C85-4EBA-8339-02954DAE7F0A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ED6589-599C-4039-AC31-4996C1E7741C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16" name="Pentagon 46">
            <a:extLst>
              <a:ext uri="{FF2B5EF4-FFF2-40B4-BE49-F238E27FC236}">
                <a16:creationId xmlns:a16="http://schemas.microsoft.com/office/drawing/2014/main" xmlns="" id="{B003E252-06EC-45A3-94EF-FC0294339DDF}"/>
              </a:ext>
            </a:extLst>
          </p:cNvPr>
          <p:cNvSpPr/>
          <p:nvPr/>
        </p:nvSpPr>
        <p:spPr>
          <a:xfrm>
            <a:off x="-1" y="4624038"/>
            <a:ext cx="3032101" cy="540000"/>
          </a:xfrm>
          <a:prstGeom prst="homePlate">
            <a:avLst>
              <a:gd name="adj" fmla="val 311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2819C9-6B64-415F-96D3-5A9163059EC0}"/>
              </a:ext>
            </a:extLst>
          </p:cNvPr>
          <p:cNvGrpSpPr/>
          <p:nvPr/>
        </p:nvGrpSpPr>
        <p:grpSpPr>
          <a:xfrm>
            <a:off x="595727" y="4659983"/>
            <a:ext cx="2278458" cy="444106"/>
            <a:chOff x="7479040" y="63974"/>
            <a:chExt cx="2278458" cy="44410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B2EA5ED-44E9-4CE2-8E3D-0D4EE400B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A9003FB-473C-41A6-9CEC-42CC32409FE6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72EAD6-5F2E-445F-9DCD-045382074D8D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141CD9D-A2E3-44E6-8083-8BDE564A0C49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7CCA8C-FE3C-45EF-A75F-1824710FFDFE}"/>
              </a:ext>
            </a:extLst>
          </p:cNvPr>
          <p:cNvSpPr txBox="1"/>
          <p:nvPr/>
        </p:nvSpPr>
        <p:spPr>
          <a:xfrm>
            <a:off x="3414886" y="4630331"/>
            <a:ext cx="514916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ประชาชนสุขภาพดี เจ้าหน้าที่มีความสุข ระบบสุขภาพยั่งยืน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64089" y="4155927"/>
            <a:ext cx="3724096" cy="46166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สำนักยุทธศาสตร์การแพทย์ กรมการแพทย์</a:t>
            </a:r>
            <a:endParaRPr lang="th-TH" sz="24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3465"/>
            <a:ext cx="35306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70"/>
            <a:ext cx="82296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4" y="1260754"/>
            <a:ext cx="8198337" cy="3299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โครงการพัฒนาสังคม สิ่งแวดล้อมและยกระดับความเป็นอยู่ของประชาชน </a:t>
            </a:r>
          </a:p>
          <a:p>
            <a:pPr lvl="1">
              <a:buFont typeface="Wingdings" panose="05000000000000000000" pitchFamily="2" charset="2"/>
              <a:buChar char="Ø"/>
              <a:tabLst>
                <a:tab pos="720707" algn="l"/>
              </a:tabLst>
            </a:pPr>
            <a:r>
              <a:rPr lang="th-TH" sz="1800" b="1" dirty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ยกระดับคุณภาพบริการสาธารณสุข จำนวน 1 รายการ</a:t>
            </a:r>
          </a:p>
          <a:p>
            <a:pPr marL="0" indent="0">
              <a:buNone/>
            </a:pPr>
            <a:r>
              <a:rPr lang="th-TH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โครงการพัฒนาสังคมและยกระดับความเป็นอยู่ของประชาชน </a:t>
            </a:r>
          </a:p>
          <a:p>
            <a:pPr lvl="1">
              <a:buFont typeface="Wingdings" panose="05000000000000000000" pitchFamily="2" charset="2"/>
              <a:buChar char="Ø"/>
              <a:tabLst>
                <a:tab pos="720707" algn="l"/>
              </a:tabLst>
            </a:pPr>
            <a:r>
              <a:rPr lang="th-TH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การพัฒนาโครงสร้างพื้นฐานเพื่อความมั่นคงในชีวิต จำนวน 5 รายการ</a:t>
            </a:r>
          </a:p>
          <a:p>
            <a:pPr lvl="1">
              <a:buFont typeface="Wingdings" panose="05000000000000000000" pitchFamily="2" charset="2"/>
              <a:buChar char="Ø"/>
              <a:tabLst>
                <a:tab pos="720707" algn="l"/>
              </a:tabLst>
            </a:pPr>
            <a:r>
              <a:rPr lang="th-TH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การพัฒนาศักยภาพและการเข้าถึงบริการของประชาชน                 จำนวน 13 รายการ</a:t>
            </a:r>
          </a:p>
          <a:p>
            <a:pPr marL="0" indent="0">
              <a:buNone/>
            </a:pPr>
            <a:r>
              <a:rPr lang="th-TH" sz="1800" b="1" dirty="0">
                <a:solidFill>
                  <a:srgbClr val="0B13B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โครงการพัฒนาสังคมและคุณภาพชีวิตภาคเหนือ </a:t>
            </a:r>
          </a:p>
          <a:p>
            <a:pPr lvl="1">
              <a:buFont typeface="Wingdings" panose="05000000000000000000" pitchFamily="2" charset="2"/>
              <a:buChar char="Ø"/>
              <a:tabLst>
                <a:tab pos="720707" algn="l"/>
              </a:tabLst>
            </a:pPr>
            <a:r>
              <a:rPr lang="th-TH" sz="1800" b="1" dirty="0">
                <a:solidFill>
                  <a:srgbClr val="0B13B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พัฒนาระบบดูแลและยกระดับการให้บริการสุขภาพผู้สูงอายุ            จำนวน 3 รายการ</a:t>
            </a:r>
          </a:p>
          <a:p>
            <a:pPr marL="0" indent="0">
              <a:buNone/>
            </a:pPr>
            <a:endParaRPr lang="th-TH" sz="1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8AF53B-91E7-4836-A7A9-949F63475FB1}"/>
              </a:ext>
            </a:extLst>
          </p:cNvPr>
          <p:cNvSpPr/>
          <p:nvPr/>
        </p:nvSpPr>
        <p:spPr>
          <a:xfrm>
            <a:off x="17909" y="4619450"/>
            <a:ext cx="9126091" cy="522000"/>
          </a:xfrm>
          <a:prstGeom prst="rect">
            <a:avLst/>
          </a:prstGeom>
          <a:solidFill>
            <a:srgbClr val="C2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FBD7A5-F6EE-4D7C-BD92-40108B2CF1AB}"/>
              </a:ext>
            </a:extLst>
          </p:cNvPr>
          <p:cNvGrpSpPr/>
          <p:nvPr/>
        </p:nvGrpSpPr>
        <p:grpSpPr>
          <a:xfrm>
            <a:off x="622235" y="4667478"/>
            <a:ext cx="2278458" cy="444106"/>
            <a:chOff x="7479040" y="63974"/>
            <a:chExt cx="2278458" cy="4441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9AC974-F813-452E-94C7-15A2B1090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C01D7AA-B5AC-46E4-94B4-3A323E96EE49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8613254-3C85-4EBA-8339-02954DAE7F0A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1ED6589-599C-4039-AC31-4996C1E7741C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Pentagon 46">
            <a:extLst>
              <a:ext uri="{FF2B5EF4-FFF2-40B4-BE49-F238E27FC236}">
                <a16:creationId xmlns:a16="http://schemas.microsoft.com/office/drawing/2014/main" xmlns="" id="{B003E252-06EC-45A3-94EF-FC0294339DDF}"/>
              </a:ext>
            </a:extLst>
          </p:cNvPr>
          <p:cNvSpPr/>
          <p:nvPr/>
        </p:nvSpPr>
        <p:spPr>
          <a:xfrm>
            <a:off x="0" y="4609924"/>
            <a:ext cx="3059832" cy="540000"/>
          </a:xfrm>
          <a:prstGeom prst="homePlate">
            <a:avLst>
              <a:gd name="adj" fmla="val 311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2819C9-6B64-415F-96D3-5A9163059EC0}"/>
              </a:ext>
            </a:extLst>
          </p:cNvPr>
          <p:cNvGrpSpPr/>
          <p:nvPr/>
        </p:nvGrpSpPr>
        <p:grpSpPr>
          <a:xfrm>
            <a:off x="622235" y="4662741"/>
            <a:ext cx="2278458" cy="444106"/>
            <a:chOff x="7479040" y="63974"/>
            <a:chExt cx="2278458" cy="444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B2EA5ED-44E9-4CE2-8E3D-0D4EE400B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A9003FB-473C-41A6-9CEC-42CC32409FE6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672EAD6-5F2E-445F-9DCD-045382074D8D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141CD9D-A2E3-44E6-8083-8BDE564A0C49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7CCA8C-FE3C-45EF-A75F-1824710FFDFE}"/>
              </a:ext>
            </a:extLst>
          </p:cNvPr>
          <p:cNvSpPr txBox="1"/>
          <p:nvPr/>
        </p:nvSpPr>
        <p:spPr>
          <a:xfrm>
            <a:off x="3441394" y="4635794"/>
            <a:ext cx="514916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ประชาชนสุขภาพดี เจ้าหน้าที่มีความสุข ระบบสุขภาพยั่งยืน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1088663"/>
          </a:xfrm>
          <a:solidFill>
            <a:srgbClr val="FFFF99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ดำเนินการจัดหาครุภัณฑ์การแพทย์ จำนวนทั้งสิ้น 22 รายการ </a:t>
            </a:r>
            <a:b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 โครงการ 4 กิจกรรม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8AF53B-91E7-4836-A7A9-949F63475FB1}"/>
              </a:ext>
            </a:extLst>
          </p:cNvPr>
          <p:cNvSpPr/>
          <p:nvPr/>
        </p:nvSpPr>
        <p:spPr>
          <a:xfrm>
            <a:off x="-8598" y="4642038"/>
            <a:ext cx="9152599" cy="522000"/>
          </a:xfrm>
          <a:prstGeom prst="rect">
            <a:avLst/>
          </a:prstGeom>
          <a:solidFill>
            <a:srgbClr val="C2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CFBD7A5-F6EE-4D7C-BD92-40108B2CF1AB}"/>
              </a:ext>
            </a:extLst>
          </p:cNvPr>
          <p:cNvGrpSpPr/>
          <p:nvPr/>
        </p:nvGrpSpPr>
        <p:grpSpPr>
          <a:xfrm>
            <a:off x="595727" y="4662015"/>
            <a:ext cx="2278458" cy="444106"/>
            <a:chOff x="7479040" y="63974"/>
            <a:chExt cx="2278458" cy="444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09AC974-F813-452E-94C7-15A2B1090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C01D7AA-B5AC-46E4-94B4-3A323E96EE49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8613254-3C85-4EBA-8339-02954DAE7F0A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ED6589-599C-4039-AC31-4996C1E7741C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16" name="Pentagon 46">
            <a:extLst>
              <a:ext uri="{FF2B5EF4-FFF2-40B4-BE49-F238E27FC236}">
                <a16:creationId xmlns:a16="http://schemas.microsoft.com/office/drawing/2014/main" xmlns="" id="{B003E252-06EC-45A3-94EF-FC0294339DDF}"/>
              </a:ext>
            </a:extLst>
          </p:cNvPr>
          <p:cNvSpPr/>
          <p:nvPr/>
        </p:nvSpPr>
        <p:spPr>
          <a:xfrm>
            <a:off x="-1" y="4624038"/>
            <a:ext cx="3032101" cy="540000"/>
          </a:xfrm>
          <a:prstGeom prst="homePlate">
            <a:avLst>
              <a:gd name="adj" fmla="val 311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2819C9-6B64-415F-96D3-5A9163059EC0}"/>
              </a:ext>
            </a:extLst>
          </p:cNvPr>
          <p:cNvGrpSpPr/>
          <p:nvPr/>
        </p:nvGrpSpPr>
        <p:grpSpPr>
          <a:xfrm>
            <a:off x="595727" y="4659983"/>
            <a:ext cx="2278458" cy="444106"/>
            <a:chOff x="7479040" y="63974"/>
            <a:chExt cx="2278458" cy="44410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B2EA5ED-44E9-4CE2-8E3D-0D4EE400B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A9003FB-473C-41A6-9CEC-42CC32409FE6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72EAD6-5F2E-445F-9DCD-045382074D8D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141CD9D-A2E3-44E6-8083-8BDE564A0C49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7CCA8C-FE3C-45EF-A75F-1824710FFDFE}"/>
              </a:ext>
            </a:extLst>
          </p:cNvPr>
          <p:cNvSpPr txBox="1"/>
          <p:nvPr/>
        </p:nvSpPr>
        <p:spPr>
          <a:xfrm>
            <a:off x="3414886" y="4630331"/>
            <a:ext cx="514916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ประชาชนสุขภาพดี เจ้าหน้าที่มีความสุข ระบบสุขภาพยั่งยืน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69069"/>
              </p:ext>
            </p:extLst>
          </p:nvPr>
        </p:nvGraphicFramePr>
        <p:xfrm>
          <a:off x="139209" y="771550"/>
          <a:ext cx="885698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496"/>
                <a:gridCol w="1440160"/>
                <a:gridCol w="1584176"/>
                <a:gridCol w="406415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โครงการ/ผลผลิต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ค่าเป้าหมาย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0896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โครงการพัฒนาสังคม สิ่งแวดล้อมและยกระดับความเป็นอยู่ของประชาชน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 ยกระดับคุณภาพบริการสาธารณสุข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(โรงพยาบาลมะเร็งชลบุรี)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ร้อยละผู้ป่วยผ่านเกณฑ์ระยะ เวลารอคอยรังสีรักษาไม่เกิน 6 สัปดาห์ มากกว่าหรือเท่ากับ </a:t>
                      </a:r>
                    </a:p>
                    <a:p>
                      <a:r>
                        <a:rPr lang="th-TH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60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ผู้ป่วยที่ได้รับรังสีรักษาเพื่อรักษาโรคมะเร็ง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 โรค (มะเร็งตับและท่อน้ำดี, มะเร็งหลอดคอ หลอดลมใหญ่และปอด, มะเร็งเต้านม, มะเร็งลำไส้ใหญ่และทวารหนัก, มะเร็งปากมดลูก) จำนวน 93 ราย เป็นผู้ป่วยที่แพทย์วางแผนการรักษาด้วยรังสีรักษา และได้รับการรักษาด้วยรังสีรักษา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ไม่เกิน 6 สัปดาห์ จำนวน 58 ราย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คิดเป็นร้อยละ 62.4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ทำให้ผู้ป่วยลดระยะเวลารอคอยการรักษาและเข้าถึงบริการได้มากขึ้น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3766"/>
            <a:ext cx="5091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8AF53B-91E7-4836-A7A9-949F63475FB1}"/>
              </a:ext>
            </a:extLst>
          </p:cNvPr>
          <p:cNvSpPr/>
          <p:nvPr/>
        </p:nvSpPr>
        <p:spPr>
          <a:xfrm>
            <a:off x="-8598" y="4642038"/>
            <a:ext cx="9152599" cy="522000"/>
          </a:xfrm>
          <a:prstGeom prst="rect">
            <a:avLst/>
          </a:prstGeom>
          <a:solidFill>
            <a:srgbClr val="C2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CFBD7A5-F6EE-4D7C-BD92-40108B2CF1AB}"/>
              </a:ext>
            </a:extLst>
          </p:cNvPr>
          <p:cNvGrpSpPr/>
          <p:nvPr/>
        </p:nvGrpSpPr>
        <p:grpSpPr>
          <a:xfrm>
            <a:off x="595727" y="4662015"/>
            <a:ext cx="2278458" cy="444106"/>
            <a:chOff x="7479040" y="63974"/>
            <a:chExt cx="2278458" cy="444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09AC974-F813-452E-94C7-15A2B1090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C01D7AA-B5AC-46E4-94B4-3A323E96EE49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8613254-3C85-4EBA-8339-02954DAE7F0A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ED6589-599C-4039-AC31-4996C1E7741C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16" name="Pentagon 46">
            <a:extLst>
              <a:ext uri="{FF2B5EF4-FFF2-40B4-BE49-F238E27FC236}">
                <a16:creationId xmlns:a16="http://schemas.microsoft.com/office/drawing/2014/main" xmlns="" id="{B003E252-06EC-45A3-94EF-FC0294339DDF}"/>
              </a:ext>
            </a:extLst>
          </p:cNvPr>
          <p:cNvSpPr/>
          <p:nvPr/>
        </p:nvSpPr>
        <p:spPr>
          <a:xfrm>
            <a:off x="-1" y="4624038"/>
            <a:ext cx="3032101" cy="540000"/>
          </a:xfrm>
          <a:prstGeom prst="homePlate">
            <a:avLst>
              <a:gd name="adj" fmla="val 311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2819C9-6B64-415F-96D3-5A9163059EC0}"/>
              </a:ext>
            </a:extLst>
          </p:cNvPr>
          <p:cNvGrpSpPr/>
          <p:nvPr/>
        </p:nvGrpSpPr>
        <p:grpSpPr>
          <a:xfrm>
            <a:off x="595727" y="4659983"/>
            <a:ext cx="2278458" cy="444106"/>
            <a:chOff x="7479040" y="63974"/>
            <a:chExt cx="2278458" cy="44410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B2EA5ED-44E9-4CE2-8E3D-0D4EE400B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A9003FB-473C-41A6-9CEC-42CC32409FE6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72EAD6-5F2E-445F-9DCD-045382074D8D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141CD9D-A2E3-44E6-8083-8BDE564A0C49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7CCA8C-FE3C-45EF-A75F-1824710FFDFE}"/>
              </a:ext>
            </a:extLst>
          </p:cNvPr>
          <p:cNvSpPr txBox="1"/>
          <p:nvPr/>
        </p:nvSpPr>
        <p:spPr>
          <a:xfrm>
            <a:off x="3414886" y="4630331"/>
            <a:ext cx="514916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ประชาชนสุขภาพดี เจ้าหน้าที่มีความสุข ระบบสุขภาพยั่งยืน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74152"/>
              </p:ext>
            </p:extLst>
          </p:nvPr>
        </p:nvGraphicFramePr>
        <p:xfrm>
          <a:off x="72009" y="483518"/>
          <a:ext cx="903649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947"/>
                <a:gridCol w="1763219"/>
                <a:gridCol w="1910154"/>
                <a:gridCol w="4114176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โครงการ/ผลผลิต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ค่าเป้าหมาย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42160">
                <a:tc rowSpan="2">
                  <a:txBody>
                    <a:bodyPr/>
                    <a:lstStyle/>
                    <a:p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โครงการพัฒนาสังคมและยกระดับความเป็นอยู่ของประชาชน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2.1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การพัฒนาโครงสร้างพื้นฐานเพื่อความมั่นคงในชีวิต (โรงพยาบาลมะเร็งลพบุรี)</a:t>
                      </a:r>
                    </a:p>
                    <a:p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ระดับความสำเร็จในการพัฒนาศูนย์การแพทย์เฉพาะทาง (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Center of excellence)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th-TH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ระดับความสำเร็จอยู่ในระดับ 5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โดยมีผลการดำเนินงานดังนี้ 1. วิเคราะห์ข้อมูลองค์การเพื่อระบุประเด็นการพัฒนาตาม 7 องค์ประกอบของการเป็นศูนย์การแพทย์เฉพาะทาง 2. นำผลการวิเคราะห์มาจัดทำแผนการพัฒนาศูนย์การแพทย์เฉพาะทาง</a:t>
                      </a:r>
                      <a:r>
                        <a:rPr lang="th-TH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ดำเนินตามแผน และติดตามประเมินผลการดำเนินงาน 4. สรุปผลการดำเนิน งานตามแผนการพัฒนาศูนย์การเฉพาะทาง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7232">
                <a:tc vMerge="1"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 การพัฒนาศักยภาพและการเข้าถึงบริการของประชาชน</a:t>
                      </a:r>
                    </a:p>
                    <a:p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(โรงพยาบาลเมตตาประชารักษ์ (วัดไร่ขิง))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ผู้สูงอายุที่มีปัญหาสุขภาพด้านสายตาได้รับการดูแลรักษาครบวงจร ร้อยละ 80</a:t>
                      </a:r>
                      <a:endParaRPr lang="th-TH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ผู้สูงอายุ 60 ขึ้นไปมารับบริการได้รับการตรวจรักษา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ทุกคน </a:t>
                      </a:r>
                      <a:r>
                        <a:rPr lang="th-TH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คิดเป็นร้อยละ 100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(ไตรมาส 1 - 4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จำนวน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19,930 ราย,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20,419 ราย,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15,135 ราย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และ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11,930 ราย ตามลำดับ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u="non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รวมทั้งสิ้น</a:t>
                      </a:r>
                      <a:r>
                        <a:rPr lang="th-TH" sz="1600" u="none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67,414 ราย)</a:t>
                      </a:r>
                      <a:endParaRPr lang="th-TH" sz="1600" u="none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92546"/>
            <a:ext cx="58277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8AF53B-91E7-4836-A7A9-949F63475FB1}"/>
              </a:ext>
            </a:extLst>
          </p:cNvPr>
          <p:cNvSpPr/>
          <p:nvPr/>
        </p:nvSpPr>
        <p:spPr>
          <a:xfrm>
            <a:off x="-8598" y="4642038"/>
            <a:ext cx="9152599" cy="522000"/>
          </a:xfrm>
          <a:prstGeom prst="rect">
            <a:avLst/>
          </a:prstGeom>
          <a:solidFill>
            <a:srgbClr val="C2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CFBD7A5-F6EE-4D7C-BD92-40108B2CF1AB}"/>
              </a:ext>
            </a:extLst>
          </p:cNvPr>
          <p:cNvGrpSpPr/>
          <p:nvPr/>
        </p:nvGrpSpPr>
        <p:grpSpPr>
          <a:xfrm>
            <a:off x="595727" y="4662015"/>
            <a:ext cx="2278458" cy="444106"/>
            <a:chOff x="7479040" y="63974"/>
            <a:chExt cx="2278458" cy="444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09AC974-F813-452E-94C7-15A2B1090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C01D7AA-B5AC-46E4-94B4-3A323E96EE49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8613254-3C85-4EBA-8339-02954DAE7F0A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ED6589-599C-4039-AC31-4996C1E7741C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16" name="Pentagon 46">
            <a:extLst>
              <a:ext uri="{FF2B5EF4-FFF2-40B4-BE49-F238E27FC236}">
                <a16:creationId xmlns:a16="http://schemas.microsoft.com/office/drawing/2014/main" xmlns="" id="{B003E252-06EC-45A3-94EF-FC0294339DDF}"/>
              </a:ext>
            </a:extLst>
          </p:cNvPr>
          <p:cNvSpPr/>
          <p:nvPr/>
        </p:nvSpPr>
        <p:spPr>
          <a:xfrm>
            <a:off x="-1" y="4624038"/>
            <a:ext cx="3032101" cy="540000"/>
          </a:xfrm>
          <a:prstGeom prst="homePlate">
            <a:avLst>
              <a:gd name="adj" fmla="val 311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2819C9-6B64-415F-96D3-5A9163059EC0}"/>
              </a:ext>
            </a:extLst>
          </p:cNvPr>
          <p:cNvGrpSpPr/>
          <p:nvPr/>
        </p:nvGrpSpPr>
        <p:grpSpPr>
          <a:xfrm>
            <a:off x="595727" y="4659983"/>
            <a:ext cx="2278458" cy="444106"/>
            <a:chOff x="7479040" y="63974"/>
            <a:chExt cx="2278458" cy="44410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B2EA5ED-44E9-4CE2-8E3D-0D4EE400B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A9003FB-473C-41A6-9CEC-42CC32409FE6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72EAD6-5F2E-445F-9DCD-045382074D8D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141CD9D-A2E3-44E6-8083-8BDE564A0C49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7CCA8C-FE3C-45EF-A75F-1824710FFDFE}"/>
              </a:ext>
            </a:extLst>
          </p:cNvPr>
          <p:cNvSpPr txBox="1"/>
          <p:nvPr/>
        </p:nvSpPr>
        <p:spPr>
          <a:xfrm>
            <a:off x="3414886" y="4630331"/>
            <a:ext cx="514916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ประชาชนสุขภาพดี เจ้าหน้าที่มีความสุข ระบบสุขภาพยั่งยืน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130679"/>
              </p:ext>
            </p:extLst>
          </p:nvPr>
        </p:nvGraphicFramePr>
        <p:xfrm>
          <a:off x="139209" y="815139"/>
          <a:ext cx="8856983" cy="355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472"/>
                <a:gridCol w="1512168"/>
                <a:gridCol w="1800200"/>
                <a:gridCol w="3992143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โครงการ/ผลผลิต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ค่าเป้าหมาย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16731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โครงการพัฒนาสังคมและคุณภาพชีวิตภาคเหนือ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 พัฒนาระบบดูแลและยกระดับการให้บริการสุขภาพผู้สูงอายุ</a:t>
                      </a:r>
                    </a:p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(โรงพยาบาลมะเร็งลำปาง)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ประชากรกลุ่มเป้าหมายได้รับการตรวจคัดกรองมะเร็งเต้านม ร้อยละ 100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ประชากรได้รับบริการด้วยเครื่องตรวจ 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mammogram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378 ราย จากผู้มารับบริการตรวจเต้านม จำนวน 378 ราย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ร้อยละ 100 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ประชาชนได้รับโอกาสในการเข้าถึงเทคโนโลยีการตรวจ วินิยฉัยและรักษามะเร็งเต้านม ด้วยเทคโนโลยีขั้นสูงด้านรังสีวิทยาจากการจัดตั้งศูนย์ความเป็นเลิศด้านการรักษาโรคมะเร็งสตรี (มะเร็งเต้านม)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4258"/>
            <a:ext cx="58277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8AF53B-91E7-4836-A7A9-949F63475FB1}"/>
              </a:ext>
            </a:extLst>
          </p:cNvPr>
          <p:cNvSpPr/>
          <p:nvPr/>
        </p:nvSpPr>
        <p:spPr>
          <a:xfrm>
            <a:off x="-8598" y="4642038"/>
            <a:ext cx="9152599" cy="522000"/>
          </a:xfrm>
          <a:prstGeom prst="rect">
            <a:avLst/>
          </a:prstGeom>
          <a:solidFill>
            <a:srgbClr val="C2E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CFBD7A5-F6EE-4D7C-BD92-40108B2CF1AB}"/>
              </a:ext>
            </a:extLst>
          </p:cNvPr>
          <p:cNvGrpSpPr/>
          <p:nvPr/>
        </p:nvGrpSpPr>
        <p:grpSpPr>
          <a:xfrm>
            <a:off x="595727" y="4607952"/>
            <a:ext cx="2278458" cy="444106"/>
            <a:chOff x="7479040" y="63974"/>
            <a:chExt cx="2278458" cy="4441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09AC974-F813-452E-94C7-15A2B1090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C01D7AA-B5AC-46E4-94B4-3A323E96EE49}"/>
                </a:ext>
              </a:extLst>
            </p:cNvPr>
            <p:cNvSpPr txBox="1"/>
            <p:nvPr/>
          </p:nvSpPr>
          <p:spPr>
            <a:xfrm>
              <a:off x="7888943" y="90870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8613254-3C85-4EBA-8339-02954DAE7F0A}"/>
                </a:ext>
              </a:extLst>
            </p:cNvPr>
            <p:cNvSpPr txBox="1"/>
            <p:nvPr/>
          </p:nvSpPr>
          <p:spPr>
            <a:xfrm>
              <a:off x="7479040" y="308025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1ED6589-599C-4039-AC31-4996C1E7741C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16" name="Pentagon 46">
            <a:extLst>
              <a:ext uri="{FF2B5EF4-FFF2-40B4-BE49-F238E27FC236}">
                <a16:creationId xmlns:a16="http://schemas.microsoft.com/office/drawing/2014/main" xmlns="" id="{B003E252-06EC-45A3-94EF-FC0294339DDF}"/>
              </a:ext>
            </a:extLst>
          </p:cNvPr>
          <p:cNvSpPr/>
          <p:nvPr/>
        </p:nvSpPr>
        <p:spPr>
          <a:xfrm>
            <a:off x="-1" y="4605918"/>
            <a:ext cx="3032101" cy="540000"/>
          </a:xfrm>
          <a:prstGeom prst="homePlate">
            <a:avLst>
              <a:gd name="adj" fmla="val 311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2819C9-6B64-415F-96D3-5A9163059EC0}"/>
              </a:ext>
            </a:extLst>
          </p:cNvPr>
          <p:cNvGrpSpPr/>
          <p:nvPr/>
        </p:nvGrpSpPr>
        <p:grpSpPr>
          <a:xfrm>
            <a:off x="595727" y="4731990"/>
            <a:ext cx="2278458" cy="432048"/>
            <a:chOff x="7479040" y="48005"/>
            <a:chExt cx="2278458" cy="43204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B2EA5ED-44E9-4CE2-8E3D-0D4EE400B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12470" r="8727" b="30740"/>
            <a:stretch/>
          </p:blipFill>
          <p:spPr>
            <a:xfrm>
              <a:off x="9332258" y="63974"/>
              <a:ext cx="425240" cy="414000"/>
            </a:xfrm>
            <a:prstGeom prst="ellipse">
              <a:avLst/>
            </a:prstGeom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A9003FB-473C-41A6-9CEC-42CC32409FE6}"/>
                </a:ext>
              </a:extLst>
            </p:cNvPr>
            <p:cNvSpPr txBox="1"/>
            <p:nvPr/>
          </p:nvSpPr>
          <p:spPr>
            <a:xfrm>
              <a:off x="7888943" y="48005"/>
              <a:ext cx="1170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spc="300" dirty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กรมการแพทย์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72EAD6-5F2E-445F-9DCD-045382074D8D}"/>
                </a:ext>
              </a:extLst>
            </p:cNvPr>
            <p:cNvSpPr txBox="1"/>
            <p:nvPr/>
          </p:nvSpPr>
          <p:spPr>
            <a:xfrm>
              <a:off x="7479040" y="279998"/>
              <a:ext cx="194796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spc="100" dirty="0">
                  <a:solidFill>
                    <a:srgbClr val="056839"/>
                  </a:solidFill>
                </a:rPr>
                <a:t>DEPARTMENT OF MEDICAL SERVICES</a:t>
              </a:r>
              <a:endParaRPr lang="th-TH" sz="700" b="1" spc="100" dirty="0">
                <a:solidFill>
                  <a:srgbClr val="056839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141CD9D-A2E3-44E6-8083-8BDE564A0C49}"/>
                </a:ext>
              </a:extLst>
            </p:cNvPr>
            <p:cNvSpPr/>
            <p:nvPr/>
          </p:nvSpPr>
          <p:spPr>
            <a:xfrm>
              <a:off x="7571318" y="316990"/>
              <a:ext cx="1728000" cy="18000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7CCA8C-FE3C-45EF-A75F-1824710FFDFE}"/>
              </a:ext>
            </a:extLst>
          </p:cNvPr>
          <p:cNvSpPr txBox="1"/>
          <p:nvPr/>
        </p:nvSpPr>
        <p:spPr>
          <a:xfrm>
            <a:off x="3414886" y="4677927"/>
            <a:ext cx="5149167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ประชาชนสุขภาพดี เจ้าหน้าที่มีความสุข ระบบสุขภาพยั่งยืน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699792" y="-20538"/>
            <a:ext cx="3802908" cy="262967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ผลการเบิกจ่ายงบประมาณ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67183"/>
              </p:ext>
            </p:extLst>
          </p:nvPr>
        </p:nvGraphicFramePr>
        <p:xfrm>
          <a:off x="-36512" y="306670"/>
          <a:ext cx="9180512" cy="480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324"/>
                <a:gridCol w="3390160"/>
                <a:gridCol w="1362732"/>
                <a:gridCol w="1362732"/>
                <a:gridCol w="1147564"/>
              </a:tblGrid>
              <a:tr h="320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โครงการ/ผลผลิต กิจกรรม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รายการ</a:t>
                      </a:r>
                      <a:endParaRPr lang="th-TH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ที่ได้รับจัดสรร</a:t>
                      </a:r>
                      <a:endParaRPr lang="th-TH" sz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ผลการเบิกจ่าย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คงเหลือ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โครงการพัฒนาสังคม สิ่งแวดล้อมและยกระดับความเป็นอยู่ของประชาชน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1.1 ยกระดับคุณภาพบริการสาธารณสุข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ครุภัณฑ์การแพทย์ จำนวน 1 รายการ </a:t>
                      </a: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(เครื่องเร่งอนุภาคที่ผลิตเฉพาะโฟตอนพลังงานมากกว่า 6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MV </a:t>
                      </a: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หรือผลิตลำรังสีอิเลคตรอน ร่วมด้วยพร้อมชุดอุปกรณ์ฉายรังสีแบบแปรความเข้มลำรังสี)</a:t>
                      </a:r>
                      <a:endParaRPr lang="th-TH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99,000,000</a:t>
                      </a:r>
                      <a:endParaRPr lang="th-TH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</a:t>
                      </a: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600</a:t>
                      </a: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th-TH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400,000</a:t>
                      </a:r>
                      <a:endParaRPr lang="th-TH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5840">
                <a:tc rowSpan="2">
                  <a:txBody>
                    <a:bodyPr/>
                    <a:lstStyle/>
                    <a:p>
                      <a:r>
                        <a:rPr lang="th-TH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โครงการพัฒนาสังคมและยกระดับความเป็นอยู่ของประชาชน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2.1</a:t>
                      </a:r>
                      <a:r>
                        <a:rPr lang="th-TH" sz="12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การพัฒนาโครงสร้างพื้นฐานเพื่อความมั่นคงในชีวิต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2.2 การพัฒนาศักยภาพและการเข้าถึงบริการของประชาชน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ครุภัณฑ์การแพทย์ จำนวน 5 รายการ </a:t>
                      </a: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(เครื่องวางแผนการรักษาด้วยรังสีพร้อมเครื่องนัดหมายและทวนสอบข้อมูลผู้ป่วยโรคมะเร็ง, กล้องส่องตรวจระบบทางเดินหายใจด้วยคลื่นเสียงความถี่สูงชนิดวิดีทัศน์แบบ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Convex</a:t>
                      </a:r>
                      <a:r>
                        <a:rPr 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เป็นต้น)</a:t>
                      </a:r>
                      <a:endParaRPr lang="th-TH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64,900,000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63,060,000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1,840,000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88720">
                <a:tc vMerge="1">
                  <a:txBody>
                    <a:bodyPr/>
                    <a:lstStyle/>
                    <a:p>
                      <a:endParaRPr lang="th-TH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ครุภัณฑ์การแพทย์ จำนวน</a:t>
                      </a:r>
                      <a:r>
                        <a:rPr lang="th-TH" sz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 รายการ </a:t>
                      </a:r>
                      <a:r>
                        <a:rPr lang="th-TH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(เครื่องผ่าตัดจอตาพร้อมเลเซอร์สำหรับจอตา เครื่องวิเคราะห์โรคต้อหินและถ่ายภาพจอประสาทตาโดยใช้เลเซอร์สแกน และกล้องถ่ายภาพลูกตาส่วนหน้าความละเอียดสูงพร้อมวัดความยาวลูกตาแบบอัตโนมัติ เป็นต้น)</a:t>
                      </a:r>
                      <a:endParaRPr lang="th-TH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65,470,000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65,258,000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212,000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โครงการพัฒนาสังคมและคุณภาพชีวิตภาคเหนือ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3.1 พัฒนาระบบดูแลและยกระดับการให้บริการสุขภาพผู้สูงอายุ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ครุภัณฑ์การแพทย์ จำนวน 3 รายการ</a:t>
                      </a:r>
                      <a:r>
                        <a:rPr lang="th-TH" sz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เครื่องเอกซเรย์เต้านมระบบดิจิตอล 2 และ 3 มิติ, ระบบตรวจสอบความถูกต้องของการฉายรังสีให้แก่ผู้ป่วย และเครื่องตรวจคลื่นเสียงความถี่สูงชนิดสี จำนวน 3 หัวตรวจ)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29,250,000</a:t>
                      </a:r>
                      <a:endParaRPr lang="th-TH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27,800,000</a:t>
                      </a:r>
                      <a:endParaRPr lang="th-TH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1,450,000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258,620,000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254,718,000</a:t>
                      </a:r>
                      <a:endParaRPr lang="th-TH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3,902,000</a:t>
                      </a:r>
                      <a:endParaRPr lang="th-TH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6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892" y="2549074"/>
            <a:ext cx="7196508" cy="1341134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defTabSz="685759">
              <a:defRPr/>
            </a:pPr>
            <a:endParaRPr lang="th-TH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759">
              <a:lnSpc>
                <a:spcPct val="120000"/>
              </a:lnSpc>
            </a:pP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โครงการรณรงค์กำจัดปัญหาพยาธิใบไม้ตับและมะเร็งท่อน้ำดี</a:t>
            </a:r>
          </a:p>
          <a:p>
            <a:pPr algn="ctr" defTabSz="685759">
              <a:lnSpc>
                <a:spcPct val="120000"/>
              </a:lnSpc>
            </a:pP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เพื่อรำลึกในพระมหากรุณาธิคุณของพระบาทสมเด็จพระปรมินทรมหาภูมิพลอดุลยเดช</a:t>
            </a:r>
          </a:p>
          <a:p>
            <a:pPr algn="ctr" defTabSz="685759">
              <a:lnSpc>
                <a:spcPct val="120000"/>
              </a:lnSpc>
            </a:pP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พร้อมทั้งถวายเป็นพระราชกุศลแด่สมเด็จพระนางเจ้าฯพระบรมราชินีนาถ</a:t>
            </a:r>
          </a:p>
          <a:p>
            <a:pPr algn="ctr" defTabSz="685759">
              <a:lnSpc>
                <a:spcPct val="120000"/>
              </a:lnSpc>
            </a:pP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ทรงเจริญพระชนมพรรษา 84 พรรษา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3" t="4467" r="1864" b="12700"/>
          <a:stretch/>
        </p:blipFill>
        <p:spPr>
          <a:xfrm>
            <a:off x="4667252" y="83479"/>
            <a:ext cx="180022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531" t="4198" r="67284" b="15235"/>
          <a:stretch/>
        </p:blipFill>
        <p:spPr>
          <a:xfrm>
            <a:off x="2407493" y="50142"/>
            <a:ext cx="1914525" cy="278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5"/>
          <a:stretch/>
        </p:blipFill>
        <p:spPr>
          <a:xfrm>
            <a:off x="2278179" y="3828004"/>
            <a:ext cx="2389073" cy="131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2" y="3824701"/>
            <a:ext cx="2428875" cy="1343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6" y="3824703"/>
            <a:ext cx="2023082" cy="1344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4968"/>
            <a:ext cx="2278177" cy="13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5092" y="1755530"/>
            <a:ext cx="7193819" cy="11620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11560" y="3261812"/>
            <a:ext cx="8064896" cy="534074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ยุทธศาสตร์ที่ 3 </a:t>
            </a:r>
            <a:r>
              <a:rPr lang="en-US" sz="2800" dirty="0">
                <a:ln w="10160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th-TH" sz="2800" dirty="0">
                <a:solidFill>
                  <a:srgbClr val="0000CC"/>
                </a:solidFill>
                <a:latin typeface="Angsana New" pitchFamily="18" charset="-34"/>
              </a:rPr>
              <a:t>การเฝ้าระวัง ป้องกัน ควบคุม และดูแลรักษาโรคพิษสุนัขบ้าในคน</a:t>
            </a:r>
            <a:r>
              <a:rPr lang="th-TH" sz="28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5" t="14788" r="17988" b="13719"/>
          <a:stretch/>
        </p:blipFill>
        <p:spPr>
          <a:xfrm>
            <a:off x="3419872" y="467320"/>
            <a:ext cx="1224136" cy="1168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3540" y="467320"/>
            <a:ext cx="1104604" cy="1099293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75091" y="2013632"/>
            <a:ext cx="7120750" cy="666750"/>
          </a:xfrm>
        </p:spPr>
        <p:txBody>
          <a:bodyPr>
            <a:noAutofit/>
          </a:bodyPr>
          <a:lstStyle/>
          <a:p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โครงการสัตว์ปลอดโรค คนปลอดภัย จากโรคพิษสุนัขบ้า </a:t>
            </a:r>
            <a:r>
              <a:rPr lang="th-TH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ตามพระปณิธาน ศ. ดร.สมเด็จพระเจ้าลูกเธอ เจ้าฟ้าจุฬาภรณวลัยลักษณ์ อัครราชกุมารี</a:t>
            </a:r>
          </a:p>
        </p:txBody>
      </p:sp>
      <p:sp>
        <p:nvSpPr>
          <p:cNvPr id="9" name="Rectangle 23"/>
          <p:cNvSpPr/>
          <p:nvPr/>
        </p:nvSpPr>
        <p:spPr>
          <a:xfrm>
            <a:off x="4139952" y="4443958"/>
            <a:ext cx="4418192" cy="400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8" tIns="45719" rIns="91438" bIns="45719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สำนักโรคติดต่อทั่วไป กรมควบคุมโรค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596130"/>
          </a:xfrm>
          <a:prstGeom prst="rect">
            <a:avLst/>
          </a:prstGeom>
        </p:spPr>
      </p:pic>
      <p:sp>
        <p:nvSpPr>
          <p:cNvPr id="6" name="วงรี 5"/>
          <p:cNvSpPr/>
          <p:nvPr/>
        </p:nvSpPr>
        <p:spPr>
          <a:xfrm>
            <a:off x="6948264" y="771550"/>
            <a:ext cx="1296144" cy="12241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2411760" y="771550"/>
            <a:ext cx="1296144" cy="12241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627784" y="115133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11635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475656" y="451619"/>
            <a:ext cx="59766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755576" y="483518"/>
            <a:ext cx="7632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2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 flipH="1" flipV="1">
            <a:off x="5654928" y="3266763"/>
            <a:ext cx="106451" cy="392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92280" y="4344513"/>
            <a:ext cx="1928813" cy="3154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79" tIns="34289" rIns="68579" bIns="34289">
            <a:spAutoFit/>
          </a:bodyPr>
          <a:lstStyle/>
          <a:p>
            <a:pPr algn="r" defTabSz="342892"/>
            <a:r>
              <a:rPr lang="th-TH" sz="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 : สำนักควบคุม ป้องกันและบำบัดโรคสัตว์ กรมปศุสัตว์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/>
          <a:srcRect l="14517" t="-494" r="28912" b="6564"/>
          <a:stretch/>
        </p:blipFill>
        <p:spPr>
          <a:xfrm>
            <a:off x="7553278" y="1900914"/>
            <a:ext cx="1415144" cy="234043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69304" y="97311"/>
            <a:ext cx="8767085" cy="648611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สถานการณ์โรคพิษสุนัขบ้า วันที่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-12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8264" y="936245"/>
            <a:ext cx="2278736" cy="71557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342892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ผลตรวจยืนยันในสัตว์</a:t>
            </a:r>
            <a:endParaRPr lang="en-US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342892"/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มค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-12 </a:t>
            </a:r>
            <a:r>
              <a:rPr lang="th-TH" sz="1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2561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342892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1,189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ตัวอย่าง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534" y="1075510"/>
            <a:ext cx="2424141" cy="4016520"/>
            <a:chOff x="64964" y="1101979"/>
            <a:chExt cx="3526223" cy="58896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68" y="1101979"/>
              <a:ext cx="3414619" cy="55372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4964" y="6607979"/>
              <a:ext cx="3400083" cy="3836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defTabSz="342892"/>
              <a:r>
                <a:rPr lang="th-TH" sz="11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แหล่งข้อมูล </a:t>
              </a:r>
              <a:r>
                <a:rPr lang="en-US" sz="11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11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สำนักระบาดวิทยา กรมควบคุมโรค</a:t>
              </a:r>
            </a:p>
          </p:txBody>
        </p:sp>
        <p:sp>
          <p:nvSpPr>
            <p:cNvPr id="2" name="Flowchart: Process 1"/>
            <p:cNvSpPr/>
            <p:nvPr/>
          </p:nvSpPr>
          <p:spPr>
            <a:xfrm>
              <a:off x="1779576" y="3897745"/>
              <a:ext cx="108986" cy="88364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596674" y="2510458"/>
              <a:ext cx="99231" cy="120579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1016000" y="2419927"/>
              <a:ext cx="101021" cy="118134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th-TH" sz="1400">
                <a:solidFill>
                  <a:prstClr val="white"/>
                </a:solidFill>
              </a:endParaRPr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1797988" y="3711366"/>
              <a:ext cx="101600" cy="90531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th-TH" sz="1400">
                <a:solidFill>
                  <a:prstClr val="white"/>
                </a:solidFill>
              </a:endParaRP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1917579" y="3897745"/>
              <a:ext cx="85628" cy="88364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th-TH" sz="1400">
                <a:solidFill>
                  <a:prstClr val="white"/>
                </a:solidFill>
              </a:endParaRP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2917389" y="2538061"/>
              <a:ext cx="101600" cy="90531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th-TH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34767" y="852645"/>
            <a:ext cx="2320162" cy="771530"/>
            <a:chOff x="4165612" y="1568635"/>
            <a:chExt cx="3334026" cy="1468275"/>
          </a:xfrm>
        </p:grpSpPr>
        <p:grpSp>
          <p:nvGrpSpPr>
            <p:cNvPr id="6" name="Group 5"/>
            <p:cNvGrpSpPr/>
            <p:nvPr/>
          </p:nvGrpSpPr>
          <p:grpSpPr>
            <a:xfrm>
              <a:off x="4591206" y="1568635"/>
              <a:ext cx="1655875" cy="1456843"/>
              <a:chOff x="5222599" y="2144700"/>
              <a:chExt cx="2600642" cy="2507400"/>
            </a:xfrm>
          </p:grpSpPr>
          <p:grpSp>
            <p:nvGrpSpPr>
              <p:cNvPr id="7" name="กลุ่ม 24"/>
              <p:cNvGrpSpPr/>
              <p:nvPr/>
            </p:nvGrpSpPr>
            <p:grpSpPr>
              <a:xfrm>
                <a:off x="5222599" y="2144700"/>
                <a:ext cx="2600642" cy="1223100"/>
                <a:chOff x="5189357" y="1943282"/>
                <a:chExt cx="2600642" cy="1223100"/>
              </a:xfrm>
            </p:grpSpPr>
            <p:sp>
              <p:nvSpPr>
                <p:cNvPr id="13" name="Freeform 26"/>
                <p:cNvSpPr/>
                <p:nvPr/>
              </p:nvSpPr>
              <p:spPr>
                <a:xfrm>
                  <a:off x="5189357" y="1960699"/>
                  <a:ext cx="436562" cy="1196975"/>
                </a:xfrm>
                <a:custGeom>
                  <a:avLst/>
                  <a:gdLst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630951 h 1291595"/>
                    <a:gd name="connsiteX27" fmla="*/ 122168 w 512808"/>
                    <a:gd name="connsiteY27" fmla="*/ 405460 h 1291595"/>
                    <a:gd name="connsiteX28" fmla="*/ 119736 w 512808"/>
                    <a:gd name="connsiteY28" fmla="*/ 399589 h 1291595"/>
                    <a:gd name="connsiteX29" fmla="*/ 106804 w 512808"/>
                    <a:gd name="connsiteY29" fmla="*/ 394232 h 1291595"/>
                    <a:gd name="connsiteX30" fmla="*/ 88516 w 512808"/>
                    <a:gd name="connsiteY30" fmla="*/ 412520 h 1291595"/>
                    <a:gd name="connsiteX31" fmla="*/ 88516 w 512808"/>
                    <a:gd name="connsiteY31" fmla="*/ 735984 h 1291595"/>
                    <a:gd name="connsiteX32" fmla="*/ 88703 w 512808"/>
                    <a:gd name="connsiteY32" fmla="*/ 736435 h 1291595"/>
                    <a:gd name="connsiteX33" fmla="*/ 87847 w 512808"/>
                    <a:gd name="connsiteY33" fmla="*/ 740674 h 1291595"/>
                    <a:gd name="connsiteX34" fmla="*/ 45720 w 512808"/>
                    <a:gd name="connsiteY34" fmla="*/ 768598 h 1291595"/>
                    <a:gd name="connsiteX35" fmla="*/ 0 w 512808"/>
                    <a:gd name="connsiteY35" fmla="*/ 722878 h 1291595"/>
                    <a:gd name="connsiteX36" fmla="*/ 0 w 512808"/>
                    <a:gd name="connsiteY36" fmla="*/ 350381 h 1291595"/>
                    <a:gd name="connsiteX37" fmla="*/ 85839 w 512808"/>
                    <a:gd name="connsiteY37" fmla="*/ 264542 h 1291595"/>
                    <a:gd name="connsiteX38" fmla="*/ 251550 w 512808"/>
                    <a:gd name="connsiteY38" fmla="*/ 0 h 1291595"/>
                    <a:gd name="connsiteX39" fmla="*/ 374038 w 512808"/>
                    <a:gd name="connsiteY39" fmla="*/ 122488 h 1291595"/>
                    <a:gd name="connsiteX40" fmla="*/ 251550 w 512808"/>
                    <a:gd name="connsiteY40" fmla="*/ 244976 h 1291595"/>
                    <a:gd name="connsiteX41" fmla="*/ 129062 w 512808"/>
                    <a:gd name="connsiteY41" fmla="*/ 122488 h 1291595"/>
                    <a:gd name="connsiteX42" fmla="*/ 251550 w 512808"/>
                    <a:gd name="connsiteY42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405460 h 1291595"/>
                    <a:gd name="connsiteX27" fmla="*/ 119736 w 512808"/>
                    <a:gd name="connsiteY27" fmla="*/ 399589 h 1291595"/>
                    <a:gd name="connsiteX28" fmla="*/ 106804 w 512808"/>
                    <a:gd name="connsiteY28" fmla="*/ 394232 h 1291595"/>
                    <a:gd name="connsiteX29" fmla="*/ 88516 w 512808"/>
                    <a:gd name="connsiteY29" fmla="*/ 412520 h 1291595"/>
                    <a:gd name="connsiteX30" fmla="*/ 88516 w 512808"/>
                    <a:gd name="connsiteY30" fmla="*/ 735984 h 1291595"/>
                    <a:gd name="connsiteX31" fmla="*/ 88703 w 512808"/>
                    <a:gd name="connsiteY31" fmla="*/ 736435 h 1291595"/>
                    <a:gd name="connsiteX32" fmla="*/ 87847 w 512808"/>
                    <a:gd name="connsiteY32" fmla="*/ 740674 h 1291595"/>
                    <a:gd name="connsiteX33" fmla="*/ 45720 w 512808"/>
                    <a:gd name="connsiteY33" fmla="*/ 768598 h 1291595"/>
                    <a:gd name="connsiteX34" fmla="*/ 0 w 512808"/>
                    <a:gd name="connsiteY34" fmla="*/ 722878 h 1291595"/>
                    <a:gd name="connsiteX35" fmla="*/ 0 w 512808"/>
                    <a:gd name="connsiteY35" fmla="*/ 350381 h 1291595"/>
                    <a:gd name="connsiteX36" fmla="*/ 85839 w 512808"/>
                    <a:gd name="connsiteY36" fmla="*/ 264542 h 1291595"/>
                    <a:gd name="connsiteX37" fmla="*/ 251550 w 512808"/>
                    <a:gd name="connsiteY37" fmla="*/ 0 h 1291595"/>
                    <a:gd name="connsiteX38" fmla="*/ 374038 w 512808"/>
                    <a:gd name="connsiteY38" fmla="*/ 122488 h 1291595"/>
                    <a:gd name="connsiteX39" fmla="*/ 251550 w 512808"/>
                    <a:gd name="connsiteY39" fmla="*/ 244976 h 1291595"/>
                    <a:gd name="connsiteX40" fmla="*/ 129062 w 512808"/>
                    <a:gd name="connsiteY40" fmla="*/ 122488 h 1291595"/>
                    <a:gd name="connsiteX41" fmla="*/ 251550 w 512808"/>
                    <a:gd name="connsiteY41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1232159 h 1291595"/>
                    <a:gd name="connsiteX18" fmla="*/ 331204 w 512808"/>
                    <a:gd name="connsiteY18" fmla="*/ 1291595 h 1291595"/>
                    <a:gd name="connsiteX19" fmla="*/ 271768 w 512808"/>
                    <a:gd name="connsiteY19" fmla="*/ 1232159 h 1291595"/>
                    <a:gd name="connsiteX20" fmla="*/ 271768 w 512808"/>
                    <a:gd name="connsiteY20" fmla="*/ 768598 h 1291595"/>
                    <a:gd name="connsiteX21" fmla="*/ 241040 w 512808"/>
                    <a:gd name="connsiteY21" fmla="*/ 768598 h 1291595"/>
                    <a:gd name="connsiteX22" fmla="*/ 241040 w 512808"/>
                    <a:gd name="connsiteY22" fmla="*/ 1232159 h 1291595"/>
                    <a:gd name="connsiteX23" fmla="*/ 181604 w 512808"/>
                    <a:gd name="connsiteY23" fmla="*/ 1291595 h 1291595"/>
                    <a:gd name="connsiteX24" fmla="*/ 122168 w 512808"/>
                    <a:gd name="connsiteY24" fmla="*/ 1232159 h 1291595"/>
                    <a:gd name="connsiteX25" fmla="*/ 122168 w 512808"/>
                    <a:gd name="connsiteY25" fmla="*/ 405460 h 1291595"/>
                    <a:gd name="connsiteX26" fmla="*/ 119736 w 512808"/>
                    <a:gd name="connsiteY26" fmla="*/ 399589 h 1291595"/>
                    <a:gd name="connsiteX27" fmla="*/ 106804 w 512808"/>
                    <a:gd name="connsiteY27" fmla="*/ 394232 h 1291595"/>
                    <a:gd name="connsiteX28" fmla="*/ 88516 w 512808"/>
                    <a:gd name="connsiteY28" fmla="*/ 412520 h 1291595"/>
                    <a:gd name="connsiteX29" fmla="*/ 88516 w 512808"/>
                    <a:gd name="connsiteY29" fmla="*/ 735984 h 1291595"/>
                    <a:gd name="connsiteX30" fmla="*/ 88703 w 512808"/>
                    <a:gd name="connsiteY30" fmla="*/ 736435 h 1291595"/>
                    <a:gd name="connsiteX31" fmla="*/ 87847 w 512808"/>
                    <a:gd name="connsiteY31" fmla="*/ 740674 h 1291595"/>
                    <a:gd name="connsiteX32" fmla="*/ 45720 w 512808"/>
                    <a:gd name="connsiteY32" fmla="*/ 768598 h 1291595"/>
                    <a:gd name="connsiteX33" fmla="*/ 0 w 512808"/>
                    <a:gd name="connsiteY33" fmla="*/ 722878 h 1291595"/>
                    <a:gd name="connsiteX34" fmla="*/ 0 w 512808"/>
                    <a:gd name="connsiteY34" fmla="*/ 350381 h 1291595"/>
                    <a:gd name="connsiteX35" fmla="*/ 85839 w 512808"/>
                    <a:gd name="connsiteY35" fmla="*/ 264542 h 1291595"/>
                    <a:gd name="connsiteX36" fmla="*/ 251550 w 512808"/>
                    <a:gd name="connsiteY36" fmla="*/ 0 h 1291595"/>
                    <a:gd name="connsiteX37" fmla="*/ 374038 w 512808"/>
                    <a:gd name="connsiteY37" fmla="*/ 122488 h 1291595"/>
                    <a:gd name="connsiteX38" fmla="*/ 251550 w 512808"/>
                    <a:gd name="connsiteY38" fmla="*/ 244976 h 1291595"/>
                    <a:gd name="connsiteX39" fmla="*/ 129062 w 512808"/>
                    <a:gd name="connsiteY39" fmla="*/ 122488 h 1291595"/>
                    <a:gd name="connsiteX40" fmla="*/ 251550 w 512808"/>
                    <a:gd name="connsiteY40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1232159 h 1291595"/>
                    <a:gd name="connsiteX17" fmla="*/ 331204 w 512808"/>
                    <a:gd name="connsiteY17" fmla="*/ 1291595 h 1291595"/>
                    <a:gd name="connsiteX18" fmla="*/ 271768 w 512808"/>
                    <a:gd name="connsiteY18" fmla="*/ 1232159 h 1291595"/>
                    <a:gd name="connsiteX19" fmla="*/ 271768 w 512808"/>
                    <a:gd name="connsiteY19" fmla="*/ 768598 h 1291595"/>
                    <a:gd name="connsiteX20" fmla="*/ 241040 w 512808"/>
                    <a:gd name="connsiteY20" fmla="*/ 768598 h 1291595"/>
                    <a:gd name="connsiteX21" fmla="*/ 241040 w 512808"/>
                    <a:gd name="connsiteY21" fmla="*/ 1232159 h 1291595"/>
                    <a:gd name="connsiteX22" fmla="*/ 181604 w 512808"/>
                    <a:gd name="connsiteY22" fmla="*/ 1291595 h 1291595"/>
                    <a:gd name="connsiteX23" fmla="*/ 122168 w 512808"/>
                    <a:gd name="connsiteY23" fmla="*/ 1232159 h 1291595"/>
                    <a:gd name="connsiteX24" fmla="*/ 122168 w 512808"/>
                    <a:gd name="connsiteY24" fmla="*/ 405460 h 1291595"/>
                    <a:gd name="connsiteX25" fmla="*/ 119736 w 512808"/>
                    <a:gd name="connsiteY25" fmla="*/ 399589 h 1291595"/>
                    <a:gd name="connsiteX26" fmla="*/ 106804 w 512808"/>
                    <a:gd name="connsiteY26" fmla="*/ 394232 h 1291595"/>
                    <a:gd name="connsiteX27" fmla="*/ 88516 w 512808"/>
                    <a:gd name="connsiteY27" fmla="*/ 412520 h 1291595"/>
                    <a:gd name="connsiteX28" fmla="*/ 88516 w 512808"/>
                    <a:gd name="connsiteY28" fmla="*/ 735984 h 1291595"/>
                    <a:gd name="connsiteX29" fmla="*/ 88703 w 512808"/>
                    <a:gd name="connsiteY29" fmla="*/ 736435 h 1291595"/>
                    <a:gd name="connsiteX30" fmla="*/ 87847 w 512808"/>
                    <a:gd name="connsiteY30" fmla="*/ 740674 h 1291595"/>
                    <a:gd name="connsiteX31" fmla="*/ 45720 w 512808"/>
                    <a:gd name="connsiteY31" fmla="*/ 768598 h 1291595"/>
                    <a:gd name="connsiteX32" fmla="*/ 0 w 512808"/>
                    <a:gd name="connsiteY32" fmla="*/ 722878 h 1291595"/>
                    <a:gd name="connsiteX33" fmla="*/ 0 w 512808"/>
                    <a:gd name="connsiteY33" fmla="*/ 350381 h 1291595"/>
                    <a:gd name="connsiteX34" fmla="*/ 85839 w 512808"/>
                    <a:gd name="connsiteY34" fmla="*/ 264542 h 1291595"/>
                    <a:gd name="connsiteX35" fmla="*/ 251550 w 512808"/>
                    <a:gd name="connsiteY35" fmla="*/ 0 h 1291595"/>
                    <a:gd name="connsiteX36" fmla="*/ 374038 w 512808"/>
                    <a:gd name="connsiteY36" fmla="*/ 122488 h 1291595"/>
                    <a:gd name="connsiteX37" fmla="*/ 251550 w 512808"/>
                    <a:gd name="connsiteY37" fmla="*/ 244976 h 1291595"/>
                    <a:gd name="connsiteX38" fmla="*/ 129062 w 512808"/>
                    <a:gd name="connsiteY38" fmla="*/ 122488 h 1291595"/>
                    <a:gd name="connsiteX39" fmla="*/ 251550 w 512808"/>
                    <a:gd name="connsiteY39" fmla="*/ 0 h 129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2808" h="1291595">
                      <a:moveTo>
                        <a:pt x="85839" y="264542"/>
                      </a:moveTo>
                      <a:lnTo>
                        <a:pt x="91440" y="264542"/>
                      </a:lnTo>
                      <a:lnTo>
                        <a:pt x="122168" y="264542"/>
                      </a:lnTo>
                      <a:lnTo>
                        <a:pt x="390640" y="264542"/>
                      </a:lnTo>
                      <a:lnTo>
                        <a:pt x="421368" y="264542"/>
                      </a:lnTo>
                      <a:lnTo>
                        <a:pt x="426969" y="264542"/>
                      </a:lnTo>
                      <a:cubicBezTo>
                        <a:pt x="474377" y="264542"/>
                        <a:pt x="512808" y="302973"/>
                        <a:pt x="512808" y="350381"/>
                      </a:cubicBezTo>
                      <a:lnTo>
                        <a:pt x="512808" y="722878"/>
                      </a:lnTo>
                      <a:cubicBezTo>
                        <a:pt x="512808" y="748128"/>
                        <a:pt x="492338" y="768598"/>
                        <a:pt x="467088" y="768598"/>
                      </a:cubicBezTo>
                      <a:cubicBezTo>
                        <a:pt x="448151" y="768598"/>
                        <a:pt x="431902" y="757084"/>
                        <a:pt x="424961" y="740674"/>
                      </a:cubicBezTo>
                      <a:lnTo>
                        <a:pt x="424105" y="736435"/>
                      </a:lnTo>
                      <a:lnTo>
                        <a:pt x="424292" y="735984"/>
                      </a:lnTo>
                      <a:lnTo>
                        <a:pt x="424292" y="412520"/>
                      </a:lnTo>
                      <a:cubicBezTo>
                        <a:pt x="424292" y="402420"/>
                        <a:pt x="416104" y="394232"/>
                        <a:pt x="406004" y="394232"/>
                      </a:cubicBezTo>
                      <a:cubicBezTo>
                        <a:pt x="400954" y="394232"/>
                        <a:pt x="396382" y="396279"/>
                        <a:pt x="393073" y="399589"/>
                      </a:cubicBezTo>
                      <a:lnTo>
                        <a:pt x="390640" y="405461"/>
                      </a:lnTo>
                      <a:lnTo>
                        <a:pt x="390640" y="1232159"/>
                      </a:lnTo>
                      <a:cubicBezTo>
                        <a:pt x="390640" y="1264985"/>
                        <a:pt x="364030" y="1291595"/>
                        <a:pt x="331204" y="1291595"/>
                      </a:cubicBezTo>
                      <a:cubicBezTo>
                        <a:pt x="298378" y="1291595"/>
                        <a:pt x="271768" y="1264985"/>
                        <a:pt x="271768" y="1232159"/>
                      </a:cubicBezTo>
                      <a:lnTo>
                        <a:pt x="271768" y="768598"/>
                      </a:lnTo>
                      <a:lnTo>
                        <a:pt x="241040" y="768598"/>
                      </a:lnTo>
                      <a:lnTo>
                        <a:pt x="241040" y="1232159"/>
                      </a:lnTo>
                      <a:cubicBezTo>
                        <a:pt x="241040" y="1264985"/>
                        <a:pt x="214430" y="1291595"/>
                        <a:pt x="181604" y="1291595"/>
                      </a:cubicBezTo>
                      <a:cubicBezTo>
                        <a:pt x="148778" y="1291595"/>
                        <a:pt x="122168" y="1264985"/>
                        <a:pt x="122168" y="1232159"/>
                      </a:cubicBezTo>
                      <a:lnTo>
                        <a:pt x="122168" y="405460"/>
                      </a:lnTo>
                      <a:lnTo>
                        <a:pt x="119736" y="399589"/>
                      </a:lnTo>
                      <a:cubicBezTo>
                        <a:pt x="116426" y="396279"/>
                        <a:pt x="111854" y="394232"/>
                        <a:pt x="106804" y="394232"/>
                      </a:cubicBezTo>
                      <a:cubicBezTo>
                        <a:pt x="96704" y="394232"/>
                        <a:pt x="88516" y="402420"/>
                        <a:pt x="88516" y="412520"/>
                      </a:cubicBezTo>
                      <a:lnTo>
                        <a:pt x="88516" y="735984"/>
                      </a:lnTo>
                      <a:lnTo>
                        <a:pt x="88703" y="736435"/>
                      </a:lnTo>
                      <a:lnTo>
                        <a:pt x="87847" y="740674"/>
                      </a:lnTo>
                      <a:cubicBezTo>
                        <a:pt x="80907" y="757084"/>
                        <a:pt x="64658" y="768598"/>
                        <a:pt x="45720" y="768598"/>
                      </a:cubicBezTo>
                      <a:cubicBezTo>
                        <a:pt x="20470" y="768598"/>
                        <a:pt x="0" y="748128"/>
                        <a:pt x="0" y="722878"/>
                      </a:cubicBezTo>
                      <a:lnTo>
                        <a:pt x="0" y="350381"/>
                      </a:lnTo>
                      <a:cubicBezTo>
                        <a:pt x="0" y="302973"/>
                        <a:pt x="38431" y="264542"/>
                        <a:pt x="85839" y="264542"/>
                      </a:cubicBezTo>
                      <a:close/>
                      <a:moveTo>
                        <a:pt x="251550" y="0"/>
                      </a:moveTo>
                      <a:cubicBezTo>
                        <a:pt x="319198" y="0"/>
                        <a:pt x="374038" y="54840"/>
                        <a:pt x="374038" y="122488"/>
                      </a:cubicBezTo>
                      <a:cubicBezTo>
                        <a:pt x="374038" y="190136"/>
                        <a:pt x="319198" y="244976"/>
                        <a:pt x="251550" y="244976"/>
                      </a:cubicBezTo>
                      <a:cubicBezTo>
                        <a:pt x="183902" y="244976"/>
                        <a:pt x="129062" y="190136"/>
                        <a:pt x="129062" y="122488"/>
                      </a:cubicBezTo>
                      <a:cubicBezTo>
                        <a:pt x="129062" y="54840"/>
                        <a:pt x="183902" y="0"/>
                        <a:pt x="25155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2892">
                    <a:defRPr/>
                  </a:pP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Freeform 26"/>
                <p:cNvSpPr/>
                <p:nvPr/>
              </p:nvSpPr>
              <p:spPr>
                <a:xfrm>
                  <a:off x="5942648" y="1943282"/>
                  <a:ext cx="436562" cy="1196975"/>
                </a:xfrm>
                <a:custGeom>
                  <a:avLst/>
                  <a:gdLst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630951 h 1291595"/>
                    <a:gd name="connsiteX27" fmla="*/ 122168 w 512808"/>
                    <a:gd name="connsiteY27" fmla="*/ 405460 h 1291595"/>
                    <a:gd name="connsiteX28" fmla="*/ 119736 w 512808"/>
                    <a:gd name="connsiteY28" fmla="*/ 399589 h 1291595"/>
                    <a:gd name="connsiteX29" fmla="*/ 106804 w 512808"/>
                    <a:gd name="connsiteY29" fmla="*/ 394232 h 1291595"/>
                    <a:gd name="connsiteX30" fmla="*/ 88516 w 512808"/>
                    <a:gd name="connsiteY30" fmla="*/ 412520 h 1291595"/>
                    <a:gd name="connsiteX31" fmla="*/ 88516 w 512808"/>
                    <a:gd name="connsiteY31" fmla="*/ 735984 h 1291595"/>
                    <a:gd name="connsiteX32" fmla="*/ 88703 w 512808"/>
                    <a:gd name="connsiteY32" fmla="*/ 736435 h 1291595"/>
                    <a:gd name="connsiteX33" fmla="*/ 87847 w 512808"/>
                    <a:gd name="connsiteY33" fmla="*/ 740674 h 1291595"/>
                    <a:gd name="connsiteX34" fmla="*/ 45720 w 512808"/>
                    <a:gd name="connsiteY34" fmla="*/ 768598 h 1291595"/>
                    <a:gd name="connsiteX35" fmla="*/ 0 w 512808"/>
                    <a:gd name="connsiteY35" fmla="*/ 722878 h 1291595"/>
                    <a:gd name="connsiteX36" fmla="*/ 0 w 512808"/>
                    <a:gd name="connsiteY36" fmla="*/ 350381 h 1291595"/>
                    <a:gd name="connsiteX37" fmla="*/ 85839 w 512808"/>
                    <a:gd name="connsiteY37" fmla="*/ 264542 h 1291595"/>
                    <a:gd name="connsiteX38" fmla="*/ 251550 w 512808"/>
                    <a:gd name="connsiteY38" fmla="*/ 0 h 1291595"/>
                    <a:gd name="connsiteX39" fmla="*/ 374038 w 512808"/>
                    <a:gd name="connsiteY39" fmla="*/ 122488 h 1291595"/>
                    <a:gd name="connsiteX40" fmla="*/ 251550 w 512808"/>
                    <a:gd name="connsiteY40" fmla="*/ 244976 h 1291595"/>
                    <a:gd name="connsiteX41" fmla="*/ 129062 w 512808"/>
                    <a:gd name="connsiteY41" fmla="*/ 122488 h 1291595"/>
                    <a:gd name="connsiteX42" fmla="*/ 251550 w 512808"/>
                    <a:gd name="connsiteY42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405460 h 1291595"/>
                    <a:gd name="connsiteX27" fmla="*/ 119736 w 512808"/>
                    <a:gd name="connsiteY27" fmla="*/ 399589 h 1291595"/>
                    <a:gd name="connsiteX28" fmla="*/ 106804 w 512808"/>
                    <a:gd name="connsiteY28" fmla="*/ 394232 h 1291595"/>
                    <a:gd name="connsiteX29" fmla="*/ 88516 w 512808"/>
                    <a:gd name="connsiteY29" fmla="*/ 412520 h 1291595"/>
                    <a:gd name="connsiteX30" fmla="*/ 88516 w 512808"/>
                    <a:gd name="connsiteY30" fmla="*/ 735984 h 1291595"/>
                    <a:gd name="connsiteX31" fmla="*/ 88703 w 512808"/>
                    <a:gd name="connsiteY31" fmla="*/ 736435 h 1291595"/>
                    <a:gd name="connsiteX32" fmla="*/ 87847 w 512808"/>
                    <a:gd name="connsiteY32" fmla="*/ 740674 h 1291595"/>
                    <a:gd name="connsiteX33" fmla="*/ 45720 w 512808"/>
                    <a:gd name="connsiteY33" fmla="*/ 768598 h 1291595"/>
                    <a:gd name="connsiteX34" fmla="*/ 0 w 512808"/>
                    <a:gd name="connsiteY34" fmla="*/ 722878 h 1291595"/>
                    <a:gd name="connsiteX35" fmla="*/ 0 w 512808"/>
                    <a:gd name="connsiteY35" fmla="*/ 350381 h 1291595"/>
                    <a:gd name="connsiteX36" fmla="*/ 85839 w 512808"/>
                    <a:gd name="connsiteY36" fmla="*/ 264542 h 1291595"/>
                    <a:gd name="connsiteX37" fmla="*/ 251550 w 512808"/>
                    <a:gd name="connsiteY37" fmla="*/ 0 h 1291595"/>
                    <a:gd name="connsiteX38" fmla="*/ 374038 w 512808"/>
                    <a:gd name="connsiteY38" fmla="*/ 122488 h 1291595"/>
                    <a:gd name="connsiteX39" fmla="*/ 251550 w 512808"/>
                    <a:gd name="connsiteY39" fmla="*/ 244976 h 1291595"/>
                    <a:gd name="connsiteX40" fmla="*/ 129062 w 512808"/>
                    <a:gd name="connsiteY40" fmla="*/ 122488 h 1291595"/>
                    <a:gd name="connsiteX41" fmla="*/ 251550 w 512808"/>
                    <a:gd name="connsiteY41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1232159 h 1291595"/>
                    <a:gd name="connsiteX18" fmla="*/ 331204 w 512808"/>
                    <a:gd name="connsiteY18" fmla="*/ 1291595 h 1291595"/>
                    <a:gd name="connsiteX19" fmla="*/ 271768 w 512808"/>
                    <a:gd name="connsiteY19" fmla="*/ 1232159 h 1291595"/>
                    <a:gd name="connsiteX20" fmla="*/ 271768 w 512808"/>
                    <a:gd name="connsiteY20" fmla="*/ 768598 h 1291595"/>
                    <a:gd name="connsiteX21" fmla="*/ 241040 w 512808"/>
                    <a:gd name="connsiteY21" fmla="*/ 768598 h 1291595"/>
                    <a:gd name="connsiteX22" fmla="*/ 241040 w 512808"/>
                    <a:gd name="connsiteY22" fmla="*/ 1232159 h 1291595"/>
                    <a:gd name="connsiteX23" fmla="*/ 181604 w 512808"/>
                    <a:gd name="connsiteY23" fmla="*/ 1291595 h 1291595"/>
                    <a:gd name="connsiteX24" fmla="*/ 122168 w 512808"/>
                    <a:gd name="connsiteY24" fmla="*/ 1232159 h 1291595"/>
                    <a:gd name="connsiteX25" fmla="*/ 122168 w 512808"/>
                    <a:gd name="connsiteY25" fmla="*/ 405460 h 1291595"/>
                    <a:gd name="connsiteX26" fmla="*/ 119736 w 512808"/>
                    <a:gd name="connsiteY26" fmla="*/ 399589 h 1291595"/>
                    <a:gd name="connsiteX27" fmla="*/ 106804 w 512808"/>
                    <a:gd name="connsiteY27" fmla="*/ 394232 h 1291595"/>
                    <a:gd name="connsiteX28" fmla="*/ 88516 w 512808"/>
                    <a:gd name="connsiteY28" fmla="*/ 412520 h 1291595"/>
                    <a:gd name="connsiteX29" fmla="*/ 88516 w 512808"/>
                    <a:gd name="connsiteY29" fmla="*/ 735984 h 1291595"/>
                    <a:gd name="connsiteX30" fmla="*/ 88703 w 512808"/>
                    <a:gd name="connsiteY30" fmla="*/ 736435 h 1291595"/>
                    <a:gd name="connsiteX31" fmla="*/ 87847 w 512808"/>
                    <a:gd name="connsiteY31" fmla="*/ 740674 h 1291595"/>
                    <a:gd name="connsiteX32" fmla="*/ 45720 w 512808"/>
                    <a:gd name="connsiteY32" fmla="*/ 768598 h 1291595"/>
                    <a:gd name="connsiteX33" fmla="*/ 0 w 512808"/>
                    <a:gd name="connsiteY33" fmla="*/ 722878 h 1291595"/>
                    <a:gd name="connsiteX34" fmla="*/ 0 w 512808"/>
                    <a:gd name="connsiteY34" fmla="*/ 350381 h 1291595"/>
                    <a:gd name="connsiteX35" fmla="*/ 85839 w 512808"/>
                    <a:gd name="connsiteY35" fmla="*/ 264542 h 1291595"/>
                    <a:gd name="connsiteX36" fmla="*/ 251550 w 512808"/>
                    <a:gd name="connsiteY36" fmla="*/ 0 h 1291595"/>
                    <a:gd name="connsiteX37" fmla="*/ 374038 w 512808"/>
                    <a:gd name="connsiteY37" fmla="*/ 122488 h 1291595"/>
                    <a:gd name="connsiteX38" fmla="*/ 251550 w 512808"/>
                    <a:gd name="connsiteY38" fmla="*/ 244976 h 1291595"/>
                    <a:gd name="connsiteX39" fmla="*/ 129062 w 512808"/>
                    <a:gd name="connsiteY39" fmla="*/ 122488 h 1291595"/>
                    <a:gd name="connsiteX40" fmla="*/ 251550 w 512808"/>
                    <a:gd name="connsiteY40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1232159 h 1291595"/>
                    <a:gd name="connsiteX17" fmla="*/ 331204 w 512808"/>
                    <a:gd name="connsiteY17" fmla="*/ 1291595 h 1291595"/>
                    <a:gd name="connsiteX18" fmla="*/ 271768 w 512808"/>
                    <a:gd name="connsiteY18" fmla="*/ 1232159 h 1291595"/>
                    <a:gd name="connsiteX19" fmla="*/ 271768 w 512808"/>
                    <a:gd name="connsiteY19" fmla="*/ 768598 h 1291595"/>
                    <a:gd name="connsiteX20" fmla="*/ 241040 w 512808"/>
                    <a:gd name="connsiteY20" fmla="*/ 768598 h 1291595"/>
                    <a:gd name="connsiteX21" fmla="*/ 241040 w 512808"/>
                    <a:gd name="connsiteY21" fmla="*/ 1232159 h 1291595"/>
                    <a:gd name="connsiteX22" fmla="*/ 181604 w 512808"/>
                    <a:gd name="connsiteY22" fmla="*/ 1291595 h 1291595"/>
                    <a:gd name="connsiteX23" fmla="*/ 122168 w 512808"/>
                    <a:gd name="connsiteY23" fmla="*/ 1232159 h 1291595"/>
                    <a:gd name="connsiteX24" fmla="*/ 122168 w 512808"/>
                    <a:gd name="connsiteY24" fmla="*/ 405460 h 1291595"/>
                    <a:gd name="connsiteX25" fmla="*/ 119736 w 512808"/>
                    <a:gd name="connsiteY25" fmla="*/ 399589 h 1291595"/>
                    <a:gd name="connsiteX26" fmla="*/ 106804 w 512808"/>
                    <a:gd name="connsiteY26" fmla="*/ 394232 h 1291595"/>
                    <a:gd name="connsiteX27" fmla="*/ 88516 w 512808"/>
                    <a:gd name="connsiteY27" fmla="*/ 412520 h 1291595"/>
                    <a:gd name="connsiteX28" fmla="*/ 88516 w 512808"/>
                    <a:gd name="connsiteY28" fmla="*/ 735984 h 1291595"/>
                    <a:gd name="connsiteX29" fmla="*/ 88703 w 512808"/>
                    <a:gd name="connsiteY29" fmla="*/ 736435 h 1291595"/>
                    <a:gd name="connsiteX30" fmla="*/ 87847 w 512808"/>
                    <a:gd name="connsiteY30" fmla="*/ 740674 h 1291595"/>
                    <a:gd name="connsiteX31" fmla="*/ 45720 w 512808"/>
                    <a:gd name="connsiteY31" fmla="*/ 768598 h 1291595"/>
                    <a:gd name="connsiteX32" fmla="*/ 0 w 512808"/>
                    <a:gd name="connsiteY32" fmla="*/ 722878 h 1291595"/>
                    <a:gd name="connsiteX33" fmla="*/ 0 w 512808"/>
                    <a:gd name="connsiteY33" fmla="*/ 350381 h 1291595"/>
                    <a:gd name="connsiteX34" fmla="*/ 85839 w 512808"/>
                    <a:gd name="connsiteY34" fmla="*/ 264542 h 1291595"/>
                    <a:gd name="connsiteX35" fmla="*/ 251550 w 512808"/>
                    <a:gd name="connsiteY35" fmla="*/ 0 h 1291595"/>
                    <a:gd name="connsiteX36" fmla="*/ 374038 w 512808"/>
                    <a:gd name="connsiteY36" fmla="*/ 122488 h 1291595"/>
                    <a:gd name="connsiteX37" fmla="*/ 251550 w 512808"/>
                    <a:gd name="connsiteY37" fmla="*/ 244976 h 1291595"/>
                    <a:gd name="connsiteX38" fmla="*/ 129062 w 512808"/>
                    <a:gd name="connsiteY38" fmla="*/ 122488 h 1291595"/>
                    <a:gd name="connsiteX39" fmla="*/ 251550 w 512808"/>
                    <a:gd name="connsiteY39" fmla="*/ 0 h 129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2808" h="1291595">
                      <a:moveTo>
                        <a:pt x="85839" y="264542"/>
                      </a:moveTo>
                      <a:lnTo>
                        <a:pt x="91440" y="264542"/>
                      </a:lnTo>
                      <a:lnTo>
                        <a:pt x="122168" y="264542"/>
                      </a:lnTo>
                      <a:lnTo>
                        <a:pt x="390640" y="264542"/>
                      </a:lnTo>
                      <a:lnTo>
                        <a:pt x="421368" y="264542"/>
                      </a:lnTo>
                      <a:lnTo>
                        <a:pt x="426969" y="264542"/>
                      </a:lnTo>
                      <a:cubicBezTo>
                        <a:pt x="474377" y="264542"/>
                        <a:pt x="512808" y="302973"/>
                        <a:pt x="512808" y="350381"/>
                      </a:cubicBezTo>
                      <a:lnTo>
                        <a:pt x="512808" y="722878"/>
                      </a:lnTo>
                      <a:cubicBezTo>
                        <a:pt x="512808" y="748128"/>
                        <a:pt x="492338" y="768598"/>
                        <a:pt x="467088" y="768598"/>
                      </a:cubicBezTo>
                      <a:cubicBezTo>
                        <a:pt x="448151" y="768598"/>
                        <a:pt x="431902" y="757084"/>
                        <a:pt x="424961" y="740674"/>
                      </a:cubicBezTo>
                      <a:lnTo>
                        <a:pt x="424105" y="736435"/>
                      </a:lnTo>
                      <a:lnTo>
                        <a:pt x="424292" y="735984"/>
                      </a:lnTo>
                      <a:lnTo>
                        <a:pt x="424292" y="412520"/>
                      </a:lnTo>
                      <a:cubicBezTo>
                        <a:pt x="424292" y="402420"/>
                        <a:pt x="416104" y="394232"/>
                        <a:pt x="406004" y="394232"/>
                      </a:cubicBezTo>
                      <a:cubicBezTo>
                        <a:pt x="400954" y="394232"/>
                        <a:pt x="396382" y="396279"/>
                        <a:pt x="393073" y="399589"/>
                      </a:cubicBezTo>
                      <a:lnTo>
                        <a:pt x="390640" y="405461"/>
                      </a:lnTo>
                      <a:lnTo>
                        <a:pt x="390640" y="1232159"/>
                      </a:lnTo>
                      <a:cubicBezTo>
                        <a:pt x="390640" y="1264985"/>
                        <a:pt x="364030" y="1291595"/>
                        <a:pt x="331204" y="1291595"/>
                      </a:cubicBezTo>
                      <a:cubicBezTo>
                        <a:pt x="298378" y="1291595"/>
                        <a:pt x="271768" y="1264985"/>
                        <a:pt x="271768" y="1232159"/>
                      </a:cubicBezTo>
                      <a:lnTo>
                        <a:pt x="271768" y="768598"/>
                      </a:lnTo>
                      <a:lnTo>
                        <a:pt x="241040" y="768598"/>
                      </a:lnTo>
                      <a:lnTo>
                        <a:pt x="241040" y="1232159"/>
                      </a:lnTo>
                      <a:cubicBezTo>
                        <a:pt x="241040" y="1264985"/>
                        <a:pt x="214430" y="1291595"/>
                        <a:pt x="181604" y="1291595"/>
                      </a:cubicBezTo>
                      <a:cubicBezTo>
                        <a:pt x="148778" y="1291595"/>
                        <a:pt x="122168" y="1264985"/>
                        <a:pt x="122168" y="1232159"/>
                      </a:cubicBezTo>
                      <a:lnTo>
                        <a:pt x="122168" y="405460"/>
                      </a:lnTo>
                      <a:lnTo>
                        <a:pt x="119736" y="399589"/>
                      </a:lnTo>
                      <a:cubicBezTo>
                        <a:pt x="116426" y="396279"/>
                        <a:pt x="111854" y="394232"/>
                        <a:pt x="106804" y="394232"/>
                      </a:cubicBezTo>
                      <a:cubicBezTo>
                        <a:pt x="96704" y="394232"/>
                        <a:pt x="88516" y="402420"/>
                        <a:pt x="88516" y="412520"/>
                      </a:cubicBezTo>
                      <a:lnTo>
                        <a:pt x="88516" y="735984"/>
                      </a:lnTo>
                      <a:lnTo>
                        <a:pt x="88703" y="736435"/>
                      </a:lnTo>
                      <a:lnTo>
                        <a:pt x="87847" y="740674"/>
                      </a:lnTo>
                      <a:cubicBezTo>
                        <a:pt x="80907" y="757084"/>
                        <a:pt x="64658" y="768598"/>
                        <a:pt x="45720" y="768598"/>
                      </a:cubicBezTo>
                      <a:cubicBezTo>
                        <a:pt x="20470" y="768598"/>
                        <a:pt x="0" y="748128"/>
                        <a:pt x="0" y="722878"/>
                      </a:cubicBezTo>
                      <a:lnTo>
                        <a:pt x="0" y="350381"/>
                      </a:lnTo>
                      <a:cubicBezTo>
                        <a:pt x="0" y="302973"/>
                        <a:pt x="38431" y="264542"/>
                        <a:pt x="85839" y="264542"/>
                      </a:cubicBezTo>
                      <a:close/>
                      <a:moveTo>
                        <a:pt x="251550" y="0"/>
                      </a:moveTo>
                      <a:cubicBezTo>
                        <a:pt x="319198" y="0"/>
                        <a:pt x="374038" y="54840"/>
                        <a:pt x="374038" y="122488"/>
                      </a:cubicBezTo>
                      <a:cubicBezTo>
                        <a:pt x="374038" y="190136"/>
                        <a:pt x="319198" y="244976"/>
                        <a:pt x="251550" y="244976"/>
                      </a:cubicBezTo>
                      <a:cubicBezTo>
                        <a:pt x="183902" y="244976"/>
                        <a:pt x="129062" y="190136"/>
                        <a:pt x="129062" y="122488"/>
                      </a:cubicBezTo>
                      <a:cubicBezTo>
                        <a:pt x="129062" y="54840"/>
                        <a:pt x="183902" y="0"/>
                        <a:pt x="25155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2892">
                    <a:defRPr/>
                  </a:pP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" name="Freeform 26"/>
                <p:cNvSpPr/>
                <p:nvPr/>
              </p:nvSpPr>
              <p:spPr>
                <a:xfrm>
                  <a:off x="6661106" y="1969407"/>
                  <a:ext cx="436562" cy="1196975"/>
                </a:xfrm>
                <a:custGeom>
                  <a:avLst/>
                  <a:gdLst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630951 h 1291595"/>
                    <a:gd name="connsiteX27" fmla="*/ 122168 w 512808"/>
                    <a:gd name="connsiteY27" fmla="*/ 405460 h 1291595"/>
                    <a:gd name="connsiteX28" fmla="*/ 119736 w 512808"/>
                    <a:gd name="connsiteY28" fmla="*/ 399589 h 1291595"/>
                    <a:gd name="connsiteX29" fmla="*/ 106804 w 512808"/>
                    <a:gd name="connsiteY29" fmla="*/ 394232 h 1291595"/>
                    <a:gd name="connsiteX30" fmla="*/ 88516 w 512808"/>
                    <a:gd name="connsiteY30" fmla="*/ 412520 h 1291595"/>
                    <a:gd name="connsiteX31" fmla="*/ 88516 w 512808"/>
                    <a:gd name="connsiteY31" fmla="*/ 735984 h 1291595"/>
                    <a:gd name="connsiteX32" fmla="*/ 88703 w 512808"/>
                    <a:gd name="connsiteY32" fmla="*/ 736435 h 1291595"/>
                    <a:gd name="connsiteX33" fmla="*/ 87847 w 512808"/>
                    <a:gd name="connsiteY33" fmla="*/ 740674 h 1291595"/>
                    <a:gd name="connsiteX34" fmla="*/ 45720 w 512808"/>
                    <a:gd name="connsiteY34" fmla="*/ 768598 h 1291595"/>
                    <a:gd name="connsiteX35" fmla="*/ 0 w 512808"/>
                    <a:gd name="connsiteY35" fmla="*/ 722878 h 1291595"/>
                    <a:gd name="connsiteX36" fmla="*/ 0 w 512808"/>
                    <a:gd name="connsiteY36" fmla="*/ 350381 h 1291595"/>
                    <a:gd name="connsiteX37" fmla="*/ 85839 w 512808"/>
                    <a:gd name="connsiteY37" fmla="*/ 264542 h 1291595"/>
                    <a:gd name="connsiteX38" fmla="*/ 251550 w 512808"/>
                    <a:gd name="connsiteY38" fmla="*/ 0 h 1291595"/>
                    <a:gd name="connsiteX39" fmla="*/ 374038 w 512808"/>
                    <a:gd name="connsiteY39" fmla="*/ 122488 h 1291595"/>
                    <a:gd name="connsiteX40" fmla="*/ 251550 w 512808"/>
                    <a:gd name="connsiteY40" fmla="*/ 244976 h 1291595"/>
                    <a:gd name="connsiteX41" fmla="*/ 129062 w 512808"/>
                    <a:gd name="connsiteY41" fmla="*/ 122488 h 1291595"/>
                    <a:gd name="connsiteX42" fmla="*/ 251550 w 512808"/>
                    <a:gd name="connsiteY42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405460 h 1291595"/>
                    <a:gd name="connsiteX27" fmla="*/ 119736 w 512808"/>
                    <a:gd name="connsiteY27" fmla="*/ 399589 h 1291595"/>
                    <a:gd name="connsiteX28" fmla="*/ 106804 w 512808"/>
                    <a:gd name="connsiteY28" fmla="*/ 394232 h 1291595"/>
                    <a:gd name="connsiteX29" fmla="*/ 88516 w 512808"/>
                    <a:gd name="connsiteY29" fmla="*/ 412520 h 1291595"/>
                    <a:gd name="connsiteX30" fmla="*/ 88516 w 512808"/>
                    <a:gd name="connsiteY30" fmla="*/ 735984 h 1291595"/>
                    <a:gd name="connsiteX31" fmla="*/ 88703 w 512808"/>
                    <a:gd name="connsiteY31" fmla="*/ 736435 h 1291595"/>
                    <a:gd name="connsiteX32" fmla="*/ 87847 w 512808"/>
                    <a:gd name="connsiteY32" fmla="*/ 740674 h 1291595"/>
                    <a:gd name="connsiteX33" fmla="*/ 45720 w 512808"/>
                    <a:gd name="connsiteY33" fmla="*/ 768598 h 1291595"/>
                    <a:gd name="connsiteX34" fmla="*/ 0 w 512808"/>
                    <a:gd name="connsiteY34" fmla="*/ 722878 h 1291595"/>
                    <a:gd name="connsiteX35" fmla="*/ 0 w 512808"/>
                    <a:gd name="connsiteY35" fmla="*/ 350381 h 1291595"/>
                    <a:gd name="connsiteX36" fmla="*/ 85839 w 512808"/>
                    <a:gd name="connsiteY36" fmla="*/ 264542 h 1291595"/>
                    <a:gd name="connsiteX37" fmla="*/ 251550 w 512808"/>
                    <a:gd name="connsiteY37" fmla="*/ 0 h 1291595"/>
                    <a:gd name="connsiteX38" fmla="*/ 374038 w 512808"/>
                    <a:gd name="connsiteY38" fmla="*/ 122488 h 1291595"/>
                    <a:gd name="connsiteX39" fmla="*/ 251550 w 512808"/>
                    <a:gd name="connsiteY39" fmla="*/ 244976 h 1291595"/>
                    <a:gd name="connsiteX40" fmla="*/ 129062 w 512808"/>
                    <a:gd name="connsiteY40" fmla="*/ 122488 h 1291595"/>
                    <a:gd name="connsiteX41" fmla="*/ 251550 w 512808"/>
                    <a:gd name="connsiteY41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1232159 h 1291595"/>
                    <a:gd name="connsiteX18" fmla="*/ 331204 w 512808"/>
                    <a:gd name="connsiteY18" fmla="*/ 1291595 h 1291595"/>
                    <a:gd name="connsiteX19" fmla="*/ 271768 w 512808"/>
                    <a:gd name="connsiteY19" fmla="*/ 1232159 h 1291595"/>
                    <a:gd name="connsiteX20" fmla="*/ 271768 w 512808"/>
                    <a:gd name="connsiteY20" fmla="*/ 768598 h 1291595"/>
                    <a:gd name="connsiteX21" fmla="*/ 241040 w 512808"/>
                    <a:gd name="connsiteY21" fmla="*/ 768598 h 1291595"/>
                    <a:gd name="connsiteX22" fmla="*/ 241040 w 512808"/>
                    <a:gd name="connsiteY22" fmla="*/ 1232159 h 1291595"/>
                    <a:gd name="connsiteX23" fmla="*/ 181604 w 512808"/>
                    <a:gd name="connsiteY23" fmla="*/ 1291595 h 1291595"/>
                    <a:gd name="connsiteX24" fmla="*/ 122168 w 512808"/>
                    <a:gd name="connsiteY24" fmla="*/ 1232159 h 1291595"/>
                    <a:gd name="connsiteX25" fmla="*/ 122168 w 512808"/>
                    <a:gd name="connsiteY25" fmla="*/ 405460 h 1291595"/>
                    <a:gd name="connsiteX26" fmla="*/ 119736 w 512808"/>
                    <a:gd name="connsiteY26" fmla="*/ 399589 h 1291595"/>
                    <a:gd name="connsiteX27" fmla="*/ 106804 w 512808"/>
                    <a:gd name="connsiteY27" fmla="*/ 394232 h 1291595"/>
                    <a:gd name="connsiteX28" fmla="*/ 88516 w 512808"/>
                    <a:gd name="connsiteY28" fmla="*/ 412520 h 1291595"/>
                    <a:gd name="connsiteX29" fmla="*/ 88516 w 512808"/>
                    <a:gd name="connsiteY29" fmla="*/ 735984 h 1291595"/>
                    <a:gd name="connsiteX30" fmla="*/ 88703 w 512808"/>
                    <a:gd name="connsiteY30" fmla="*/ 736435 h 1291595"/>
                    <a:gd name="connsiteX31" fmla="*/ 87847 w 512808"/>
                    <a:gd name="connsiteY31" fmla="*/ 740674 h 1291595"/>
                    <a:gd name="connsiteX32" fmla="*/ 45720 w 512808"/>
                    <a:gd name="connsiteY32" fmla="*/ 768598 h 1291595"/>
                    <a:gd name="connsiteX33" fmla="*/ 0 w 512808"/>
                    <a:gd name="connsiteY33" fmla="*/ 722878 h 1291595"/>
                    <a:gd name="connsiteX34" fmla="*/ 0 w 512808"/>
                    <a:gd name="connsiteY34" fmla="*/ 350381 h 1291595"/>
                    <a:gd name="connsiteX35" fmla="*/ 85839 w 512808"/>
                    <a:gd name="connsiteY35" fmla="*/ 264542 h 1291595"/>
                    <a:gd name="connsiteX36" fmla="*/ 251550 w 512808"/>
                    <a:gd name="connsiteY36" fmla="*/ 0 h 1291595"/>
                    <a:gd name="connsiteX37" fmla="*/ 374038 w 512808"/>
                    <a:gd name="connsiteY37" fmla="*/ 122488 h 1291595"/>
                    <a:gd name="connsiteX38" fmla="*/ 251550 w 512808"/>
                    <a:gd name="connsiteY38" fmla="*/ 244976 h 1291595"/>
                    <a:gd name="connsiteX39" fmla="*/ 129062 w 512808"/>
                    <a:gd name="connsiteY39" fmla="*/ 122488 h 1291595"/>
                    <a:gd name="connsiteX40" fmla="*/ 251550 w 512808"/>
                    <a:gd name="connsiteY40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1232159 h 1291595"/>
                    <a:gd name="connsiteX17" fmla="*/ 331204 w 512808"/>
                    <a:gd name="connsiteY17" fmla="*/ 1291595 h 1291595"/>
                    <a:gd name="connsiteX18" fmla="*/ 271768 w 512808"/>
                    <a:gd name="connsiteY18" fmla="*/ 1232159 h 1291595"/>
                    <a:gd name="connsiteX19" fmla="*/ 271768 w 512808"/>
                    <a:gd name="connsiteY19" fmla="*/ 768598 h 1291595"/>
                    <a:gd name="connsiteX20" fmla="*/ 241040 w 512808"/>
                    <a:gd name="connsiteY20" fmla="*/ 768598 h 1291595"/>
                    <a:gd name="connsiteX21" fmla="*/ 241040 w 512808"/>
                    <a:gd name="connsiteY21" fmla="*/ 1232159 h 1291595"/>
                    <a:gd name="connsiteX22" fmla="*/ 181604 w 512808"/>
                    <a:gd name="connsiteY22" fmla="*/ 1291595 h 1291595"/>
                    <a:gd name="connsiteX23" fmla="*/ 122168 w 512808"/>
                    <a:gd name="connsiteY23" fmla="*/ 1232159 h 1291595"/>
                    <a:gd name="connsiteX24" fmla="*/ 122168 w 512808"/>
                    <a:gd name="connsiteY24" fmla="*/ 405460 h 1291595"/>
                    <a:gd name="connsiteX25" fmla="*/ 119736 w 512808"/>
                    <a:gd name="connsiteY25" fmla="*/ 399589 h 1291595"/>
                    <a:gd name="connsiteX26" fmla="*/ 106804 w 512808"/>
                    <a:gd name="connsiteY26" fmla="*/ 394232 h 1291595"/>
                    <a:gd name="connsiteX27" fmla="*/ 88516 w 512808"/>
                    <a:gd name="connsiteY27" fmla="*/ 412520 h 1291595"/>
                    <a:gd name="connsiteX28" fmla="*/ 88516 w 512808"/>
                    <a:gd name="connsiteY28" fmla="*/ 735984 h 1291595"/>
                    <a:gd name="connsiteX29" fmla="*/ 88703 w 512808"/>
                    <a:gd name="connsiteY29" fmla="*/ 736435 h 1291595"/>
                    <a:gd name="connsiteX30" fmla="*/ 87847 w 512808"/>
                    <a:gd name="connsiteY30" fmla="*/ 740674 h 1291595"/>
                    <a:gd name="connsiteX31" fmla="*/ 45720 w 512808"/>
                    <a:gd name="connsiteY31" fmla="*/ 768598 h 1291595"/>
                    <a:gd name="connsiteX32" fmla="*/ 0 w 512808"/>
                    <a:gd name="connsiteY32" fmla="*/ 722878 h 1291595"/>
                    <a:gd name="connsiteX33" fmla="*/ 0 w 512808"/>
                    <a:gd name="connsiteY33" fmla="*/ 350381 h 1291595"/>
                    <a:gd name="connsiteX34" fmla="*/ 85839 w 512808"/>
                    <a:gd name="connsiteY34" fmla="*/ 264542 h 1291595"/>
                    <a:gd name="connsiteX35" fmla="*/ 251550 w 512808"/>
                    <a:gd name="connsiteY35" fmla="*/ 0 h 1291595"/>
                    <a:gd name="connsiteX36" fmla="*/ 374038 w 512808"/>
                    <a:gd name="connsiteY36" fmla="*/ 122488 h 1291595"/>
                    <a:gd name="connsiteX37" fmla="*/ 251550 w 512808"/>
                    <a:gd name="connsiteY37" fmla="*/ 244976 h 1291595"/>
                    <a:gd name="connsiteX38" fmla="*/ 129062 w 512808"/>
                    <a:gd name="connsiteY38" fmla="*/ 122488 h 1291595"/>
                    <a:gd name="connsiteX39" fmla="*/ 251550 w 512808"/>
                    <a:gd name="connsiteY39" fmla="*/ 0 h 129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2808" h="1291595">
                      <a:moveTo>
                        <a:pt x="85839" y="264542"/>
                      </a:moveTo>
                      <a:lnTo>
                        <a:pt x="91440" y="264542"/>
                      </a:lnTo>
                      <a:lnTo>
                        <a:pt x="122168" y="264542"/>
                      </a:lnTo>
                      <a:lnTo>
                        <a:pt x="390640" y="264542"/>
                      </a:lnTo>
                      <a:lnTo>
                        <a:pt x="421368" y="264542"/>
                      </a:lnTo>
                      <a:lnTo>
                        <a:pt x="426969" y="264542"/>
                      </a:lnTo>
                      <a:cubicBezTo>
                        <a:pt x="474377" y="264542"/>
                        <a:pt x="512808" y="302973"/>
                        <a:pt x="512808" y="350381"/>
                      </a:cubicBezTo>
                      <a:lnTo>
                        <a:pt x="512808" y="722878"/>
                      </a:lnTo>
                      <a:cubicBezTo>
                        <a:pt x="512808" y="748128"/>
                        <a:pt x="492338" y="768598"/>
                        <a:pt x="467088" y="768598"/>
                      </a:cubicBezTo>
                      <a:cubicBezTo>
                        <a:pt x="448151" y="768598"/>
                        <a:pt x="431902" y="757084"/>
                        <a:pt x="424961" y="740674"/>
                      </a:cubicBezTo>
                      <a:lnTo>
                        <a:pt x="424105" y="736435"/>
                      </a:lnTo>
                      <a:lnTo>
                        <a:pt x="424292" y="735984"/>
                      </a:lnTo>
                      <a:lnTo>
                        <a:pt x="424292" y="412520"/>
                      </a:lnTo>
                      <a:cubicBezTo>
                        <a:pt x="424292" y="402420"/>
                        <a:pt x="416104" y="394232"/>
                        <a:pt x="406004" y="394232"/>
                      </a:cubicBezTo>
                      <a:cubicBezTo>
                        <a:pt x="400954" y="394232"/>
                        <a:pt x="396382" y="396279"/>
                        <a:pt x="393073" y="399589"/>
                      </a:cubicBezTo>
                      <a:lnTo>
                        <a:pt x="390640" y="405461"/>
                      </a:lnTo>
                      <a:lnTo>
                        <a:pt x="390640" y="1232159"/>
                      </a:lnTo>
                      <a:cubicBezTo>
                        <a:pt x="390640" y="1264985"/>
                        <a:pt x="364030" y="1291595"/>
                        <a:pt x="331204" y="1291595"/>
                      </a:cubicBezTo>
                      <a:cubicBezTo>
                        <a:pt x="298378" y="1291595"/>
                        <a:pt x="271768" y="1264985"/>
                        <a:pt x="271768" y="1232159"/>
                      </a:cubicBezTo>
                      <a:lnTo>
                        <a:pt x="271768" y="768598"/>
                      </a:lnTo>
                      <a:lnTo>
                        <a:pt x="241040" y="768598"/>
                      </a:lnTo>
                      <a:lnTo>
                        <a:pt x="241040" y="1232159"/>
                      </a:lnTo>
                      <a:cubicBezTo>
                        <a:pt x="241040" y="1264985"/>
                        <a:pt x="214430" y="1291595"/>
                        <a:pt x="181604" y="1291595"/>
                      </a:cubicBezTo>
                      <a:cubicBezTo>
                        <a:pt x="148778" y="1291595"/>
                        <a:pt x="122168" y="1264985"/>
                        <a:pt x="122168" y="1232159"/>
                      </a:cubicBezTo>
                      <a:lnTo>
                        <a:pt x="122168" y="405460"/>
                      </a:lnTo>
                      <a:lnTo>
                        <a:pt x="119736" y="399589"/>
                      </a:lnTo>
                      <a:cubicBezTo>
                        <a:pt x="116426" y="396279"/>
                        <a:pt x="111854" y="394232"/>
                        <a:pt x="106804" y="394232"/>
                      </a:cubicBezTo>
                      <a:cubicBezTo>
                        <a:pt x="96704" y="394232"/>
                        <a:pt x="88516" y="402420"/>
                        <a:pt x="88516" y="412520"/>
                      </a:cubicBezTo>
                      <a:lnTo>
                        <a:pt x="88516" y="735984"/>
                      </a:lnTo>
                      <a:lnTo>
                        <a:pt x="88703" y="736435"/>
                      </a:lnTo>
                      <a:lnTo>
                        <a:pt x="87847" y="740674"/>
                      </a:lnTo>
                      <a:cubicBezTo>
                        <a:pt x="80907" y="757084"/>
                        <a:pt x="64658" y="768598"/>
                        <a:pt x="45720" y="768598"/>
                      </a:cubicBezTo>
                      <a:cubicBezTo>
                        <a:pt x="20470" y="768598"/>
                        <a:pt x="0" y="748128"/>
                        <a:pt x="0" y="722878"/>
                      </a:cubicBezTo>
                      <a:lnTo>
                        <a:pt x="0" y="350381"/>
                      </a:lnTo>
                      <a:cubicBezTo>
                        <a:pt x="0" y="302973"/>
                        <a:pt x="38431" y="264542"/>
                        <a:pt x="85839" y="264542"/>
                      </a:cubicBezTo>
                      <a:close/>
                      <a:moveTo>
                        <a:pt x="251550" y="0"/>
                      </a:moveTo>
                      <a:cubicBezTo>
                        <a:pt x="319198" y="0"/>
                        <a:pt x="374038" y="54840"/>
                        <a:pt x="374038" y="122488"/>
                      </a:cubicBezTo>
                      <a:cubicBezTo>
                        <a:pt x="374038" y="190136"/>
                        <a:pt x="319198" y="244976"/>
                        <a:pt x="251550" y="244976"/>
                      </a:cubicBezTo>
                      <a:cubicBezTo>
                        <a:pt x="183902" y="244976"/>
                        <a:pt x="129062" y="190136"/>
                        <a:pt x="129062" y="122488"/>
                      </a:cubicBezTo>
                      <a:cubicBezTo>
                        <a:pt x="129062" y="54840"/>
                        <a:pt x="183902" y="0"/>
                        <a:pt x="25155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2892">
                    <a:defRPr/>
                  </a:pP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Freeform 26"/>
                <p:cNvSpPr/>
                <p:nvPr/>
              </p:nvSpPr>
              <p:spPr>
                <a:xfrm>
                  <a:off x="7353437" y="1956344"/>
                  <a:ext cx="436562" cy="1196975"/>
                </a:xfrm>
                <a:custGeom>
                  <a:avLst/>
                  <a:gdLst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630951 h 1291595"/>
                    <a:gd name="connsiteX27" fmla="*/ 122168 w 512808"/>
                    <a:gd name="connsiteY27" fmla="*/ 405460 h 1291595"/>
                    <a:gd name="connsiteX28" fmla="*/ 119736 w 512808"/>
                    <a:gd name="connsiteY28" fmla="*/ 399589 h 1291595"/>
                    <a:gd name="connsiteX29" fmla="*/ 106804 w 512808"/>
                    <a:gd name="connsiteY29" fmla="*/ 394232 h 1291595"/>
                    <a:gd name="connsiteX30" fmla="*/ 88516 w 512808"/>
                    <a:gd name="connsiteY30" fmla="*/ 412520 h 1291595"/>
                    <a:gd name="connsiteX31" fmla="*/ 88516 w 512808"/>
                    <a:gd name="connsiteY31" fmla="*/ 735984 h 1291595"/>
                    <a:gd name="connsiteX32" fmla="*/ 88703 w 512808"/>
                    <a:gd name="connsiteY32" fmla="*/ 736435 h 1291595"/>
                    <a:gd name="connsiteX33" fmla="*/ 87847 w 512808"/>
                    <a:gd name="connsiteY33" fmla="*/ 740674 h 1291595"/>
                    <a:gd name="connsiteX34" fmla="*/ 45720 w 512808"/>
                    <a:gd name="connsiteY34" fmla="*/ 768598 h 1291595"/>
                    <a:gd name="connsiteX35" fmla="*/ 0 w 512808"/>
                    <a:gd name="connsiteY35" fmla="*/ 722878 h 1291595"/>
                    <a:gd name="connsiteX36" fmla="*/ 0 w 512808"/>
                    <a:gd name="connsiteY36" fmla="*/ 350381 h 1291595"/>
                    <a:gd name="connsiteX37" fmla="*/ 85839 w 512808"/>
                    <a:gd name="connsiteY37" fmla="*/ 264542 h 1291595"/>
                    <a:gd name="connsiteX38" fmla="*/ 251550 w 512808"/>
                    <a:gd name="connsiteY38" fmla="*/ 0 h 1291595"/>
                    <a:gd name="connsiteX39" fmla="*/ 374038 w 512808"/>
                    <a:gd name="connsiteY39" fmla="*/ 122488 h 1291595"/>
                    <a:gd name="connsiteX40" fmla="*/ 251550 w 512808"/>
                    <a:gd name="connsiteY40" fmla="*/ 244976 h 1291595"/>
                    <a:gd name="connsiteX41" fmla="*/ 129062 w 512808"/>
                    <a:gd name="connsiteY41" fmla="*/ 122488 h 1291595"/>
                    <a:gd name="connsiteX42" fmla="*/ 251550 w 512808"/>
                    <a:gd name="connsiteY42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405460 h 1291595"/>
                    <a:gd name="connsiteX27" fmla="*/ 119736 w 512808"/>
                    <a:gd name="connsiteY27" fmla="*/ 399589 h 1291595"/>
                    <a:gd name="connsiteX28" fmla="*/ 106804 w 512808"/>
                    <a:gd name="connsiteY28" fmla="*/ 394232 h 1291595"/>
                    <a:gd name="connsiteX29" fmla="*/ 88516 w 512808"/>
                    <a:gd name="connsiteY29" fmla="*/ 412520 h 1291595"/>
                    <a:gd name="connsiteX30" fmla="*/ 88516 w 512808"/>
                    <a:gd name="connsiteY30" fmla="*/ 735984 h 1291595"/>
                    <a:gd name="connsiteX31" fmla="*/ 88703 w 512808"/>
                    <a:gd name="connsiteY31" fmla="*/ 736435 h 1291595"/>
                    <a:gd name="connsiteX32" fmla="*/ 87847 w 512808"/>
                    <a:gd name="connsiteY32" fmla="*/ 740674 h 1291595"/>
                    <a:gd name="connsiteX33" fmla="*/ 45720 w 512808"/>
                    <a:gd name="connsiteY33" fmla="*/ 768598 h 1291595"/>
                    <a:gd name="connsiteX34" fmla="*/ 0 w 512808"/>
                    <a:gd name="connsiteY34" fmla="*/ 722878 h 1291595"/>
                    <a:gd name="connsiteX35" fmla="*/ 0 w 512808"/>
                    <a:gd name="connsiteY35" fmla="*/ 350381 h 1291595"/>
                    <a:gd name="connsiteX36" fmla="*/ 85839 w 512808"/>
                    <a:gd name="connsiteY36" fmla="*/ 264542 h 1291595"/>
                    <a:gd name="connsiteX37" fmla="*/ 251550 w 512808"/>
                    <a:gd name="connsiteY37" fmla="*/ 0 h 1291595"/>
                    <a:gd name="connsiteX38" fmla="*/ 374038 w 512808"/>
                    <a:gd name="connsiteY38" fmla="*/ 122488 h 1291595"/>
                    <a:gd name="connsiteX39" fmla="*/ 251550 w 512808"/>
                    <a:gd name="connsiteY39" fmla="*/ 244976 h 1291595"/>
                    <a:gd name="connsiteX40" fmla="*/ 129062 w 512808"/>
                    <a:gd name="connsiteY40" fmla="*/ 122488 h 1291595"/>
                    <a:gd name="connsiteX41" fmla="*/ 251550 w 512808"/>
                    <a:gd name="connsiteY41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1232159 h 1291595"/>
                    <a:gd name="connsiteX18" fmla="*/ 331204 w 512808"/>
                    <a:gd name="connsiteY18" fmla="*/ 1291595 h 1291595"/>
                    <a:gd name="connsiteX19" fmla="*/ 271768 w 512808"/>
                    <a:gd name="connsiteY19" fmla="*/ 1232159 h 1291595"/>
                    <a:gd name="connsiteX20" fmla="*/ 271768 w 512808"/>
                    <a:gd name="connsiteY20" fmla="*/ 768598 h 1291595"/>
                    <a:gd name="connsiteX21" fmla="*/ 241040 w 512808"/>
                    <a:gd name="connsiteY21" fmla="*/ 768598 h 1291595"/>
                    <a:gd name="connsiteX22" fmla="*/ 241040 w 512808"/>
                    <a:gd name="connsiteY22" fmla="*/ 1232159 h 1291595"/>
                    <a:gd name="connsiteX23" fmla="*/ 181604 w 512808"/>
                    <a:gd name="connsiteY23" fmla="*/ 1291595 h 1291595"/>
                    <a:gd name="connsiteX24" fmla="*/ 122168 w 512808"/>
                    <a:gd name="connsiteY24" fmla="*/ 1232159 h 1291595"/>
                    <a:gd name="connsiteX25" fmla="*/ 122168 w 512808"/>
                    <a:gd name="connsiteY25" fmla="*/ 405460 h 1291595"/>
                    <a:gd name="connsiteX26" fmla="*/ 119736 w 512808"/>
                    <a:gd name="connsiteY26" fmla="*/ 399589 h 1291595"/>
                    <a:gd name="connsiteX27" fmla="*/ 106804 w 512808"/>
                    <a:gd name="connsiteY27" fmla="*/ 394232 h 1291595"/>
                    <a:gd name="connsiteX28" fmla="*/ 88516 w 512808"/>
                    <a:gd name="connsiteY28" fmla="*/ 412520 h 1291595"/>
                    <a:gd name="connsiteX29" fmla="*/ 88516 w 512808"/>
                    <a:gd name="connsiteY29" fmla="*/ 735984 h 1291595"/>
                    <a:gd name="connsiteX30" fmla="*/ 88703 w 512808"/>
                    <a:gd name="connsiteY30" fmla="*/ 736435 h 1291595"/>
                    <a:gd name="connsiteX31" fmla="*/ 87847 w 512808"/>
                    <a:gd name="connsiteY31" fmla="*/ 740674 h 1291595"/>
                    <a:gd name="connsiteX32" fmla="*/ 45720 w 512808"/>
                    <a:gd name="connsiteY32" fmla="*/ 768598 h 1291595"/>
                    <a:gd name="connsiteX33" fmla="*/ 0 w 512808"/>
                    <a:gd name="connsiteY33" fmla="*/ 722878 h 1291595"/>
                    <a:gd name="connsiteX34" fmla="*/ 0 w 512808"/>
                    <a:gd name="connsiteY34" fmla="*/ 350381 h 1291595"/>
                    <a:gd name="connsiteX35" fmla="*/ 85839 w 512808"/>
                    <a:gd name="connsiteY35" fmla="*/ 264542 h 1291595"/>
                    <a:gd name="connsiteX36" fmla="*/ 251550 w 512808"/>
                    <a:gd name="connsiteY36" fmla="*/ 0 h 1291595"/>
                    <a:gd name="connsiteX37" fmla="*/ 374038 w 512808"/>
                    <a:gd name="connsiteY37" fmla="*/ 122488 h 1291595"/>
                    <a:gd name="connsiteX38" fmla="*/ 251550 w 512808"/>
                    <a:gd name="connsiteY38" fmla="*/ 244976 h 1291595"/>
                    <a:gd name="connsiteX39" fmla="*/ 129062 w 512808"/>
                    <a:gd name="connsiteY39" fmla="*/ 122488 h 1291595"/>
                    <a:gd name="connsiteX40" fmla="*/ 251550 w 512808"/>
                    <a:gd name="connsiteY40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1232159 h 1291595"/>
                    <a:gd name="connsiteX17" fmla="*/ 331204 w 512808"/>
                    <a:gd name="connsiteY17" fmla="*/ 1291595 h 1291595"/>
                    <a:gd name="connsiteX18" fmla="*/ 271768 w 512808"/>
                    <a:gd name="connsiteY18" fmla="*/ 1232159 h 1291595"/>
                    <a:gd name="connsiteX19" fmla="*/ 271768 w 512808"/>
                    <a:gd name="connsiteY19" fmla="*/ 768598 h 1291595"/>
                    <a:gd name="connsiteX20" fmla="*/ 241040 w 512808"/>
                    <a:gd name="connsiteY20" fmla="*/ 768598 h 1291595"/>
                    <a:gd name="connsiteX21" fmla="*/ 241040 w 512808"/>
                    <a:gd name="connsiteY21" fmla="*/ 1232159 h 1291595"/>
                    <a:gd name="connsiteX22" fmla="*/ 181604 w 512808"/>
                    <a:gd name="connsiteY22" fmla="*/ 1291595 h 1291595"/>
                    <a:gd name="connsiteX23" fmla="*/ 122168 w 512808"/>
                    <a:gd name="connsiteY23" fmla="*/ 1232159 h 1291595"/>
                    <a:gd name="connsiteX24" fmla="*/ 122168 w 512808"/>
                    <a:gd name="connsiteY24" fmla="*/ 405460 h 1291595"/>
                    <a:gd name="connsiteX25" fmla="*/ 119736 w 512808"/>
                    <a:gd name="connsiteY25" fmla="*/ 399589 h 1291595"/>
                    <a:gd name="connsiteX26" fmla="*/ 106804 w 512808"/>
                    <a:gd name="connsiteY26" fmla="*/ 394232 h 1291595"/>
                    <a:gd name="connsiteX27" fmla="*/ 88516 w 512808"/>
                    <a:gd name="connsiteY27" fmla="*/ 412520 h 1291595"/>
                    <a:gd name="connsiteX28" fmla="*/ 88516 w 512808"/>
                    <a:gd name="connsiteY28" fmla="*/ 735984 h 1291595"/>
                    <a:gd name="connsiteX29" fmla="*/ 88703 w 512808"/>
                    <a:gd name="connsiteY29" fmla="*/ 736435 h 1291595"/>
                    <a:gd name="connsiteX30" fmla="*/ 87847 w 512808"/>
                    <a:gd name="connsiteY30" fmla="*/ 740674 h 1291595"/>
                    <a:gd name="connsiteX31" fmla="*/ 45720 w 512808"/>
                    <a:gd name="connsiteY31" fmla="*/ 768598 h 1291595"/>
                    <a:gd name="connsiteX32" fmla="*/ 0 w 512808"/>
                    <a:gd name="connsiteY32" fmla="*/ 722878 h 1291595"/>
                    <a:gd name="connsiteX33" fmla="*/ 0 w 512808"/>
                    <a:gd name="connsiteY33" fmla="*/ 350381 h 1291595"/>
                    <a:gd name="connsiteX34" fmla="*/ 85839 w 512808"/>
                    <a:gd name="connsiteY34" fmla="*/ 264542 h 1291595"/>
                    <a:gd name="connsiteX35" fmla="*/ 251550 w 512808"/>
                    <a:gd name="connsiteY35" fmla="*/ 0 h 1291595"/>
                    <a:gd name="connsiteX36" fmla="*/ 374038 w 512808"/>
                    <a:gd name="connsiteY36" fmla="*/ 122488 h 1291595"/>
                    <a:gd name="connsiteX37" fmla="*/ 251550 w 512808"/>
                    <a:gd name="connsiteY37" fmla="*/ 244976 h 1291595"/>
                    <a:gd name="connsiteX38" fmla="*/ 129062 w 512808"/>
                    <a:gd name="connsiteY38" fmla="*/ 122488 h 1291595"/>
                    <a:gd name="connsiteX39" fmla="*/ 251550 w 512808"/>
                    <a:gd name="connsiteY39" fmla="*/ 0 h 129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2808" h="1291595">
                      <a:moveTo>
                        <a:pt x="85839" y="264542"/>
                      </a:moveTo>
                      <a:lnTo>
                        <a:pt x="91440" y="264542"/>
                      </a:lnTo>
                      <a:lnTo>
                        <a:pt x="122168" y="264542"/>
                      </a:lnTo>
                      <a:lnTo>
                        <a:pt x="390640" y="264542"/>
                      </a:lnTo>
                      <a:lnTo>
                        <a:pt x="421368" y="264542"/>
                      </a:lnTo>
                      <a:lnTo>
                        <a:pt x="426969" y="264542"/>
                      </a:lnTo>
                      <a:cubicBezTo>
                        <a:pt x="474377" y="264542"/>
                        <a:pt x="512808" y="302973"/>
                        <a:pt x="512808" y="350381"/>
                      </a:cubicBezTo>
                      <a:lnTo>
                        <a:pt x="512808" y="722878"/>
                      </a:lnTo>
                      <a:cubicBezTo>
                        <a:pt x="512808" y="748128"/>
                        <a:pt x="492338" y="768598"/>
                        <a:pt x="467088" y="768598"/>
                      </a:cubicBezTo>
                      <a:cubicBezTo>
                        <a:pt x="448151" y="768598"/>
                        <a:pt x="431902" y="757084"/>
                        <a:pt x="424961" y="740674"/>
                      </a:cubicBezTo>
                      <a:lnTo>
                        <a:pt x="424105" y="736435"/>
                      </a:lnTo>
                      <a:lnTo>
                        <a:pt x="424292" y="735984"/>
                      </a:lnTo>
                      <a:lnTo>
                        <a:pt x="424292" y="412520"/>
                      </a:lnTo>
                      <a:cubicBezTo>
                        <a:pt x="424292" y="402420"/>
                        <a:pt x="416104" y="394232"/>
                        <a:pt x="406004" y="394232"/>
                      </a:cubicBezTo>
                      <a:cubicBezTo>
                        <a:pt x="400954" y="394232"/>
                        <a:pt x="396382" y="396279"/>
                        <a:pt x="393073" y="399589"/>
                      </a:cubicBezTo>
                      <a:lnTo>
                        <a:pt x="390640" y="405461"/>
                      </a:lnTo>
                      <a:lnTo>
                        <a:pt x="390640" y="1232159"/>
                      </a:lnTo>
                      <a:cubicBezTo>
                        <a:pt x="390640" y="1264985"/>
                        <a:pt x="364030" y="1291595"/>
                        <a:pt x="331204" y="1291595"/>
                      </a:cubicBezTo>
                      <a:cubicBezTo>
                        <a:pt x="298378" y="1291595"/>
                        <a:pt x="271768" y="1264985"/>
                        <a:pt x="271768" y="1232159"/>
                      </a:cubicBezTo>
                      <a:lnTo>
                        <a:pt x="271768" y="768598"/>
                      </a:lnTo>
                      <a:lnTo>
                        <a:pt x="241040" y="768598"/>
                      </a:lnTo>
                      <a:lnTo>
                        <a:pt x="241040" y="1232159"/>
                      </a:lnTo>
                      <a:cubicBezTo>
                        <a:pt x="241040" y="1264985"/>
                        <a:pt x="214430" y="1291595"/>
                        <a:pt x="181604" y="1291595"/>
                      </a:cubicBezTo>
                      <a:cubicBezTo>
                        <a:pt x="148778" y="1291595"/>
                        <a:pt x="122168" y="1264985"/>
                        <a:pt x="122168" y="1232159"/>
                      </a:cubicBezTo>
                      <a:lnTo>
                        <a:pt x="122168" y="405460"/>
                      </a:lnTo>
                      <a:lnTo>
                        <a:pt x="119736" y="399589"/>
                      </a:lnTo>
                      <a:cubicBezTo>
                        <a:pt x="116426" y="396279"/>
                        <a:pt x="111854" y="394232"/>
                        <a:pt x="106804" y="394232"/>
                      </a:cubicBezTo>
                      <a:cubicBezTo>
                        <a:pt x="96704" y="394232"/>
                        <a:pt x="88516" y="402420"/>
                        <a:pt x="88516" y="412520"/>
                      </a:cubicBezTo>
                      <a:lnTo>
                        <a:pt x="88516" y="735984"/>
                      </a:lnTo>
                      <a:lnTo>
                        <a:pt x="88703" y="736435"/>
                      </a:lnTo>
                      <a:lnTo>
                        <a:pt x="87847" y="740674"/>
                      </a:lnTo>
                      <a:cubicBezTo>
                        <a:pt x="80907" y="757084"/>
                        <a:pt x="64658" y="768598"/>
                        <a:pt x="45720" y="768598"/>
                      </a:cubicBezTo>
                      <a:cubicBezTo>
                        <a:pt x="20470" y="768598"/>
                        <a:pt x="0" y="748128"/>
                        <a:pt x="0" y="722878"/>
                      </a:cubicBezTo>
                      <a:lnTo>
                        <a:pt x="0" y="350381"/>
                      </a:lnTo>
                      <a:cubicBezTo>
                        <a:pt x="0" y="302973"/>
                        <a:pt x="38431" y="264542"/>
                        <a:pt x="85839" y="264542"/>
                      </a:cubicBezTo>
                      <a:close/>
                      <a:moveTo>
                        <a:pt x="251550" y="0"/>
                      </a:moveTo>
                      <a:cubicBezTo>
                        <a:pt x="319198" y="0"/>
                        <a:pt x="374038" y="54840"/>
                        <a:pt x="374038" y="122488"/>
                      </a:cubicBezTo>
                      <a:cubicBezTo>
                        <a:pt x="374038" y="190136"/>
                        <a:pt x="319198" y="244976"/>
                        <a:pt x="251550" y="244976"/>
                      </a:cubicBezTo>
                      <a:cubicBezTo>
                        <a:pt x="183902" y="244976"/>
                        <a:pt x="129062" y="190136"/>
                        <a:pt x="129062" y="122488"/>
                      </a:cubicBezTo>
                      <a:cubicBezTo>
                        <a:pt x="129062" y="54840"/>
                        <a:pt x="183902" y="0"/>
                        <a:pt x="25155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2892">
                    <a:defRPr/>
                  </a:pP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" name="กลุ่ม 24"/>
              <p:cNvGrpSpPr/>
              <p:nvPr/>
            </p:nvGrpSpPr>
            <p:grpSpPr>
              <a:xfrm>
                <a:off x="5222599" y="3429000"/>
                <a:ext cx="2600642" cy="1223100"/>
                <a:chOff x="5189357" y="1943282"/>
                <a:chExt cx="2600642" cy="1223100"/>
              </a:xfrm>
            </p:grpSpPr>
            <p:sp>
              <p:nvSpPr>
                <p:cNvPr id="9" name="Freeform 26"/>
                <p:cNvSpPr/>
                <p:nvPr/>
              </p:nvSpPr>
              <p:spPr>
                <a:xfrm>
                  <a:off x="5189357" y="1960699"/>
                  <a:ext cx="436562" cy="1196975"/>
                </a:xfrm>
                <a:custGeom>
                  <a:avLst/>
                  <a:gdLst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630951 h 1291595"/>
                    <a:gd name="connsiteX27" fmla="*/ 122168 w 512808"/>
                    <a:gd name="connsiteY27" fmla="*/ 405460 h 1291595"/>
                    <a:gd name="connsiteX28" fmla="*/ 119736 w 512808"/>
                    <a:gd name="connsiteY28" fmla="*/ 399589 h 1291595"/>
                    <a:gd name="connsiteX29" fmla="*/ 106804 w 512808"/>
                    <a:gd name="connsiteY29" fmla="*/ 394232 h 1291595"/>
                    <a:gd name="connsiteX30" fmla="*/ 88516 w 512808"/>
                    <a:gd name="connsiteY30" fmla="*/ 412520 h 1291595"/>
                    <a:gd name="connsiteX31" fmla="*/ 88516 w 512808"/>
                    <a:gd name="connsiteY31" fmla="*/ 735984 h 1291595"/>
                    <a:gd name="connsiteX32" fmla="*/ 88703 w 512808"/>
                    <a:gd name="connsiteY32" fmla="*/ 736435 h 1291595"/>
                    <a:gd name="connsiteX33" fmla="*/ 87847 w 512808"/>
                    <a:gd name="connsiteY33" fmla="*/ 740674 h 1291595"/>
                    <a:gd name="connsiteX34" fmla="*/ 45720 w 512808"/>
                    <a:gd name="connsiteY34" fmla="*/ 768598 h 1291595"/>
                    <a:gd name="connsiteX35" fmla="*/ 0 w 512808"/>
                    <a:gd name="connsiteY35" fmla="*/ 722878 h 1291595"/>
                    <a:gd name="connsiteX36" fmla="*/ 0 w 512808"/>
                    <a:gd name="connsiteY36" fmla="*/ 350381 h 1291595"/>
                    <a:gd name="connsiteX37" fmla="*/ 85839 w 512808"/>
                    <a:gd name="connsiteY37" fmla="*/ 264542 h 1291595"/>
                    <a:gd name="connsiteX38" fmla="*/ 251550 w 512808"/>
                    <a:gd name="connsiteY38" fmla="*/ 0 h 1291595"/>
                    <a:gd name="connsiteX39" fmla="*/ 374038 w 512808"/>
                    <a:gd name="connsiteY39" fmla="*/ 122488 h 1291595"/>
                    <a:gd name="connsiteX40" fmla="*/ 251550 w 512808"/>
                    <a:gd name="connsiteY40" fmla="*/ 244976 h 1291595"/>
                    <a:gd name="connsiteX41" fmla="*/ 129062 w 512808"/>
                    <a:gd name="connsiteY41" fmla="*/ 122488 h 1291595"/>
                    <a:gd name="connsiteX42" fmla="*/ 251550 w 512808"/>
                    <a:gd name="connsiteY42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405460 h 1291595"/>
                    <a:gd name="connsiteX27" fmla="*/ 119736 w 512808"/>
                    <a:gd name="connsiteY27" fmla="*/ 399589 h 1291595"/>
                    <a:gd name="connsiteX28" fmla="*/ 106804 w 512808"/>
                    <a:gd name="connsiteY28" fmla="*/ 394232 h 1291595"/>
                    <a:gd name="connsiteX29" fmla="*/ 88516 w 512808"/>
                    <a:gd name="connsiteY29" fmla="*/ 412520 h 1291595"/>
                    <a:gd name="connsiteX30" fmla="*/ 88516 w 512808"/>
                    <a:gd name="connsiteY30" fmla="*/ 735984 h 1291595"/>
                    <a:gd name="connsiteX31" fmla="*/ 88703 w 512808"/>
                    <a:gd name="connsiteY31" fmla="*/ 736435 h 1291595"/>
                    <a:gd name="connsiteX32" fmla="*/ 87847 w 512808"/>
                    <a:gd name="connsiteY32" fmla="*/ 740674 h 1291595"/>
                    <a:gd name="connsiteX33" fmla="*/ 45720 w 512808"/>
                    <a:gd name="connsiteY33" fmla="*/ 768598 h 1291595"/>
                    <a:gd name="connsiteX34" fmla="*/ 0 w 512808"/>
                    <a:gd name="connsiteY34" fmla="*/ 722878 h 1291595"/>
                    <a:gd name="connsiteX35" fmla="*/ 0 w 512808"/>
                    <a:gd name="connsiteY35" fmla="*/ 350381 h 1291595"/>
                    <a:gd name="connsiteX36" fmla="*/ 85839 w 512808"/>
                    <a:gd name="connsiteY36" fmla="*/ 264542 h 1291595"/>
                    <a:gd name="connsiteX37" fmla="*/ 251550 w 512808"/>
                    <a:gd name="connsiteY37" fmla="*/ 0 h 1291595"/>
                    <a:gd name="connsiteX38" fmla="*/ 374038 w 512808"/>
                    <a:gd name="connsiteY38" fmla="*/ 122488 h 1291595"/>
                    <a:gd name="connsiteX39" fmla="*/ 251550 w 512808"/>
                    <a:gd name="connsiteY39" fmla="*/ 244976 h 1291595"/>
                    <a:gd name="connsiteX40" fmla="*/ 129062 w 512808"/>
                    <a:gd name="connsiteY40" fmla="*/ 122488 h 1291595"/>
                    <a:gd name="connsiteX41" fmla="*/ 251550 w 512808"/>
                    <a:gd name="connsiteY41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1232159 h 1291595"/>
                    <a:gd name="connsiteX18" fmla="*/ 331204 w 512808"/>
                    <a:gd name="connsiteY18" fmla="*/ 1291595 h 1291595"/>
                    <a:gd name="connsiteX19" fmla="*/ 271768 w 512808"/>
                    <a:gd name="connsiteY19" fmla="*/ 1232159 h 1291595"/>
                    <a:gd name="connsiteX20" fmla="*/ 271768 w 512808"/>
                    <a:gd name="connsiteY20" fmla="*/ 768598 h 1291595"/>
                    <a:gd name="connsiteX21" fmla="*/ 241040 w 512808"/>
                    <a:gd name="connsiteY21" fmla="*/ 768598 h 1291595"/>
                    <a:gd name="connsiteX22" fmla="*/ 241040 w 512808"/>
                    <a:gd name="connsiteY22" fmla="*/ 1232159 h 1291595"/>
                    <a:gd name="connsiteX23" fmla="*/ 181604 w 512808"/>
                    <a:gd name="connsiteY23" fmla="*/ 1291595 h 1291595"/>
                    <a:gd name="connsiteX24" fmla="*/ 122168 w 512808"/>
                    <a:gd name="connsiteY24" fmla="*/ 1232159 h 1291595"/>
                    <a:gd name="connsiteX25" fmla="*/ 122168 w 512808"/>
                    <a:gd name="connsiteY25" fmla="*/ 405460 h 1291595"/>
                    <a:gd name="connsiteX26" fmla="*/ 119736 w 512808"/>
                    <a:gd name="connsiteY26" fmla="*/ 399589 h 1291595"/>
                    <a:gd name="connsiteX27" fmla="*/ 106804 w 512808"/>
                    <a:gd name="connsiteY27" fmla="*/ 394232 h 1291595"/>
                    <a:gd name="connsiteX28" fmla="*/ 88516 w 512808"/>
                    <a:gd name="connsiteY28" fmla="*/ 412520 h 1291595"/>
                    <a:gd name="connsiteX29" fmla="*/ 88516 w 512808"/>
                    <a:gd name="connsiteY29" fmla="*/ 735984 h 1291595"/>
                    <a:gd name="connsiteX30" fmla="*/ 88703 w 512808"/>
                    <a:gd name="connsiteY30" fmla="*/ 736435 h 1291595"/>
                    <a:gd name="connsiteX31" fmla="*/ 87847 w 512808"/>
                    <a:gd name="connsiteY31" fmla="*/ 740674 h 1291595"/>
                    <a:gd name="connsiteX32" fmla="*/ 45720 w 512808"/>
                    <a:gd name="connsiteY32" fmla="*/ 768598 h 1291595"/>
                    <a:gd name="connsiteX33" fmla="*/ 0 w 512808"/>
                    <a:gd name="connsiteY33" fmla="*/ 722878 h 1291595"/>
                    <a:gd name="connsiteX34" fmla="*/ 0 w 512808"/>
                    <a:gd name="connsiteY34" fmla="*/ 350381 h 1291595"/>
                    <a:gd name="connsiteX35" fmla="*/ 85839 w 512808"/>
                    <a:gd name="connsiteY35" fmla="*/ 264542 h 1291595"/>
                    <a:gd name="connsiteX36" fmla="*/ 251550 w 512808"/>
                    <a:gd name="connsiteY36" fmla="*/ 0 h 1291595"/>
                    <a:gd name="connsiteX37" fmla="*/ 374038 w 512808"/>
                    <a:gd name="connsiteY37" fmla="*/ 122488 h 1291595"/>
                    <a:gd name="connsiteX38" fmla="*/ 251550 w 512808"/>
                    <a:gd name="connsiteY38" fmla="*/ 244976 h 1291595"/>
                    <a:gd name="connsiteX39" fmla="*/ 129062 w 512808"/>
                    <a:gd name="connsiteY39" fmla="*/ 122488 h 1291595"/>
                    <a:gd name="connsiteX40" fmla="*/ 251550 w 512808"/>
                    <a:gd name="connsiteY40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1232159 h 1291595"/>
                    <a:gd name="connsiteX17" fmla="*/ 331204 w 512808"/>
                    <a:gd name="connsiteY17" fmla="*/ 1291595 h 1291595"/>
                    <a:gd name="connsiteX18" fmla="*/ 271768 w 512808"/>
                    <a:gd name="connsiteY18" fmla="*/ 1232159 h 1291595"/>
                    <a:gd name="connsiteX19" fmla="*/ 271768 w 512808"/>
                    <a:gd name="connsiteY19" fmla="*/ 768598 h 1291595"/>
                    <a:gd name="connsiteX20" fmla="*/ 241040 w 512808"/>
                    <a:gd name="connsiteY20" fmla="*/ 768598 h 1291595"/>
                    <a:gd name="connsiteX21" fmla="*/ 241040 w 512808"/>
                    <a:gd name="connsiteY21" fmla="*/ 1232159 h 1291595"/>
                    <a:gd name="connsiteX22" fmla="*/ 181604 w 512808"/>
                    <a:gd name="connsiteY22" fmla="*/ 1291595 h 1291595"/>
                    <a:gd name="connsiteX23" fmla="*/ 122168 w 512808"/>
                    <a:gd name="connsiteY23" fmla="*/ 1232159 h 1291595"/>
                    <a:gd name="connsiteX24" fmla="*/ 122168 w 512808"/>
                    <a:gd name="connsiteY24" fmla="*/ 405460 h 1291595"/>
                    <a:gd name="connsiteX25" fmla="*/ 119736 w 512808"/>
                    <a:gd name="connsiteY25" fmla="*/ 399589 h 1291595"/>
                    <a:gd name="connsiteX26" fmla="*/ 106804 w 512808"/>
                    <a:gd name="connsiteY26" fmla="*/ 394232 h 1291595"/>
                    <a:gd name="connsiteX27" fmla="*/ 88516 w 512808"/>
                    <a:gd name="connsiteY27" fmla="*/ 412520 h 1291595"/>
                    <a:gd name="connsiteX28" fmla="*/ 88516 w 512808"/>
                    <a:gd name="connsiteY28" fmla="*/ 735984 h 1291595"/>
                    <a:gd name="connsiteX29" fmla="*/ 88703 w 512808"/>
                    <a:gd name="connsiteY29" fmla="*/ 736435 h 1291595"/>
                    <a:gd name="connsiteX30" fmla="*/ 87847 w 512808"/>
                    <a:gd name="connsiteY30" fmla="*/ 740674 h 1291595"/>
                    <a:gd name="connsiteX31" fmla="*/ 45720 w 512808"/>
                    <a:gd name="connsiteY31" fmla="*/ 768598 h 1291595"/>
                    <a:gd name="connsiteX32" fmla="*/ 0 w 512808"/>
                    <a:gd name="connsiteY32" fmla="*/ 722878 h 1291595"/>
                    <a:gd name="connsiteX33" fmla="*/ 0 w 512808"/>
                    <a:gd name="connsiteY33" fmla="*/ 350381 h 1291595"/>
                    <a:gd name="connsiteX34" fmla="*/ 85839 w 512808"/>
                    <a:gd name="connsiteY34" fmla="*/ 264542 h 1291595"/>
                    <a:gd name="connsiteX35" fmla="*/ 251550 w 512808"/>
                    <a:gd name="connsiteY35" fmla="*/ 0 h 1291595"/>
                    <a:gd name="connsiteX36" fmla="*/ 374038 w 512808"/>
                    <a:gd name="connsiteY36" fmla="*/ 122488 h 1291595"/>
                    <a:gd name="connsiteX37" fmla="*/ 251550 w 512808"/>
                    <a:gd name="connsiteY37" fmla="*/ 244976 h 1291595"/>
                    <a:gd name="connsiteX38" fmla="*/ 129062 w 512808"/>
                    <a:gd name="connsiteY38" fmla="*/ 122488 h 1291595"/>
                    <a:gd name="connsiteX39" fmla="*/ 251550 w 512808"/>
                    <a:gd name="connsiteY39" fmla="*/ 0 h 129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2808" h="1291595">
                      <a:moveTo>
                        <a:pt x="85839" y="264542"/>
                      </a:moveTo>
                      <a:lnTo>
                        <a:pt x="91440" y="264542"/>
                      </a:lnTo>
                      <a:lnTo>
                        <a:pt x="122168" y="264542"/>
                      </a:lnTo>
                      <a:lnTo>
                        <a:pt x="390640" y="264542"/>
                      </a:lnTo>
                      <a:lnTo>
                        <a:pt x="421368" y="264542"/>
                      </a:lnTo>
                      <a:lnTo>
                        <a:pt x="426969" y="264542"/>
                      </a:lnTo>
                      <a:cubicBezTo>
                        <a:pt x="474377" y="264542"/>
                        <a:pt x="512808" y="302973"/>
                        <a:pt x="512808" y="350381"/>
                      </a:cubicBezTo>
                      <a:lnTo>
                        <a:pt x="512808" y="722878"/>
                      </a:lnTo>
                      <a:cubicBezTo>
                        <a:pt x="512808" y="748128"/>
                        <a:pt x="492338" y="768598"/>
                        <a:pt x="467088" y="768598"/>
                      </a:cubicBezTo>
                      <a:cubicBezTo>
                        <a:pt x="448151" y="768598"/>
                        <a:pt x="431902" y="757084"/>
                        <a:pt x="424961" y="740674"/>
                      </a:cubicBezTo>
                      <a:lnTo>
                        <a:pt x="424105" y="736435"/>
                      </a:lnTo>
                      <a:lnTo>
                        <a:pt x="424292" y="735984"/>
                      </a:lnTo>
                      <a:lnTo>
                        <a:pt x="424292" y="412520"/>
                      </a:lnTo>
                      <a:cubicBezTo>
                        <a:pt x="424292" y="402420"/>
                        <a:pt x="416104" y="394232"/>
                        <a:pt x="406004" y="394232"/>
                      </a:cubicBezTo>
                      <a:cubicBezTo>
                        <a:pt x="400954" y="394232"/>
                        <a:pt x="396382" y="396279"/>
                        <a:pt x="393073" y="399589"/>
                      </a:cubicBezTo>
                      <a:lnTo>
                        <a:pt x="390640" y="405461"/>
                      </a:lnTo>
                      <a:lnTo>
                        <a:pt x="390640" y="1232159"/>
                      </a:lnTo>
                      <a:cubicBezTo>
                        <a:pt x="390640" y="1264985"/>
                        <a:pt x="364030" y="1291595"/>
                        <a:pt x="331204" y="1291595"/>
                      </a:cubicBezTo>
                      <a:cubicBezTo>
                        <a:pt x="298378" y="1291595"/>
                        <a:pt x="271768" y="1264985"/>
                        <a:pt x="271768" y="1232159"/>
                      </a:cubicBezTo>
                      <a:lnTo>
                        <a:pt x="271768" y="768598"/>
                      </a:lnTo>
                      <a:lnTo>
                        <a:pt x="241040" y="768598"/>
                      </a:lnTo>
                      <a:lnTo>
                        <a:pt x="241040" y="1232159"/>
                      </a:lnTo>
                      <a:cubicBezTo>
                        <a:pt x="241040" y="1264985"/>
                        <a:pt x="214430" y="1291595"/>
                        <a:pt x="181604" y="1291595"/>
                      </a:cubicBezTo>
                      <a:cubicBezTo>
                        <a:pt x="148778" y="1291595"/>
                        <a:pt x="122168" y="1264985"/>
                        <a:pt x="122168" y="1232159"/>
                      </a:cubicBezTo>
                      <a:lnTo>
                        <a:pt x="122168" y="405460"/>
                      </a:lnTo>
                      <a:lnTo>
                        <a:pt x="119736" y="399589"/>
                      </a:lnTo>
                      <a:cubicBezTo>
                        <a:pt x="116426" y="396279"/>
                        <a:pt x="111854" y="394232"/>
                        <a:pt x="106804" y="394232"/>
                      </a:cubicBezTo>
                      <a:cubicBezTo>
                        <a:pt x="96704" y="394232"/>
                        <a:pt x="88516" y="402420"/>
                        <a:pt x="88516" y="412520"/>
                      </a:cubicBezTo>
                      <a:lnTo>
                        <a:pt x="88516" y="735984"/>
                      </a:lnTo>
                      <a:lnTo>
                        <a:pt x="88703" y="736435"/>
                      </a:lnTo>
                      <a:lnTo>
                        <a:pt x="87847" y="740674"/>
                      </a:lnTo>
                      <a:cubicBezTo>
                        <a:pt x="80907" y="757084"/>
                        <a:pt x="64658" y="768598"/>
                        <a:pt x="45720" y="768598"/>
                      </a:cubicBezTo>
                      <a:cubicBezTo>
                        <a:pt x="20470" y="768598"/>
                        <a:pt x="0" y="748128"/>
                        <a:pt x="0" y="722878"/>
                      </a:cubicBezTo>
                      <a:lnTo>
                        <a:pt x="0" y="350381"/>
                      </a:lnTo>
                      <a:cubicBezTo>
                        <a:pt x="0" y="302973"/>
                        <a:pt x="38431" y="264542"/>
                        <a:pt x="85839" y="264542"/>
                      </a:cubicBezTo>
                      <a:close/>
                      <a:moveTo>
                        <a:pt x="251550" y="0"/>
                      </a:moveTo>
                      <a:cubicBezTo>
                        <a:pt x="319198" y="0"/>
                        <a:pt x="374038" y="54840"/>
                        <a:pt x="374038" y="122488"/>
                      </a:cubicBezTo>
                      <a:cubicBezTo>
                        <a:pt x="374038" y="190136"/>
                        <a:pt x="319198" y="244976"/>
                        <a:pt x="251550" y="244976"/>
                      </a:cubicBezTo>
                      <a:cubicBezTo>
                        <a:pt x="183902" y="244976"/>
                        <a:pt x="129062" y="190136"/>
                        <a:pt x="129062" y="122488"/>
                      </a:cubicBezTo>
                      <a:cubicBezTo>
                        <a:pt x="129062" y="54840"/>
                        <a:pt x="183902" y="0"/>
                        <a:pt x="25155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2892">
                    <a:defRPr/>
                  </a:pP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5942648" y="1943282"/>
                  <a:ext cx="436562" cy="1196975"/>
                </a:xfrm>
                <a:custGeom>
                  <a:avLst/>
                  <a:gdLst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630951 h 1291595"/>
                    <a:gd name="connsiteX27" fmla="*/ 122168 w 512808"/>
                    <a:gd name="connsiteY27" fmla="*/ 405460 h 1291595"/>
                    <a:gd name="connsiteX28" fmla="*/ 119736 w 512808"/>
                    <a:gd name="connsiteY28" fmla="*/ 399589 h 1291595"/>
                    <a:gd name="connsiteX29" fmla="*/ 106804 w 512808"/>
                    <a:gd name="connsiteY29" fmla="*/ 394232 h 1291595"/>
                    <a:gd name="connsiteX30" fmla="*/ 88516 w 512808"/>
                    <a:gd name="connsiteY30" fmla="*/ 412520 h 1291595"/>
                    <a:gd name="connsiteX31" fmla="*/ 88516 w 512808"/>
                    <a:gd name="connsiteY31" fmla="*/ 735984 h 1291595"/>
                    <a:gd name="connsiteX32" fmla="*/ 88703 w 512808"/>
                    <a:gd name="connsiteY32" fmla="*/ 736435 h 1291595"/>
                    <a:gd name="connsiteX33" fmla="*/ 87847 w 512808"/>
                    <a:gd name="connsiteY33" fmla="*/ 740674 h 1291595"/>
                    <a:gd name="connsiteX34" fmla="*/ 45720 w 512808"/>
                    <a:gd name="connsiteY34" fmla="*/ 768598 h 1291595"/>
                    <a:gd name="connsiteX35" fmla="*/ 0 w 512808"/>
                    <a:gd name="connsiteY35" fmla="*/ 722878 h 1291595"/>
                    <a:gd name="connsiteX36" fmla="*/ 0 w 512808"/>
                    <a:gd name="connsiteY36" fmla="*/ 350381 h 1291595"/>
                    <a:gd name="connsiteX37" fmla="*/ 85839 w 512808"/>
                    <a:gd name="connsiteY37" fmla="*/ 264542 h 1291595"/>
                    <a:gd name="connsiteX38" fmla="*/ 251550 w 512808"/>
                    <a:gd name="connsiteY38" fmla="*/ 0 h 1291595"/>
                    <a:gd name="connsiteX39" fmla="*/ 374038 w 512808"/>
                    <a:gd name="connsiteY39" fmla="*/ 122488 h 1291595"/>
                    <a:gd name="connsiteX40" fmla="*/ 251550 w 512808"/>
                    <a:gd name="connsiteY40" fmla="*/ 244976 h 1291595"/>
                    <a:gd name="connsiteX41" fmla="*/ 129062 w 512808"/>
                    <a:gd name="connsiteY41" fmla="*/ 122488 h 1291595"/>
                    <a:gd name="connsiteX42" fmla="*/ 251550 w 512808"/>
                    <a:gd name="connsiteY42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405460 h 1291595"/>
                    <a:gd name="connsiteX27" fmla="*/ 119736 w 512808"/>
                    <a:gd name="connsiteY27" fmla="*/ 399589 h 1291595"/>
                    <a:gd name="connsiteX28" fmla="*/ 106804 w 512808"/>
                    <a:gd name="connsiteY28" fmla="*/ 394232 h 1291595"/>
                    <a:gd name="connsiteX29" fmla="*/ 88516 w 512808"/>
                    <a:gd name="connsiteY29" fmla="*/ 412520 h 1291595"/>
                    <a:gd name="connsiteX30" fmla="*/ 88516 w 512808"/>
                    <a:gd name="connsiteY30" fmla="*/ 735984 h 1291595"/>
                    <a:gd name="connsiteX31" fmla="*/ 88703 w 512808"/>
                    <a:gd name="connsiteY31" fmla="*/ 736435 h 1291595"/>
                    <a:gd name="connsiteX32" fmla="*/ 87847 w 512808"/>
                    <a:gd name="connsiteY32" fmla="*/ 740674 h 1291595"/>
                    <a:gd name="connsiteX33" fmla="*/ 45720 w 512808"/>
                    <a:gd name="connsiteY33" fmla="*/ 768598 h 1291595"/>
                    <a:gd name="connsiteX34" fmla="*/ 0 w 512808"/>
                    <a:gd name="connsiteY34" fmla="*/ 722878 h 1291595"/>
                    <a:gd name="connsiteX35" fmla="*/ 0 w 512808"/>
                    <a:gd name="connsiteY35" fmla="*/ 350381 h 1291595"/>
                    <a:gd name="connsiteX36" fmla="*/ 85839 w 512808"/>
                    <a:gd name="connsiteY36" fmla="*/ 264542 h 1291595"/>
                    <a:gd name="connsiteX37" fmla="*/ 251550 w 512808"/>
                    <a:gd name="connsiteY37" fmla="*/ 0 h 1291595"/>
                    <a:gd name="connsiteX38" fmla="*/ 374038 w 512808"/>
                    <a:gd name="connsiteY38" fmla="*/ 122488 h 1291595"/>
                    <a:gd name="connsiteX39" fmla="*/ 251550 w 512808"/>
                    <a:gd name="connsiteY39" fmla="*/ 244976 h 1291595"/>
                    <a:gd name="connsiteX40" fmla="*/ 129062 w 512808"/>
                    <a:gd name="connsiteY40" fmla="*/ 122488 h 1291595"/>
                    <a:gd name="connsiteX41" fmla="*/ 251550 w 512808"/>
                    <a:gd name="connsiteY41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1232159 h 1291595"/>
                    <a:gd name="connsiteX18" fmla="*/ 331204 w 512808"/>
                    <a:gd name="connsiteY18" fmla="*/ 1291595 h 1291595"/>
                    <a:gd name="connsiteX19" fmla="*/ 271768 w 512808"/>
                    <a:gd name="connsiteY19" fmla="*/ 1232159 h 1291595"/>
                    <a:gd name="connsiteX20" fmla="*/ 271768 w 512808"/>
                    <a:gd name="connsiteY20" fmla="*/ 768598 h 1291595"/>
                    <a:gd name="connsiteX21" fmla="*/ 241040 w 512808"/>
                    <a:gd name="connsiteY21" fmla="*/ 768598 h 1291595"/>
                    <a:gd name="connsiteX22" fmla="*/ 241040 w 512808"/>
                    <a:gd name="connsiteY22" fmla="*/ 1232159 h 1291595"/>
                    <a:gd name="connsiteX23" fmla="*/ 181604 w 512808"/>
                    <a:gd name="connsiteY23" fmla="*/ 1291595 h 1291595"/>
                    <a:gd name="connsiteX24" fmla="*/ 122168 w 512808"/>
                    <a:gd name="connsiteY24" fmla="*/ 1232159 h 1291595"/>
                    <a:gd name="connsiteX25" fmla="*/ 122168 w 512808"/>
                    <a:gd name="connsiteY25" fmla="*/ 405460 h 1291595"/>
                    <a:gd name="connsiteX26" fmla="*/ 119736 w 512808"/>
                    <a:gd name="connsiteY26" fmla="*/ 399589 h 1291595"/>
                    <a:gd name="connsiteX27" fmla="*/ 106804 w 512808"/>
                    <a:gd name="connsiteY27" fmla="*/ 394232 h 1291595"/>
                    <a:gd name="connsiteX28" fmla="*/ 88516 w 512808"/>
                    <a:gd name="connsiteY28" fmla="*/ 412520 h 1291595"/>
                    <a:gd name="connsiteX29" fmla="*/ 88516 w 512808"/>
                    <a:gd name="connsiteY29" fmla="*/ 735984 h 1291595"/>
                    <a:gd name="connsiteX30" fmla="*/ 88703 w 512808"/>
                    <a:gd name="connsiteY30" fmla="*/ 736435 h 1291595"/>
                    <a:gd name="connsiteX31" fmla="*/ 87847 w 512808"/>
                    <a:gd name="connsiteY31" fmla="*/ 740674 h 1291595"/>
                    <a:gd name="connsiteX32" fmla="*/ 45720 w 512808"/>
                    <a:gd name="connsiteY32" fmla="*/ 768598 h 1291595"/>
                    <a:gd name="connsiteX33" fmla="*/ 0 w 512808"/>
                    <a:gd name="connsiteY33" fmla="*/ 722878 h 1291595"/>
                    <a:gd name="connsiteX34" fmla="*/ 0 w 512808"/>
                    <a:gd name="connsiteY34" fmla="*/ 350381 h 1291595"/>
                    <a:gd name="connsiteX35" fmla="*/ 85839 w 512808"/>
                    <a:gd name="connsiteY35" fmla="*/ 264542 h 1291595"/>
                    <a:gd name="connsiteX36" fmla="*/ 251550 w 512808"/>
                    <a:gd name="connsiteY36" fmla="*/ 0 h 1291595"/>
                    <a:gd name="connsiteX37" fmla="*/ 374038 w 512808"/>
                    <a:gd name="connsiteY37" fmla="*/ 122488 h 1291595"/>
                    <a:gd name="connsiteX38" fmla="*/ 251550 w 512808"/>
                    <a:gd name="connsiteY38" fmla="*/ 244976 h 1291595"/>
                    <a:gd name="connsiteX39" fmla="*/ 129062 w 512808"/>
                    <a:gd name="connsiteY39" fmla="*/ 122488 h 1291595"/>
                    <a:gd name="connsiteX40" fmla="*/ 251550 w 512808"/>
                    <a:gd name="connsiteY40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1232159 h 1291595"/>
                    <a:gd name="connsiteX17" fmla="*/ 331204 w 512808"/>
                    <a:gd name="connsiteY17" fmla="*/ 1291595 h 1291595"/>
                    <a:gd name="connsiteX18" fmla="*/ 271768 w 512808"/>
                    <a:gd name="connsiteY18" fmla="*/ 1232159 h 1291595"/>
                    <a:gd name="connsiteX19" fmla="*/ 271768 w 512808"/>
                    <a:gd name="connsiteY19" fmla="*/ 768598 h 1291595"/>
                    <a:gd name="connsiteX20" fmla="*/ 241040 w 512808"/>
                    <a:gd name="connsiteY20" fmla="*/ 768598 h 1291595"/>
                    <a:gd name="connsiteX21" fmla="*/ 241040 w 512808"/>
                    <a:gd name="connsiteY21" fmla="*/ 1232159 h 1291595"/>
                    <a:gd name="connsiteX22" fmla="*/ 181604 w 512808"/>
                    <a:gd name="connsiteY22" fmla="*/ 1291595 h 1291595"/>
                    <a:gd name="connsiteX23" fmla="*/ 122168 w 512808"/>
                    <a:gd name="connsiteY23" fmla="*/ 1232159 h 1291595"/>
                    <a:gd name="connsiteX24" fmla="*/ 122168 w 512808"/>
                    <a:gd name="connsiteY24" fmla="*/ 405460 h 1291595"/>
                    <a:gd name="connsiteX25" fmla="*/ 119736 w 512808"/>
                    <a:gd name="connsiteY25" fmla="*/ 399589 h 1291595"/>
                    <a:gd name="connsiteX26" fmla="*/ 106804 w 512808"/>
                    <a:gd name="connsiteY26" fmla="*/ 394232 h 1291595"/>
                    <a:gd name="connsiteX27" fmla="*/ 88516 w 512808"/>
                    <a:gd name="connsiteY27" fmla="*/ 412520 h 1291595"/>
                    <a:gd name="connsiteX28" fmla="*/ 88516 w 512808"/>
                    <a:gd name="connsiteY28" fmla="*/ 735984 h 1291595"/>
                    <a:gd name="connsiteX29" fmla="*/ 88703 w 512808"/>
                    <a:gd name="connsiteY29" fmla="*/ 736435 h 1291595"/>
                    <a:gd name="connsiteX30" fmla="*/ 87847 w 512808"/>
                    <a:gd name="connsiteY30" fmla="*/ 740674 h 1291595"/>
                    <a:gd name="connsiteX31" fmla="*/ 45720 w 512808"/>
                    <a:gd name="connsiteY31" fmla="*/ 768598 h 1291595"/>
                    <a:gd name="connsiteX32" fmla="*/ 0 w 512808"/>
                    <a:gd name="connsiteY32" fmla="*/ 722878 h 1291595"/>
                    <a:gd name="connsiteX33" fmla="*/ 0 w 512808"/>
                    <a:gd name="connsiteY33" fmla="*/ 350381 h 1291595"/>
                    <a:gd name="connsiteX34" fmla="*/ 85839 w 512808"/>
                    <a:gd name="connsiteY34" fmla="*/ 264542 h 1291595"/>
                    <a:gd name="connsiteX35" fmla="*/ 251550 w 512808"/>
                    <a:gd name="connsiteY35" fmla="*/ 0 h 1291595"/>
                    <a:gd name="connsiteX36" fmla="*/ 374038 w 512808"/>
                    <a:gd name="connsiteY36" fmla="*/ 122488 h 1291595"/>
                    <a:gd name="connsiteX37" fmla="*/ 251550 w 512808"/>
                    <a:gd name="connsiteY37" fmla="*/ 244976 h 1291595"/>
                    <a:gd name="connsiteX38" fmla="*/ 129062 w 512808"/>
                    <a:gd name="connsiteY38" fmla="*/ 122488 h 1291595"/>
                    <a:gd name="connsiteX39" fmla="*/ 251550 w 512808"/>
                    <a:gd name="connsiteY39" fmla="*/ 0 h 129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2808" h="1291595">
                      <a:moveTo>
                        <a:pt x="85839" y="264542"/>
                      </a:moveTo>
                      <a:lnTo>
                        <a:pt x="91440" y="264542"/>
                      </a:lnTo>
                      <a:lnTo>
                        <a:pt x="122168" y="264542"/>
                      </a:lnTo>
                      <a:lnTo>
                        <a:pt x="390640" y="264542"/>
                      </a:lnTo>
                      <a:lnTo>
                        <a:pt x="421368" y="264542"/>
                      </a:lnTo>
                      <a:lnTo>
                        <a:pt x="426969" y="264542"/>
                      </a:lnTo>
                      <a:cubicBezTo>
                        <a:pt x="474377" y="264542"/>
                        <a:pt x="512808" y="302973"/>
                        <a:pt x="512808" y="350381"/>
                      </a:cubicBezTo>
                      <a:lnTo>
                        <a:pt x="512808" y="722878"/>
                      </a:lnTo>
                      <a:cubicBezTo>
                        <a:pt x="512808" y="748128"/>
                        <a:pt x="492338" y="768598"/>
                        <a:pt x="467088" y="768598"/>
                      </a:cubicBezTo>
                      <a:cubicBezTo>
                        <a:pt x="448151" y="768598"/>
                        <a:pt x="431902" y="757084"/>
                        <a:pt x="424961" y="740674"/>
                      </a:cubicBezTo>
                      <a:lnTo>
                        <a:pt x="424105" y="736435"/>
                      </a:lnTo>
                      <a:lnTo>
                        <a:pt x="424292" y="735984"/>
                      </a:lnTo>
                      <a:lnTo>
                        <a:pt x="424292" y="412520"/>
                      </a:lnTo>
                      <a:cubicBezTo>
                        <a:pt x="424292" y="402420"/>
                        <a:pt x="416104" y="394232"/>
                        <a:pt x="406004" y="394232"/>
                      </a:cubicBezTo>
                      <a:cubicBezTo>
                        <a:pt x="400954" y="394232"/>
                        <a:pt x="396382" y="396279"/>
                        <a:pt x="393073" y="399589"/>
                      </a:cubicBezTo>
                      <a:lnTo>
                        <a:pt x="390640" y="405461"/>
                      </a:lnTo>
                      <a:lnTo>
                        <a:pt x="390640" y="1232159"/>
                      </a:lnTo>
                      <a:cubicBezTo>
                        <a:pt x="390640" y="1264985"/>
                        <a:pt x="364030" y="1291595"/>
                        <a:pt x="331204" y="1291595"/>
                      </a:cubicBezTo>
                      <a:cubicBezTo>
                        <a:pt x="298378" y="1291595"/>
                        <a:pt x="271768" y="1264985"/>
                        <a:pt x="271768" y="1232159"/>
                      </a:cubicBezTo>
                      <a:lnTo>
                        <a:pt x="271768" y="768598"/>
                      </a:lnTo>
                      <a:lnTo>
                        <a:pt x="241040" y="768598"/>
                      </a:lnTo>
                      <a:lnTo>
                        <a:pt x="241040" y="1232159"/>
                      </a:lnTo>
                      <a:cubicBezTo>
                        <a:pt x="241040" y="1264985"/>
                        <a:pt x="214430" y="1291595"/>
                        <a:pt x="181604" y="1291595"/>
                      </a:cubicBezTo>
                      <a:cubicBezTo>
                        <a:pt x="148778" y="1291595"/>
                        <a:pt x="122168" y="1264985"/>
                        <a:pt x="122168" y="1232159"/>
                      </a:cubicBezTo>
                      <a:lnTo>
                        <a:pt x="122168" y="405460"/>
                      </a:lnTo>
                      <a:lnTo>
                        <a:pt x="119736" y="399589"/>
                      </a:lnTo>
                      <a:cubicBezTo>
                        <a:pt x="116426" y="396279"/>
                        <a:pt x="111854" y="394232"/>
                        <a:pt x="106804" y="394232"/>
                      </a:cubicBezTo>
                      <a:cubicBezTo>
                        <a:pt x="96704" y="394232"/>
                        <a:pt x="88516" y="402420"/>
                        <a:pt x="88516" y="412520"/>
                      </a:cubicBezTo>
                      <a:lnTo>
                        <a:pt x="88516" y="735984"/>
                      </a:lnTo>
                      <a:lnTo>
                        <a:pt x="88703" y="736435"/>
                      </a:lnTo>
                      <a:lnTo>
                        <a:pt x="87847" y="740674"/>
                      </a:lnTo>
                      <a:cubicBezTo>
                        <a:pt x="80907" y="757084"/>
                        <a:pt x="64658" y="768598"/>
                        <a:pt x="45720" y="768598"/>
                      </a:cubicBezTo>
                      <a:cubicBezTo>
                        <a:pt x="20470" y="768598"/>
                        <a:pt x="0" y="748128"/>
                        <a:pt x="0" y="722878"/>
                      </a:cubicBezTo>
                      <a:lnTo>
                        <a:pt x="0" y="350381"/>
                      </a:lnTo>
                      <a:cubicBezTo>
                        <a:pt x="0" y="302973"/>
                        <a:pt x="38431" y="264542"/>
                        <a:pt x="85839" y="264542"/>
                      </a:cubicBezTo>
                      <a:close/>
                      <a:moveTo>
                        <a:pt x="251550" y="0"/>
                      </a:moveTo>
                      <a:cubicBezTo>
                        <a:pt x="319198" y="0"/>
                        <a:pt x="374038" y="54840"/>
                        <a:pt x="374038" y="122488"/>
                      </a:cubicBezTo>
                      <a:cubicBezTo>
                        <a:pt x="374038" y="190136"/>
                        <a:pt x="319198" y="244976"/>
                        <a:pt x="251550" y="244976"/>
                      </a:cubicBezTo>
                      <a:cubicBezTo>
                        <a:pt x="183902" y="244976"/>
                        <a:pt x="129062" y="190136"/>
                        <a:pt x="129062" y="122488"/>
                      </a:cubicBezTo>
                      <a:cubicBezTo>
                        <a:pt x="129062" y="54840"/>
                        <a:pt x="183902" y="0"/>
                        <a:pt x="25155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2892">
                    <a:defRPr/>
                  </a:pP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Freeform 26"/>
                <p:cNvSpPr/>
                <p:nvPr/>
              </p:nvSpPr>
              <p:spPr>
                <a:xfrm>
                  <a:off x="6661106" y="1969407"/>
                  <a:ext cx="436562" cy="1196975"/>
                </a:xfrm>
                <a:custGeom>
                  <a:avLst/>
                  <a:gdLst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630951 h 1291595"/>
                    <a:gd name="connsiteX27" fmla="*/ 122168 w 512808"/>
                    <a:gd name="connsiteY27" fmla="*/ 405460 h 1291595"/>
                    <a:gd name="connsiteX28" fmla="*/ 119736 w 512808"/>
                    <a:gd name="connsiteY28" fmla="*/ 399589 h 1291595"/>
                    <a:gd name="connsiteX29" fmla="*/ 106804 w 512808"/>
                    <a:gd name="connsiteY29" fmla="*/ 394232 h 1291595"/>
                    <a:gd name="connsiteX30" fmla="*/ 88516 w 512808"/>
                    <a:gd name="connsiteY30" fmla="*/ 412520 h 1291595"/>
                    <a:gd name="connsiteX31" fmla="*/ 88516 w 512808"/>
                    <a:gd name="connsiteY31" fmla="*/ 735984 h 1291595"/>
                    <a:gd name="connsiteX32" fmla="*/ 88703 w 512808"/>
                    <a:gd name="connsiteY32" fmla="*/ 736435 h 1291595"/>
                    <a:gd name="connsiteX33" fmla="*/ 87847 w 512808"/>
                    <a:gd name="connsiteY33" fmla="*/ 740674 h 1291595"/>
                    <a:gd name="connsiteX34" fmla="*/ 45720 w 512808"/>
                    <a:gd name="connsiteY34" fmla="*/ 768598 h 1291595"/>
                    <a:gd name="connsiteX35" fmla="*/ 0 w 512808"/>
                    <a:gd name="connsiteY35" fmla="*/ 722878 h 1291595"/>
                    <a:gd name="connsiteX36" fmla="*/ 0 w 512808"/>
                    <a:gd name="connsiteY36" fmla="*/ 350381 h 1291595"/>
                    <a:gd name="connsiteX37" fmla="*/ 85839 w 512808"/>
                    <a:gd name="connsiteY37" fmla="*/ 264542 h 1291595"/>
                    <a:gd name="connsiteX38" fmla="*/ 251550 w 512808"/>
                    <a:gd name="connsiteY38" fmla="*/ 0 h 1291595"/>
                    <a:gd name="connsiteX39" fmla="*/ 374038 w 512808"/>
                    <a:gd name="connsiteY39" fmla="*/ 122488 h 1291595"/>
                    <a:gd name="connsiteX40" fmla="*/ 251550 w 512808"/>
                    <a:gd name="connsiteY40" fmla="*/ 244976 h 1291595"/>
                    <a:gd name="connsiteX41" fmla="*/ 129062 w 512808"/>
                    <a:gd name="connsiteY41" fmla="*/ 122488 h 1291595"/>
                    <a:gd name="connsiteX42" fmla="*/ 251550 w 512808"/>
                    <a:gd name="connsiteY42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405460 h 1291595"/>
                    <a:gd name="connsiteX27" fmla="*/ 119736 w 512808"/>
                    <a:gd name="connsiteY27" fmla="*/ 399589 h 1291595"/>
                    <a:gd name="connsiteX28" fmla="*/ 106804 w 512808"/>
                    <a:gd name="connsiteY28" fmla="*/ 394232 h 1291595"/>
                    <a:gd name="connsiteX29" fmla="*/ 88516 w 512808"/>
                    <a:gd name="connsiteY29" fmla="*/ 412520 h 1291595"/>
                    <a:gd name="connsiteX30" fmla="*/ 88516 w 512808"/>
                    <a:gd name="connsiteY30" fmla="*/ 735984 h 1291595"/>
                    <a:gd name="connsiteX31" fmla="*/ 88703 w 512808"/>
                    <a:gd name="connsiteY31" fmla="*/ 736435 h 1291595"/>
                    <a:gd name="connsiteX32" fmla="*/ 87847 w 512808"/>
                    <a:gd name="connsiteY32" fmla="*/ 740674 h 1291595"/>
                    <a:gd name="connsiteX33" fmla="*/ 45720 w 512808"/>
                    <a:gd name="connsiteY33" fmla="*/ 768598 h 1291595"/>
                    <a:gd name="connsiteX34" fmla="*/ 0 w 512808"/>
                    <a:gd name="connsiteY34" fmla="*/ 722878 h 1291595"/>
                    <a:gd name="connsiteX35" fmla="*/ 0 w 512808"/>
                    <a:gd name="connsiteY35" fmla="*/ 350381 h 1291595"/>
                    <a:gd name="connsiteX36" fmla="*/ 85839 w 512808"/>
                    <a:gd name="connsiteY36" fmla="*/ 264542 h 1291595"/>
                    <a:gd name="connsiteX37" fmla="*/ 251550 w 512808"/>
                    <a:gd name="connsiteY37" fmla="*/ 0 h 1291595"/>
                    <a:gd name="connsiteX38" fmla="*/ 374038 w 512808"/>
                    <a:gd name="connsiteY38" fmla="*/ 122488 h 1291595"/>
                    <a:gd name="connsiteX39" fmla="*/ 251550 w 512808"/>
                    <a:gd name="connsiteY39" fmla="*/ 244976 h 1291595"/>
                    <a:gd name="connsiteX40" fmla="*/ 129062 w 512808"/>
                    <a:gd name="connsiteY40" fmla="*/ 122488 h 1291595"/>
                    <a:gd name="connsiteX41" fmla="*/ 251550 w 512808"/>
                    <a:gd name="connsiteY41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1232159 h 1291595"/>
                    <a:gd name="connsiteX18" fmla="*/ 331204 w 512808"/>
                    <a:gd name="connsiteY18" fmla="*/ 1291595 h 1291595"/>
                    <a:gd name="connsiteX19" fmla="*/ 271768 w 512808"/>
                    <a:gd name="connsiteY19" fmla="*/ 1232159 h 1291595"/>
                    <a:gd name="connsiteX20" fmla="*/ 271768 w 512808"/>
                    <a:gd name="connsiteY20" fmla="*/ 768598 h 1291595"/>
                    <a:gd name="connsiteX21" fmla="*/ 241040 w 512808"/>
                    <a:gd name="connsiteY21" fmla="*/ 768598 h 1291595"/>
                    <a:gd name="connsiteX22" fmla="*/ 241040 w 512808"/>
                    <a:gd name="connsiteY22" fmla="*/ 1232159 h 1291595"/>
                    <a:gd name="connsiteX23" fmla="*/ 181604 w 512808"/>
                    <a:gd name="connsiteY23" fmla="*/ 1291595 h 1291595"/>
                    <a:gd name="connsiteX24" fmla="*/ 122168 w 512808"/>
                    <a:gd name="connsiteY24" fmla="*/ 1232159 h 1291595"/>
                    <a:gd name="connsiteX25" fmla="*/ 122168 w 512808"/>
                    <a:gd name="connsiteY25" fmla="*/ 405460 h 1291595"/>
                    <a:gd name="connsiteX26" fmla="*/ 119736 w 512808"/>
                    <a:gd name="connsiteY26" fmla="*/ 399589 h 1291595"/>
                    <a:gd name="connsiteX27" fmla="*/ 106804 w 512808"/>
                    <a:gd name="connsiteY27" fmla="*/ 394232 h 1291595"/>
                    <a:gd name="connsiteX28" fmla="*/ 88516 w 512808"/>
                    <a:gd name="connsiteY28" fmla="*/ 412520 h 1291595"/>
                    <a:gd name="connsiteX29" fmla="*/ 88516 w 512808"/>
                    <a:gd name="connsiteY29" fmla="*/ 735984 h 1291595"/>
                    <a:gd name="connsiteX30" fmla="*/ 88703 w 512808"/>
                    <a:gd name="connsiteY30" fmla="*/ 736435 h 1291595"/>
                    <a:gd name="connsiteX31" fmla="*/ 87847 w 512808"/>
                    <a:gd name="connsiteY31" fmla="*/ 740674 h 1291595"/>
                    <a:gd name="connsiteX32" fmla="*/ 45720 w 512808"/>
                    <a:gd name="connsiteY32" fmla="*/ 768598 h 1291595"/>
                    <a:gd name="connsiteX33" fmla="*/ 0 w 512808"/>
                    <a:gd name="connsiteY33" fmla="*/ 722878 h 1291595"/>
                    <a:gd name="connsiteX34" fmla="*/ 0 w 512808"/>
                    <a:gd name="connsiteY34" fmla="*/ 350381 h 1291595"/>
                    <a:gd name="connsiteX35" fmla="*/ 85839 w 512808"/>
                    <a:gd name="connsiteY35" fmla="*/ 264542 h 1291595"/>
                    <a:gd name="connsiteX36" fmla="*/ 251550 w 512808"/>
                    <a:gd name="connsiteY36" fmla="*/ 0 h 1291595"/>
                    <a:gd name="connsiteX37" fmla="*/ 374038 w 512808"/>
                    <a:gd name="connsiteY37" fmla="*/ 122488 h 1291595"/>
                    <a:gd name="connsiteX38" fmla="*/ 251550 w 512808"/>
                    <a:gd name="connsiteY38" fmla="*/ 244976 h 1291595"/>
                    <a:gd name="connsiteX39" fmla="*/ 129062 w 512808"/>
                    <a:gd name="connsiteY39" fmla="*/ 122488 h 1291595"/>
                    <a:gd name="connsiteX40" fmla="*/ 251550 w 512808"/>
                    <a:gd name="connsiteY40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1232159 h 1291595"/>
                    <a:gd name="connsiteX17" fmla="*/ 331204 w 512808"/>
                    <a:gd name="connsiteY17" fmla="*/ 1291595 h 1291595"/>
                    <a:gd name="connsiteX18" fmla="*/ 271768 w 512808"/>
                    <a:gd name="connsiteY18" fmla="*/ 1232159 h 1291595"/>
                    <a:gd name="connsiteX19" fmla="*/ 271768 w 512808"/>
                    <a:gd name="connsiteY19" fmla="*/ 768598 h 1291595"/>
                    <a:gd name="connsiteX20" fmla="*/ 241040 w 512808"/>
                    <a:gd name="connsiteY20" fmla="*/ 768598 h 1291595"/>
                    <a:gd name="connsiteX21" fmla="*/ 241040 w 512808"/>
                    <a:gd name="connsiteY21" fmla="*/ 1232159 h 1291595"/>
                    <a:gd name="connsiteX22" fmla="*/ 181604 w 512808"/>
                    <a:gd name="connsiteY22" fmla="*/ 1291595 h 1291595"/>
                    <a:gd name="connsiteX23" fmla="*/ 122168 w 512808"/>
                    <a:gd name="connsiteY23" fmla="*/ 1232159 h 1291595"/>
                    <a:gd name="connsiteX24" fmla="*/ 122168 w 512808"/>
                    <a:gd name="connsiteY24" fmla="*/ 405460 h 1291595"/>
                    <a:gd name="connsiteX25" fmla="*/ 119736 w 512808"/>
                    <a:gd name="connsiteY25" fmla="*/ 399589 h 1291595"/>
                    <a:gd name="connsiteX26" fmla="*/ 106804 w 512808"/>
                    <a:gd name="connsiteY26" fmla="*/ 394232 h 1291595"/>
                    <a:gd name="connsiteX27" fmla="*/ 88516 w 512808"/>
                    <a:gd name="connsiteY27" fmla="*/ 412520 h 1291595"/>
                    <a:gd name="connsiteX28" fmla="*/ 88516 w 512808"/>
                    <a:gd name="connsiteY28" fmla="*/ 735984 h 1291595"/>
                    <a:gd name="connsiteX29" fmla="*/ 88703 w 512808"/>
                    <a:gd name="connsiteY29" fmla="*/ 736435 h 1291595"/>
                    <a:gd name="connsiteX30" fmla="*/ 87847 w 512808"/>
                    <a:gd name="connsiteY30" fmla="*/ 740674 h 1291595"/>
                    <a:gd name="connsiteX31" fmla="*/ 45720 w 512808"/>
                    <a:gd name="connsiteY31" fmla="*/ 768598 h 1291595"/>
                    <a:gd name="connsiteX32" fmla="*/ 0 w 512808"/>
                    <a:gd name="connsiteY32" fmla="*/ 722878 h 1291595"/>
                    <a:gd name="connsiteX33" fmla="*/ 0 w 512808"/>
                    <a:gd name="connsiteY33" fmla="*/ 350381 h 1291595"/>
                    <a:gd name="connsiteX34" fmla="*/ 85839 w 512808"/>
                    <a:gd name="connsiteY34" fmla="*/ 264542 h 1291595"/>
                    <a:gd name="connsiteX35" fmla="*/ 251550 w 512808"/>
                    <a:gd name="connsiteY35" fmla="*/ 0 h 1291595"/>
                    <a:gd name="connsiteX36" fmla="*/ 374038 w 512808"/>
                    <a:gd name="connsiteY36" fmla="*/ 122488 h 1291595"/>
                    <a:gd name="connsiteX37" fmla="*/ 251550 w 512808"/>
                    <a:gd name="connsiteY37" fmla="*/ 244976 h 1291595"/>
                    <a:gd name="connsiteX38" fmla="*/ 129062 w 512808"/>
                    <a:gd name="connsiteY38" fmla="*/ 122488 h 1291595"/>
                    <a:gd name="connsiteX39" fmla="*/ 251550 w 512808"/>
                    <a:gd name="connsiteY39" fmla="*/ 0 h 129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2808" h="1291595">
                      <a:moveTo>
                        <a:pt x="85839" y="264542"/>
                      </a:moveTo>
                      <a:lnTo>
                        <a:pt x="91440" y="264542"/>
                      </a:lnTo>
                      <a:lnTo>
                        <a:pt x="122168" y="264542"/>
                      </a:lnTo>
                      <a:lnTo>
                        <a:pt x="390640" y="264542"/>
                      </a:lnTo>
                      <a:lnTo>
                        <a:pt x="421368" y="264542"/>
                      </a:lnTo>
                      <a:lnTo>
                        <a:pt x="426969" y="264542"/>
                      </a:lnTo>
                      <a:cubicBezTo>
                        <a:pt x="474377" y="264542"/>
                        <a:pt x="512808" y="302973"/>
                        <a:pt x="512808" y="350381"/>
                      </a:cubicBezTo>
                      <a:lnTo>
                        <a:pt x="512808" y="722878"/>
                      </a:lnTo>
                      <a:cubicBezTo>
                        <a:pt x="512808" y="748128"/>
                        <a:pt x="492338" y="768598"/>
                        <a:pt x="467088" y="768598"/>
                      </a:cubicBezTo>
                      <a:cubicBezTo>
                        <a:pt x="448151" y="768598"/>
                        <a:pt x="431902" y="757084"/>
                        <a:pt x="424961" y="740674"/>
                      </a:cubicBezTo>
                      <a:lnTo>
                        <a:pt x="424105" y="736435"/>
                      </a:lnTo>
                      <a:lnTo>
                        <a:pt x="424292" y="735984"/>
                      </a:lnTo>
                      <a:lnTo>
                        <a:pt x="424292" y="412520"/>
                      </a:lnTo>
                      <a:cubicBezTo>
                        <a:pt x="424292" y="402420"/>
                        <a:pt x="416104" y="394232"/>
                        <a:pt x="406004" y="394232"/>
                      </a:cubicBezTo>
                      <a:cubicBezTo>
                        <a:pt x="400954" y="394232"/>
                        <a:pt x="396382" y="396279"/>
                        <a:pt x="393073" y="399589"/>
                      </a:cubicBezTo>
                      <a:lnTo>
                        <a:pt x="390640" y="405461"/>
                      </a:lnTo>
                      <a:lnTo>
                        <a:pt x="390640" y="1232159"/>
                      </a:lnTo>
                      <a:cubicBezTo>
                        <a:pt x="390640" y="1264985"/>
                        <a:pt x="364030" y="1291595"/>
                        <a:pt x="331204" y="1291595"/>
                      </a:cubicBezTo>
                      <a:cubicBezTo>
                        <a:pt x="298378" y="1291595"/>
                        <a:pt x="271768" y="1264985"/>
                        <a:pt x="271768" y="1232159"/>
                      </a:cubicBezTo>
                      <a:lnTo>
                        <a:pt x="271768" y="768598"/>
                      </a:lnTo>
                      <a:lnTo>
                        <a:pt x="241040" y="768598"/>
                      </a:lnTo>
                      <a:lnTo>
                        <a:pt x="241040" y="1232159"/>
                      </a:lnTo>
                      <a:cubicBezTo>
                        <a:pt x="241040" y="1264985"/>
                        <a:pt x="214430" y="1291595"/>
                        <a:pt x="181604" y="1291595"/>
                      </a:cubicBezTo>
                      <a:cubicBezTo>
                        <a:pt x="148778" y="1291595"/>
                        <a:pt x="122168" y="1264985"/>
                        <a:pt x="122168" y="1232159"/>
                      </a:cubicBezTo>
                      <a:lnTo>
                        <a:pt x="122168" y="405460"/>
                      </a:lnTo>
                      <a:lnTo>
                        <a:pt x="119736" y="399589"/>
                      </a:lnTo>
                      <a:cubicBezTo>
                        <a:pt x="116426" y="396279"/>
                        <a:pt x="111854" y="394232"/>
                        <a:pt x="106804" y="394232"/>
                      </a:cubicBezTo>
                      <a:cubicBezTo>
                        <a:pt x="96704" y="394232"/>
                        <a:pt x="88516" y="402420"/>
                        <a:pt x="88516" y="412520"/>
                      </a:cubicBezTo>
                      <a:lnTo>
                        <a:pt x="88516" y="735984"/>
                      </a:lnTo>
                      <a:lnTo>
                        <a:pt x="88703" y="736435"/>
                      </a:lnTo>
                      <a:lnTo>
                        <a:pt x="87847" y="740674"/>
                      </a:lnTo>
                      <a:cubicBezTo>
                        <a:pt x="80907" y="757084"/>
                        <a:pt x="64658" y="768598"/>
                        <a:pt x="45720" y="768598"/>
                      </a:cubicBezTo>
                      <a:cubicBezTo>
                        <a:pt x="20470" y="768598"/>
                        <a:pt x="0" y="748128"/>
                        <a:pt x="0" y="722878"/>
                      </a:cubicBezTo>
                      <a:lnTo>
                        <a:pt x="0" y="350381"/>
                      </a:lnTo>
                      <a:cubicBezTo>
                        <a:pt x="0" y="302973"/>
                        <a:pt x="38431" y="264542"/>
                        <a:pt x="85839" y="264542"/>
                      </a:cubicBezTo>
                      <a:close/>
                      <a:moveTo>
                        <a:pt x="251550" y="0"/>
                      </a:moveTo>
                      <a:cubicBezTo>
                        <a:pt x="319198" y="0"/>
                        <a:pt x="374038" y="54840"/>
                        <a:pt x="374038" y="122488"/>
                      </a:cubicBezTo>
                      <a:cubicBezTo>
                        <a:pt x="374038" y="190136"/>
                        <a:pt x="319198" y="244976"/>
                        <a:pt x="251550" y="244976"/>
                      </a:cubicBezTo>
                      <a:cubicBezTo>
                        <a:pt x="183902" y="244976"/>
                        <a:pt x="129062" y="190136"/>
                        <a:pt x="129062" y="122488"/>
                      </a:cubicBezTo>
                      <a:cubicBezTo>
                        <a:pt x="129062" y="54840"/>
                        <a:pt x="183902" y="0"/>
                        <a:pt x="25155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2892">
                    <a:defRPr/>
                  </a:pP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" name="Freeform 26"/>
                <p:cNvSpPr/>
                <p:nvPr/>
              </p:nvSpPr>
              <p:spPr>
                <a:xfrm>
                  <a:off x="7353437" y="1956344"/>
                  <a:ext cx="436562" cy="1196975"/>
                </a:xfrm>
                <a:custGeom>
                  <a:avLst/>
                  <a:gdLst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768598 h 1291595"/>
                    <a:gd name="connsiteX27" fmla="*/ 122168 w 512808"/>
                    <a:gd name="connsiteY27" fmla="*/ 630951 h 1291595"/>
                    <a:gd name="connsiteX28" fmla="*/ 122168 w 512808"/>
                    <a:gd name="connsiteY28" fmla="*/ 405460 h 1291595"/>
                    <a:gd name="connsiteX29" fmla="*/ 119736 w 512808"/>
                    <a:gd name="connsiteY29" fmla="*/ 399589 h 1291595"/>
                    <a:gd name="connsiteX30" fmla="*/ 106804 w 512808"/>
                    <a:gd name="connsiteY30" fmla="*/ 394232 h 1291595"/>
                    <a:gd name="connsiteX31" fmla="*/ 88516 w 512808"/>
                    <a:gd name="connsiteY31" fmla="*/ 412520 h 1291595"/>
                    <a:gd name="connsiteX32" fmla="*/ 88516 w 512808"/>
                    <a:gd name="connsiteY32" fmla="*/ 735984 h 1291595"/>
                    <a:gd name="connsiteX33" fmla="*/ 88703 w 512808"/>
                    <a:gd name="connsiteY33" fmla="*/ 736435 h 1291595"/>
                    <a:gd name="connsiteX34" fmla="*/ 87847 w 512808"/>
                    <a:gd name="connsiteY34" fmla="*/ 740674 h 1291595"/>
                    <a:gd name="connsiteX35" fmla="*/ 45720 w 512808"/>
                    <a:gd name="connsiteY35" fmla="*/ 768598 h 1291595"/>
                    <a:gd name="connsiteX36" fmla="*/ 0 w 512808"/>
                    <a:gd name="connsiteY36" fmla="*/ 722878 h 1291595"/>
                    <a:gd name="connsiteX37" fmla="*/ 0 w 512808"/>
                    <a:gd name="connsiteY37" fmla="*/ 350381 h 1291595"/>
                    <a:gd name="connsiteX38" fmla="*/ 85839 w 512808"/>
                    <a:gd name="connsiteY38" fmla="*/ 264542 h 1291595"/>
                    <a:gd name="connsiteX39" fmla="*/ 251550 w 512808"/>
                    <a:gd name="connsiteY39" fmla="*/ 0 h 1291595"/>
                    <a:gd name="connsiteX40" fmla="*/ 374038 w 512808"/>
                    <a:gd name="connsiteY40" fmla="*/ 122488 h 1291595"/>
                    <a:gd name="connsiteX41" fmla="*/ 251550 w 512808"/>
                    <a:gd name="connsiteY41" fmla="*/ 244976 h 1291595"/>
                    <a:gd name="connsiteX42" fmla="*/ 129062 w 512808"/>
                    <a:gd name="connsiteY42" fmla="*/ 122488 h 1291595"/>
                    <a:gd name="connsiteX43" fmla="*/ 251550 w 512808"/>
                    <a:gd name="connsiteY43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630951 h 1291595"/>
                    <a:gd name="connsiteX27" fmla="*/ 122168 w 512808"/>
                    <a:gd name="connsiteY27" fmla="*/ 405460 h 1291595"/>
                    <a:gd name="connsiteX28" fmla="*/ 119736 w 512808"/>
                    <a:gd name="connsiteY28" fmla="*/ 399589 h 1291595"/>
                    <a:gd name="connsiteX29" fmla="*/ 106804 w 512808"/>
                    <a:gd name="connsiteY29" fmla="*/ 394232 h 1291595"/>
                    <a:gd name="connsiteX30" fmla="*/ 88516 w 512808"/>
                    <a:gd name="connsiteY30" fmla="*/ 412520 h 1291595"/>
                    <a:gd name="connsiteX31" fmla="*/ 88516 w 512808"/>
                    <a:gd name="connsiteY31" fmla="*/ 735984 h 1291595"/>
                    <a:gd name="connsiteX32" fmla="*/ 88703 w 512808"/>
                    <a:gd name="connsiteY32" fmla="*/ 736435 h 1291595"/>
                    <a:gd name="connsiteX33" fmla="*/ 87847 w 512808"/>
                    <a:gd name="connsiteY33" fmla="*/ 740674 h 1291595"/>
                    <a:gd name="connsiteX34" fmla="*/ 45720 w 512808"/>
                    <a:gd name="connsiteY34" fmla="*/ 768598 h 1291595"/>
                    <a:gd name="connsiteX35" fmla="*/ 0 w 512808"/>
                    <a:gd name="connsiteY35" fmla="*/ 722878 h 1291595"/>
                    <a:gd name="connsiteX36" fmla="*/ 0 w 512808"/>
                    <a:gd name="connsiteY36" fmla="*/ 350381 h 1291595"/>
                    <a:gd name="connsiteX37" fmla="*/ 85839 w 512808"/>
                    <a:gd name="connsiteY37" fmla="*/ 264542 h 1291595"/>
                    <a:gd name="connsiteX38" fmla="*/ 251550 w 512808"/>
                    <a:gd name="connsiteY38" fmla="*/ 0 h 1291595"/>
                    <a:gd name="connsiteX39" fmla="*/ 374038 w 512808"/>
                    <a:gd name="connsiteY39" fmla="*/ 122488 h 1291595"/>
                    <a:gd name="connsiteX40" fmla="*/ 251550 w 512808"/>
                    <a:gd name="connsiteY40" fmla="*/ 244976 h 1291595"/>
                    <a:gd name="connsiteX41" fmla="*/ 129062 w 512808"/>
                    <a:gd name="connsiteY41" fmla="*/ 122488 h 1291595"/>
                    <a:gd name="connsiteX42" fmla="*/ 251550 w 512808"/>
                    <a:gd name="connsiteY42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768598 h 1291595"/>
                    <a:gd name="connsiteX18" fmla="*/ 390640 w 512808"/>
                    <a:gd name="connsiteY18" fmla="*/ 1232159 h 1291595"/>
                    <a:gd name="connsiteX19" fmla="*/ 331204 w 512808"/>
                    <a:gd name="connsiteY19" fmla="*/ 1291595 h 1291595"/>
                    <a:gd name="connsiteX20" fmla="*/ 271768 w 512808"/>
                    <a:gd name="connsiteY20" fmla="*/ 1232159 h 1291595"/>
                    <a:gd name="connsiteX21" fmla="*/ 271768 w 512808"/>
                    <a:gd name="connsiteY21" fmla="*/ 768598 h 1291595"/>
                    <a:gd name="connsiteX22" fmla="*/ 241040 w 512808"/>
                    <a:gd name="connsiteY22" fmla="*/ 768598 h 1291595"/>
                    <a:gd name="connsiteX23" fmla="*/ 241040 w 512808"/>
                    <a:gd name="connsiteY23" fmla="*/ 1232159 h 1291595"/>
                    <a:gd name="connsiteX24" fmla="*/ 181604 w 512808"/>
                    <a:gd name="connsiteY24" fmla="*/ 1291595 h 1291595"/>
                    <a:gd name="connsiteX25" fmla="*/ 122168 w 512808"/>
                    <a:gd name="connsiteY25" fmla="*/ 1232159 h 1291595"/>
                    <a:gd name="connsiteX26" fmla="*/ 122168 w 512808"/>
                    <a:gd name="connsiteY26" fmla="*/ 405460 h 1291595"/>
                    <a:gd name="connsiteX27" fmla="*/ 119736 w 512808"/>
                    <a:gd name="connsiteY27" fmla="*/ 399589 h 1291595"/>
                    <a:gd name="connsiteX28" fmla="*/ 106804 w 512808"/>
                    <a:gd name="connsiteY28" fmla="*/ 394232 h 1291595"/>
                    <a:gd name="connsiteX29" fmla="*/ 88516 w 512808"/>
                    <a:gd name="connsiteY29" fmla="*/ 412520 h 1291595"/>
                    <a:gd name="connsiteX30" fmla="*/ 88516 w 512808"/>
                    <a:gd name="connsiteY30" fmla="*/ 735984 h 1291595"/>
                    <a:gd name="connsiteX31" fmla="*/ 88703 w 512808"/>
                    <a:gd name="connsiteY31" fmla="*/ 736435 h 1291595"/>
                    <a:gd name="connsiteX32" fmla="*/ 87847 w 512808"/>
                    <a:gd name="connsiteY32" fmla="*/ 740674 h 1291595"/>
                    <a:gd name="connsiteX33" fmla="*/ 45720 w 512808"/>
                    <a:gd name="connsiteY33" fmla="*/ 768598 h 1291595"/>
                    <a:gd name="connsiteX34" fmla="*/ 0 w 512808"/>
                    <a:gd name="connsiteY34" fmla="*/ 722878 h 1291595"/>
                    <a:gd name="connsiteX35" fmla="*/ 0 w 512808"/>
                    <a:gd name="connsiteY35" fmla="*/ 350381 h 1291595"/>
                    <a:gd name="connsiteX36" fmla="*/ 85839 w 512808"/>
                    <a:gd name="connsiteY36" fmla="*/ 264542 h 1291595"/>
                    <a:gd name="connsiteX37" fmla="*/ 251550 w 512808"/>
                    <a:gd name="connsiteY37" fmla="*/ 0 h 1291595"/>
                    <a:gd name="connsiteX38" fmla="*/ 374038 w 512808"/>
                    <a:gd name="connsiteY38" fmla="*/ 122488 h 1291595"/>
                    <a:gd name="connsiteX39" fmla="*/ 251550 w 512808"/>
                    <a:gd name="connsiteY39" fmla="*/ 244976 h 1291595"/>
                    <a:gd name="connsiteX40" fmla="*/ 129062 w 512808"/>
                    <a:gd name="connsiteY40" fmla="*/ 122488 h 1291595"/>
                    <a:gd name="connsiteX41" fmla="*/ 251550 w 512808"/>
                    <a:gd name="connsiteY41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630951 h 1291595"/>
                    <a:gd name="connsiteX17" fmla="*/ 390640 w 512808"/>
                    <a:gd name="connsiteY17" fmla="*/ 1232159 h 1291595"/>
                    <a:gd name="connsiteX18" fmla="*/ 331204 w 512808"/>
                    <a:gd name="connsiteY18" fmla="*/ 1291595 h 1291595"/>
                    <a:gd name="connsiteX19" fmla="*/ 271768 w 512808"/>
                    <a:gd name="connsiteY19" fmla="*/ 1232159 h 1291595"/>
                    <a:gd name="connsiteX20" fmla="*/ 271768 w 512808"/>
                    <a:gd name="connsiteY20" fmla="*/ 768598 h 1291595"/>
                    <a:gd name="connsiteX21" fmla="*/ 241040 w 512808"/>
                    <a:gd name="connsiteY21" fmla="*/ 768598 h 1291595"/>
                    <a:gd name="connsiteX22" fmla="*/ 241040 w 512808"/>
                    <a:gd name="connsiteY22" fmla="*/ 1232159 h 1291595"/>
                    <a:gd name="connsiteX23" fmla="*/ 181604 w 512808"/>
                    <a:gd name="connsiteY23" fmla="*/ 1291595 h 1291595"/>
                    <a:gd name="connsiteX24" fmla="*/ 122168 w 512808"/>
                    <a:gd name="connsiteY24" fmla="*/ 1232159 h 1291595"/>
                    <a:gd name="connsiteX25" fmla="*/ 122168 w 512808"/>
                    <a:gd name="connsiteY25" fmla="*/ 405460 h 1291595"/>
                    <a:gd name="connsiteX26" fmla="*/ 119736 w 512808"/>
                    <a:gd name="connsiteY26" fmla="*/ 399589 h 1291595"/>
                    <a:gd name="connsiteX27" fmla="*/ 106804 w 512808"/>
                    <a:gd name="connsiteY27" fmla="*/ 394232 h 1291595"/>
                    <a:gd name="connsiteX28" fmla="*/ 88516 w 512808"/>
                    <a:gd name="connsiteY28" fmla="*/ 412520 h 1291595"/>
                    <a:gd name="connsiteX29" fmla="*/ 88516 w 512808"/>
                    <a:gd name="connsiteY29" fmla="*/ 735984 h 1291595"/>
                    <a:gd name="connsiteX30" fmla="*/ 88703 w 512808"/>
                    <a:gd name="connsiteY30" fmla="*/ 736435 h 1291595"/>
                    <a:gd name="connsiteX31" fmla="*/ 87847 w 512808"/>
                    <a:gd name="connsiteY31" fmla="*/ 740674 h 1291595"/>
                    <a:gd name="connsiteX32" fmla="*/ 45720 w 512808"/>
                    <a:gd name="connsiteY32" fmla="*/ 768598 h 1291595"/>
                    <a:gd name="connsiteX33" fmla="*/ 0 w 512808"/>
                    <a:gd name="connsiteY33" fmla="*/ 722878 h 1291595"/>
                    <a:gd name="connsiteX34" fmla="*/ 0 w 512808"/>
                    <a:gd name="connsiteY34" fmla="*/ 350381 h 1291595"/>
                    <a:gd name="connsiteX35" fmla="*/ 85839 w 512808"/>
                    <a:gd name="connsiteY35" fmla="*/ 264542 h 1291595"/>
                    <a:gd name="connsiteX36" fmla="*/ 251550 w 512808"/>
                    <a:gd name="connsiteY36" fmla="*/ 0 h 1291595"/>
                    <a:gd name="connsiteX37" fmla="*/ 374038 w 512808"/>
                    <a:gd name="connsiteY37" fmla="*/ 122488 h 1291595"/>
                    <a:gd name="connsiteX38" fmla="*/ 251550 w 512808"/>
                    <a:gd name="connsiteY38" fmla="*/ 244976 h 1291595"/>
                    <a:gd name="connsiteX39" fmla="*/ 129062 w 512808"/>
                    <a:gd name="connsiteY39" fmla="*/ 122488 h 1291595"/>
                    <a:gd name="connsiteX40" fmla="*/ 251550 w 512808"/>
                    <a:gd name="connsiteY40" fmla="*/ 0 h 1291595"/>
                    <a:gd name="connsiteX0" fmla="*/ 85839 w 512808"/>
                    <a:gd name="connsiteY0" fmla="*/ 264542 h 1291595"/>
                    <a:gd name="connsiteX1" fmla="*/ 91440 w 512808"/>
                    <a:gd name="connsiteY1" fmla="*/ 264542 h 1291595"/>
                    <a:gd name="connsiteX2" fmla="*/ 122168 w 512808"/>
                    <a:gd name="connsiteY2" fmla="*/ 264542 h 1291595"/>
                    <a:gd name="connsiteX3" fmla="*/ 390640 w 512808"/>
                    <a:gd name="connsiteY3" fmla="*/ 264542 h 1291595"/>
                    <a:gd name="connsiteX4" fmla="*/ 421368 w 512808"/>
                    <a:gd name="connsiteY4" fmla="*/ 264542 h 1291595"/>
                    <a:gd name="connsiteX5" fmla="*/ 426969 w 512808"/>
                    <a:gd name="connsiteY5" fmla="*/ 264542 h 1291595"/>
                    <a:gd name="connsiteX6" fmla="*/ 512808 w 512808"/>
                    <a:gd name="connsiteY6" fmla="*/ 350381 h 1291595"/>
                    <a:gd name="connsiteX7" fmla="*/ 512808 w 512808"/>
                    <a:gd name="connsiteY7" fmla="*/ 722878 h 1291595"/>
                    <a:gd name="connsiteX8" fmla="*/ 467088 w 512808"/>
                    <a:gd name="connsiteY8" fmla="*/ 768598 h 1291595"/>
                    <a:gd name="connsiteX9" fmla="*/ 424961 w 512808"/>
                    <a:gd name="connsiteY9" fmla="*/ 740674 h 1291595"/>
                    <a:gd name="connsiteX10" fmla="*/ 424105 w 512808"/>
                    <a:gd name="connsiteY10" fmla="*/ 736435 h 1291595"/>
                    <a:gd name="connsiteX11" fmla="*/ 424292 w 512808"/>
                    <a:gd name="connsiteY11" fmla="*/ 735984 h 1291595"/>
                    <a:gd name="connsiteX12" fmla="*/ 424292 w 512808"/>
                    <a:gd name="connsiteY12" fmla="*/ 412520 h 1291595"/>
                    <a:gd name="connsiteX13" fmla="*/ 406004 w 512808"/>
                    <a:gd name="connsiteY13" fmla="*/ 394232 h 1291595"/>
                    <a:gd name="connsiteX14" fmla="*/ 393073 w 512808"/>
                    <a:gd name="connsiteY14" fmla="*/ 399589 h 1291595"/>
                    <a:gd name="connsiteX15" fmla="*/ 390640 w 512808"/>
                    <a:gd name="connsiteY15" fmla="*/ 405461 h 1291595"/>
                    <a:gd name="connsiteX16" fmla="*/ 390640 w 512808"/>
                    <a:gd name="connsiteY16" fmla="*/ 1232159 h 1291595"/>
                    <a:gd name="connsiteX17" fmla="*/ 331204 w 512808"/>
                    <a:gd name="connsiteY17" fmla="*/ 1291595 h 1291595"/>
                    <a:gd name="connsiteX18" fmla="*/ 271768 w 512808"/>
                    <a:gd name="connsiteY18" fmla="*/ 1232159 h 1291595"/>
                    <a:gd name="connsiteX19" fmla="*/ 271768 w 512808"/>
                    <a:gd name="connsiteY19" fmla="*/ 768598 h 1291595"/>
                    <a:gd name="connsiteX20" fmla="*/ 241040 w 512808"/>
                    <a:gd name="connsiteY20" fmla="*/ 768598 h 1291595"/>
                    <a:gd name="connsiteX21" fmla="*/ 241040 w 512808"/>
                    <a:gd name="connsiteY21" fmla="*/ 1232159 h 1291595"/>
                    <a:gd name="connsiteX22" fmla="*/ 181604 w 512808"/>
                    <a:gd name="connsiteY22" fmla="*/ 1291595 h 1291595"/>
                    <a:gd name="connsiteX23" fmla="*/ 122168 w 512808"/>
                    <a:gd name="connsiteY23" fmla="*/ 1232159 h 1291595"/>
                    <a:gd name="connsiteX24" fmla="*/ 122168 w 512808"/>
                    <a:gd name="connsiteY24" fmla="*/ 405460 h 1291595"/>
                    <a:gd name="connsiteX25" fmla="*/ 119736 w 512808"/>
                    <a:gd name="connsiteY25" fmla="*/ 399589 h 1291595"/>
                    <a:gd name="connsiteX26" fmla="*/ 106804 w 512808"/>
                    <a:gd name="connsiteY26" fmla="*/ 394232 h 1291595"/>
                    <a:gd name="connsiteX27" fmla="*/ 88516 w 512808"/>
                    <a:gd name="connsiteY27" fmla="*/ 412520 h 1291595"/>
                    <a:gd name="connsiteX28" fmla="*/ 88516 w 512808"/>
                    <a:gd name="connsiteY28" fmla="*/ 735984 h 1291595"/>
                    <a:gd name="connsiteX29" fmla="*/ 88703 w 512808"/>
                    <a:gd name="connsiteY29" fmla="*/ 736435 h 1291595"/>
                    <a:gd name="connsiteX30" fmla="*/ 87847 w 512808"/>
                    <a:gd name="connsiteY30" fmla="*/ 740674 h 1291595"/>
                    <a:gd name="connsiteX31" fmla="*/ 45720 w 512808"/>
                    <a:gd name="connsiteY31" fmla="*/ 768598 h 1291595"/>
                    <a:gd name="connsiteX32" fmla="*/ 0 w 512808"/>
                    <a:gd name="connsiteY32" fmla="*/ 722878 h 1291595"/>
                    <a:gd name="connsiteX33" fmla="*/ 0 w 512808"/>
                    <a:gd name="connsiteY33" fmla="*/ 350381 h 1291595"/>
                    <a:gd name="connsiteX34" fmla="*/ 85839 w 512808"/>
                    <a:gd name="connsiteY34" fmla="*/ 264542 h 1291595"/>
                    <a:gd name="connsiteX35" fmla="*/ 251550 w 512808"/>
                    <a:gd name="connsiteY35" fmla="*/ 0 h 1291595"/>
                    <a:gd name="connsiteX36" fmla="*/ 374038 w 512808"/>
                    <a:gd name="connsiteY36" fmla="*/ 122488 h 1291595"/>
                    <a:gd name="connsiteX37" fmla="*/ 251550 w 512808"/>
                    <a:gd name="connsiteY37" fmla="*/ 244976 h 1291595"/>
                    <a:gd name="connsiteX38" fmla="*/ 129062 w 512808"/>
                    <a:gd name="connsiteY38" fmla="*/ 122488 h 1291595"/>
                    <a:gd name="connsiteX39" fmla="*/ 251550 w 512808"/>
                    <a:gd name="connsiteY39" fmla="*/ 0 h 129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12808" h="1291595">
                      <a:moveTo>
                        <a:pt x="85839" y="264542"/>
                      </a:moveTo>
                      <a:lnTo>
                        <a:pt x="91440" y="264542"/>
                      </a:lnTo>
                      <a:lnTo>
                        <a:pt x="122168" y="264542"/>
                      </a:lnTo>
                      <a:lnTo>
                        <a:pt x="390640" y="264542"/>
                      </a:lnTo>
                      <a:lnTo>
                        <a:pt x="421368" y="264542"/>
                      </a:lnTo>
                      <a:lnTo>
                        <a:pt x="426969" y="264542"/>
                      </a:lnTo>
                      <a:cubicBezTo>
                        <a:pt x="474377" y="264542"/>
                        <a:pt x="512808" y="302973"/>
                        <a:pt x="512808" y="350381"/>
                      </a:cubicBezTo>
                      <a:lnTo>
                        <a:pt x="512808" y="722878"/>
                      </a:lnTo>
                      <a:cubicBezTo>
                        <a:pt x="512808" y="748128"/>
                        <a:pt x="492338" y="768598"/>
                        <a:pt x="467088" y="768598"/>
                      </a:cubicBezTo>
                      <a:cubicBezTo>
                        <a:pt x="448151" y="768598"/>
                        <a:pt x="431902" y="757084"/>
                        <a:pt x="424961" y="740674"/>
                      </a:cubicBezTo>
                      <a:lnTo>
                        <a:pt x="424105" y="736435"/>
                      </a:lnTo>
                      <a:lnTo>
                        <a:pt x="424292" y="735984"/>
                      </a:lnTo>
                      <a:lnTo>
                        <a:pt x="424292" y="412520"/>
                      </a:lnTo>
                      <a:cubicBezTo>
                        <a:pt x="424292" y="402420"/>
                        <a:pt x="416104" y="394232"/>
                        <a:pt x="406004" y="394232"/>
                      </a:cubicBezTo>
                      <a:cubicBezTo>
                        <a:pt x="400954" y="394232"/>
                        <a:pt x="396382" y="396279"/>
                        <a:pt x="393073" y="399589"/>
                      </a:cubicBezTo>
                      <a:lnTo>
                        <a:pt x="390640" y="405461"/>
                      </a:lnTo>
                      <a:lnTo>
                        <a:pt x="390640" y="1232159"/>
                      </a:lnTo>
                      <a:cubicBezTo>
                        <a:pt x="390640" y="1264985"/>
                        <a:pt x="364030" y="1291595"/>
                        <a:pt x="331204" y="1291595"/>
                      </a:cubicBezTo>
                      <a:cubicBezTo>
                        <a:pt x="298378" y="1291595"/>
                        <a:pt x="271768" y="1264985"/>
                        <a:pt x="271768" y="1232159"/>
                      </a:cubicBezTo>
                      <a:lnTo>
                        <a:pt x="271768" y="768598"/>
                      </a:lnTo>
                      <a:lnTo>
                        <a:pt x="241040" y="768598"/>
                      </a:lnTo>
                      <a:lnTo>
                        <a:pt x="241040" y="1232159"/>
                      </a:lnTo>
                      <a:cubicBezTo>
                        <a:pt x="241040" y="1264985"/>
                        <a:pt x="214430" y="1291595"/>
                        <a:pt x="181604" y="1291595"/>
                      </a:cubicBezTo>
                      <a:cubicBezTo>
                        <a:pt x="148778" y="1291595"/>
                        <a:pt x="122168" y="1264985"/>
                        <a:pt x="122168" y="1232159"/>
                      </a:cubicBezTo>
                      <a:lnTo>
                        <a:pt x="122168" y="405460"/>
                      </a:lnTo>
                      <a:lnTo>
                        <a:pt x="119736" y="399589"/>
                      </a:lnTo>
                      <a:cubicBezTo>
                        <a:pt x="116426" y="396279"/>
                        <a:pt x="111854" y="394232"/>
                        <a:pt x="106804" y="394232"/>
                      </a:cubicBezTo>
                      <a:cubicBezTo>
                        <a:pt x="96704" y="394232"/>
                        <a:pt x="88516" y="402420"/>
                        <a:pt x="88516" y="412520"/>
                      </a:cubicBezTo>
                      <a:lnTo>
                        <a:pt x="88516" y="735984"/>
                      </a:lnTo>
                      <a:lnTo>
                        <a:pt x="88703" y="736435"/>
                      </a:lnTo>
                      <a:lnTo>
                        <a:pt x="87847" y="740674"/>
                      </a:lnTo>
                      <a:cubicBezTo>
                        <a:pt x="80907" y="757084"/>
                        <a:pt x="64658" y="768598"/>
                        <a:pt x="45720" y="768598"/>
                      </a:cubicBezTo>
                      <a:cubicBezTo>
                        <a:pt x="20470" y="768598"/>
                        <a:pt x="0" y="748128"/>
                        <a:pt x="0" y="722878"/>
                      </a:cubicBezTo>
                      <a:lnTo>
                        <a:pt x="0" y="350381"/>
                      </a:lnTo>
                      <a:cubicBezTo>
                        <a:pt x="0" y="302973"/>
                        <a:pt x="38431" y="264542"/>
                        <a:pt x="85839" y="264542"/>
                      </a:cubicBezTo>
                      <a:close/>
                      <a:moveTo>
                        <a:pt x="251550" y="0"/>
                      </a:moveTo>
                      <a:cubicBezTo>
                        <a:pt x="319198" y="0"/>
                        <a:pt x="374038" y="54840"/>
                        <a:pt x="374038" y="122488"/>
                      </a:cubicBezTo>
                      <a:cubicBezTo>
                        <a:pt x="374038" y="190136"/>
                        <a:pt x="319198" y="244976"/>
                        <a:pt x="251550" y="244976"/>
                      </a:cubicBezTo>
                      <a:cubicBezTo>
                        <a:pt x="183902" y="244976"/>
                        <a:pt x="129062" y="190136"/>
                        <a:pt x="129062" y="122488"/>
                      </a:cubicBezTo>
                      <a:cubicBezTo>
                        <a:pt x="129062" y="54840"/>
                        <a:pt x="183902" y="0"/>
                        <a:pt x="25155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42892">
                    <a:defRPr/>
                  </a:pPr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0" name="Freeform 26"/>
            <p:cNvSpPr/>
            <p:nvPr/>
          </p:nvSpPr>
          <p:spPr>
            <a:xfrm>
              <a:off x="6421008" y="2339156"/>
              <a:ext cx="277967" cy="695463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2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Freeform 26"/>
            <p:cNvSpPr/>
            <p:nvPr/>
          </p:nvSpPr>
          <p:spPr>
            <a:xfrm>
              <a:off x="6438259" y="1583814"/>
              <a:ext cx="277967" cy="695463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2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Freeform 26"/>
            <p:cNvSpPr/>
            <p:nvPr/>
          </p:nvSpPr>
          <p:spPr>
            <a:xfrm>
              <a:off x="6849094" y="2330141"/>
              <a:ext cx="277967" cy="695463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2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65612" y="2322425"/>
              <a:ext cx="277967" cy="695463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2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>
            <a:xfrm>
              <a:off x="4171239" y="1597619"/>
              <a:ext cx="277967" cy="695463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2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9" name="Freeform 26"/>
            <p:cNvSpPr/>
            <p:nvPr/>
          </p:nvSpPr>
          <p:spPr>
            <a:xfrm>
              <a:off x="7221671" y="2341447"/>
              <a:ext cx="277967" cy="695463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2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0" name="Freeform 26"/>
            <p:cNvSpPr/>
            <p:nvPr/>
          </p:nvSpPr>
          <p:spPr>
            <a:xfrm>
              <a:off x="6817151" y="1598927"/>
              <a:ext cx="277967" cy="695463"/>
            </a:xfrm>
            <a:custGeom>
              <a:avLst/>
              <a:gdLst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768598 h 1291595"/>
                <a:gd name="connsiteX27" fmla="*/ 122168 w 512808"/>
                <a:gd name="connsiteY27" fmla="*/ 630951 h 1291595"/>
                <a:gd name="connsiteX28" fmla="*/ 122168 w 512808"/>
                <a:gd name="connsiteY28" fmla="*/ 405460 h 1291595"/>
                <a:gd name="connsiteX29" fmla="*/ 119736 w 512808"/>
                <a:gd name="connsiteY29" fmla="*/ 399589 h 1291595"/>
                <a:gd name="connsiteX30" fmla="*/ 106804 w 512808"/>
                <a:gd name="connsiteY30" fmla="*/ 394232 h 1291595"/>
                <a:gd name="connsiteX31" fmla="*/ 88516 w 512808"/>
                <a:gd name="connsiteY31" fmla="*/ 412520 h 1291595"/>
                <a:gd name="connsiteX32" fmla="*/ 88516 w 512808"/>
                <a:gd name="connsiteY32" fmla="*/ 735984 h 1291595"/>
                <a:gd name="connsiteX33" fmla="*/ 88703 w 512808"/>
                <a:gd name="connsiteY33" fmla="*/ 736435 h 1291595"/>
                <a:gd name="connsiteX34" fmla="*/ 87847 w 512808"/>
                <a:gd name="connsiteY34" fmla="*/ 740674 h 1291595"/>
                <a:gd name="connsiteX35" fmla="*/ 45720 w 512808"/>
                <a:gd name="connsiteY35" fmla="*/ 768598 h 1291595"/>
                <a:gd name="connsiteX36" fmla="*/ 0 w 512808"/>
                <a:gd name="connsiteY36" fmla="*/ 722878 h 1291595"/>
                <a:gd name="connsiteX37" fmla="*/ 0 w 512808"/>
                <a:gd name="connsiteY37" fmla="*/ 350381 h 1291595"/>
                <a:gd name="connsiteX38" fmla="*/ 85839 w 512808"/>
                <a:gd name="connsiteY38" fmla="*/ 264542 h 1291595"/>
                <a:gd name="connsiteX39" fmla="*/ 251550 w 512808"/>
                <a:gd name="connsiteY39" fmla="*/ 0 h 1291595"/>
                <a:gd name="connsiteX40" fmla="*/ 374038 w 512808"/>
                <a:gd name="connsiteY40" fmla="*/ 122488 h 1291595"/>
                <a:gd name="connsiteX41" fmla="*/ 251550 w 512808"/>
                <a:gd name="connsiteY41" fmla="*/ 244976 h 1291595"/>
                <a:gd name="connsiteX42" fmla="*/ 129062 w 512808"/>
                <a:gd name="connsiteY42" fmla="*/ 122488 h 1291595"/>
                <a:gd name="connsiteX43" fmla="*/ 251550 w 512808"/>
                <a:gd name="connsiteY43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630951 h 1291595"/>
                <a:gd name="connsiteX27" fmla="*/ 122168 w 512808"/>
                <a:gd name="connsiteY27" fmla="*/ 405460 h 1291595"/>
                <a:gd name="connsiteX28" fmla="*/ 119736 w 512808"/>
                <a:gd name="connsiteY28" fmla="*/ 399589 h 1291595"/>
                <a:gd name="connsiteX29" fmla="*/ 106804 w 512808"/>
                <a:gd name="connsiteY29" fmla="*/ 394232 h 1291595"/>
                <a:gd name="connsiteX30" fmla="*/ 88516 w 512808"/>
                <a:gd name="connsiteY30" fmla="*/ 412520 h 1291595"/>
                <a:gd name="connsiteX31" fmla="*/ 88516 w 512808"/>
                <a:gd name="connsiteY31" fmla="*/ 735984 h 1291595"/>
                <a:gd name="connsiteX32" fmla="*/ 88703 w 512808"/>
                <a:gd name="connsiteY32" fmla="*/ 736435 h 1291595"/>
                <a:gd name="connsiteX33" fmla="*/ 87847 w 512808"/>
                <a:gd name="connsiteY33" fmla="*/ 740674 h 1291595"/>
                <a:gd name="connsiteX34" fmla="*/ 45720 w 512808"/>
                <a:gd name="connsiteY34" fmla="*/ 768598 h 1291595"/>
                <a:gd name="connsiteX35" fmla="*/ 0 w 512808"/>
                <a:gd name="connsiteY35" fmla="*/ 722878 h 1291595"/>
                <a:gd name="connsiteX36" fmla="*/ 0 w 512808"/>
                <a:gd name="connsiteY36" fmla="*/ 350381 h 1291595"/>
                <a:gd name="connsiteX37" fmla="*/ 85839 w 512808"/>
                <a:gd name="connsiteY37" fmla="*/ 264542 h 1291595"/>
                <a:gd name="connsiteX38" fmla="*/ 251550 w 512808"/>
                <a:gd name="connsiteY38" fmla="*/ 0 h 1291595"/>
                <a:gd name="connsiteX39" fmla="*/ 374038 w 512808"/>
                <a:gd name="connsiteY39" fmla="*/ 122488 h 1291595"/>
                <a:gd name="connsiteX40" fmla="*/ 251550 w 512808"/>
                <a:gd name="connsiteY40" fmla="*/ 244976 h 1291595"/>
                <a:gd name="connsiteX41" fmla="*/ 129062 w 512808"/>
                <a:gd name="connsiteY41" fmla="*/ 122488 h 1291595"/>
                <a:gd name="connsiteX42" fmla="*/ 251550 w 512808"/>
                <a:gd name="connsiteY42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768598 h 1291595"/>
                <a:gd name="connsiteX18" fmla="*/ 390640 w 512808"/>
                <a:gd name="connsiteY18" fmla="*/ 1232159 h 1291595"/>
                <a:gd name="connsiteX19" fmla="*/ 331204 w 512808"/>
                <a:gd name="connsiteY19" fmla="*/ 1291595 h 1291595"/>
                <a:gd name="connsiteX20" fmla="*/ 271768 w 512808"/>
                <a:gd name="connsiteY20" fmla="*/ 1232159 h 1291595"/>
                <a:gd name="connsiteX21" fmla="*/ 271768 w 512808"/>
                <a:gd name="connsiteY21" fmla="*/ 768598 h 1291595"/>
                <a:gd name="connsiteX22" fmla="*/ 241040 w 512808"/>
                <a:gd name="connsiteY22" fmla="*/ 768598 h 1291595"/>
                <a:gd name="connsiteX23" fmla="*/ 241040 w 512808"/>
                <a:gd name="connsiteY23" fmla="*/ 1232159 h 1291595"/>
                <a:gd name="connsiteX24" fmla="*/ 181604 w 512808"/>
                <a:gd name="connsiteY24" fmla="*/ 1291595 h 1291595"/>
                <a:gd name="connsiteX25" fmla="*/ 122168 w 512808"/>
                <a:gd name="connsiteY25" fmla="*/ 1232159 h 1291595"/>
                <a:gd name="connsiteX26" fmla="*/ 122168 w 512808"/>
                <a:gd name="connsiteY26" fmla="*/ 405460 h 1291595"/>
                <a:gd name="connsiteX27" fmla="*/ 119736 w 512808"/>
                <a:gd name="connsiteY27" fmla="*/ 399589 h 1291595"/>
                <a:gd name="connsiteX28" fmla="*/ 106804 w 512808"/>
                <a:gd name="connsiteY28" fmla="*/ 394232 h 1291595"/>
                <a:gd name="connsiteX29" fmla="*/ 88516 w 512808"/>
                <a:gd name="connsiteY29" fmla="*/ 412520 h 1291595"/>
                <a:gd name="connsiteX30" fmla="*/ 88516 w 512808"/>
                <a:gd name="connsiteY30" fmla="*/ 735984 h 1291595"/>
                <a:gd name="connsiteX31" fmla="*/ 88703 w 512808"/>
                <a:gd name="connsiteY31" fmla="*/ 736435 h 1291595"/>
                <a:gd name="connsiteX32" fmla="*/ 87847 w 512808"/>
                <a:gd name="connsiteY32" fmla="*/ 740674 h 1291595"/>
                <a:gd name="connsiteX33" fmla="*/ 45720 w 512808"/>
                <a:gd name="connsiteY33" fmla="*/ 768598 h 1291595"/>
                <a:gd name="connsiteX34" fmla="*/ 0 w 512808"/>
                <a:gd name="connsiteY34" fmla="*/ 722878 h 1291595"/>
                <a:gd name="connsiteX35" fmla="*/ 0 w 512808"/>
                <a:gd name="connsiteY35" fmla="*/ 350381 h 1291595"/>
                <a:gd name="connsiteX36" fmla="*/ 85839 w 512808"/>
                <a:gd name="connsiteY36" fmla="*/ 264542 h 1291595"/>
                <a:gd name="connsiteX37" fmla="*/ 251550 w 512808"/>
                <a:gd name="connsiteY37" fmla="*/ 0 h 1291595"/>
                <a:gd name="connsiteX38" fmla="*/ 374038 w 512808"/>
                <a:gd name="connsiteY38" fmla="*/ 122488 h 1291595"/>
                <a:gd name="connsiteX39" fmla="*/ 251550 w 512808"/>
                <a:gd name="connsiteY39" fmla="*/ 244976 h 1291595"/>
                <a:gd name="connsiteX40" fmla="*/ 129062 w 512808"/>
                <a:gd name="connsiteY40" fmla="*/ 122488 h 1291595"/>
                <a:gd name="connsiteX41" fmla="*/ 251550 w 512808"/>
                <a:gd name="connsiteY41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630951 h 1291595"/>
                <a:gd name="connsiteX17" fmla="*/ 390640 w 512808"/>
                <a:gd name="connsiteY17" fmla="*/ 1232159 h 1291595"/>
                <a:gd name="connsiteX18" fmla="*/ 331204 w 512808"/>
                <a:gd name="connsiteY18" fmla="*/ 1291595 h 1291595"/>
                <a:gd name="connsiteX19" fmla="*/ 271768 w 512808"/>
                <a:gd name="connsiteY19" fmla="*/ 1232159 h 1291595"/>
                <a:gd name="connsiteX20" fmla="*/ 271768 w 512808"/>
                <a:gd name="connsiteY20" fmla="*/ 768598 h 1291595"/>
                <a:gd name="connsiteX21" fmla="*/ 241040 w 512808"/>
                <a:gd name="connsiteY21" fmla="*/ 768598 h 1291595"/>
                <a:gd name="connsiteX22" fmla="*/ 241040 w 512808"/>
                <a:gd name="connsiteY22" fmla="*/ 1232159 h 1291595"/>
                <a:gd name="connsiteX23" fmla="*/ 181604 w 512808"/>
                <a:gd name="connsiteY23" fmla="*/ 1291595 h 1291595"/>
                <a:gd name="connsiteX24" fmla="*/ 122168 w 512808"/>
                <a:gd name="connsiteY24" fmla="*/ 1232159 h 1291595"/>
                <a:gd name="connsiteX25" fmla="*/ 122168 w 512808"/>
                <a:gd name="connsiteY25" fmla="*/ 405460 h 1291595"/>
                <a:gd name="connsiteX26" fmla="*/ 119736 w 512808"/>
                <a:gd name="connsiteY26" fmla="*/ 399589 h 1291595"/>
                <a:gd name="connsiteX27" fmla="*/ 106804 w 512808"/>
                <a:gd name="connsiteY27" fmla="*/ 394232 h 1291595"/>
                <a:gd name="connsiteX28" fmla="*/ 88516 w 512808"/>
                <a:gd name="connsiteY28" fmla="*/ 412520 h 1291595"/>
                <a:gd name="connsiteX29" fmla="*/ 88516 w 512808"/>
                <a:gd name="connsiteY29" fmla="*/ 735984 h 1291595"/>
                <a:gd name="connsiteX30" fmla="*/ 88703 w 512808"/>
                <a:gd name="connsiteY30" fmla="*/ 736435 h 1291595"/>
                <a:gd name="connsiteX31" fmla="*/ 87847 w 512808"/>
                <a:gd name="connsiteY31" fmla="*/ 740674 h 1291595"/>
                <a:gd name="connsiteX32" fmla="*/ 45720 w 512808"/>
                <a:gd name="connsiteY32" fmla="*/ 768598 h 1291595"/>
                <a:gd name="connsiteX33" fmla="*/ 0 w 512808"/>
                <a:gd name="connsiteY33" fmla="*/ 722878 h 1291595"/>
                <a:gd name="connsiteX34" fmla="*/ 0 w 512808"/>
                <a:gd name="connsiteY34" fmla="*/ 350381 h 1291595"/>
                <a:gd name="connsiteX35" fmla="*/ 85839 w 512808"/>
                <a:gd name="connsiteY35" fmla="*/ 264542 h 1291595"/>
                <a:gd name="connsiteX36" fmla="*/ 251550 w 512808"/>
                <a:gd name="connsiteY36" fmla="*/ 0 h 1291595"/>
                <a:gd name="connsiteX37" fmla="*/ 374038 w 512808"/>
                <a:gd name="connsiteY37" fmla="*/ 122488 h 1291595"/>
                <a:gd name="connsiteX38" fmla="*/ 251550 w 512808"/>
                <a:gd name="connsiteY38" fmla="*/ 244976 h 1291595"/>
                <a:gd name="connsiteX39" fmla="*/ 129062 w 512808"/>
                <a:gd name="connsiteY39" fmla="*/ 122488 h 1291595"/>
                <a:gd name="connsiteX40" fmla="*/ 251550 w 512808"/>
                <a:gd name="connsiteY40" fmla="*/ 0 h 1291595"/>
                <a:gd name="connsiteX0" fmla="*/ 85839 w 512808"/>
                <a:gd name="connsiteY0" fmla="*/ 264542 h 1291595"/>
                <a:gd name="connsiteX1" fmla="*/ 91440 w 512808"/>
                <a:gd name="connsiteY1" fmla="*/ 264542 h 1291595"/>
                <a:gd name="connsiteX2" fmla="*/ 122168 w 512808"/>
                <a:gd name="connsiteY2" fmla="*/ 264542 h 1291595"/>
                <a:gd name="connsiteX3" fmla="*/ 390640 w 512808"/>
                <a:gd name="connsiteY3" fmla="*/ 264542 h 1291595"/>
                <a:gd name="connsiteX4" fmla="*/ 421368 w 512808"/>
                <a:gd name="connsiteY4" fmla="*/ 264542 h 1291595"/>
                <a:gd name="connsiteX5" fmla="*/ 426969 w 512808"/>
                <a:gd name="connsiteY5" fmla="*/ 264542 h 1291595"/>
                <a:gd name="connsiteX6" fmla="*/ 512808 w 512808"/>
                <a:gd name="connsiteY6" fmla="*/ 350381 h 1291595"/>
                <a:gd name="connsiteX7" fmla="*/ 512808 w 512808"/>
                <a:gd name="connsiteY7" fmla="*/ 722878 h 1291595"/>
                <a:gd name="connsiteX8" fmla="*/ 467088 w 512808"/>
                <a:gd name="connsiteY8" fmla="*/ 768598 h 1291595"/>
                <a:gd name="connsiteX9" fmla="*/ 424961 w 512808"/>
                <a:gd name="connsiteY9" fmla="*/ 740674 h 1291595"/>
                <a:gd name="connsiteX10" fmla="*/ 424105 w 512808"/>
                <a:gd name="connsiteY10" fmla="*/ 736435 h 1291595"/>
                <a:gd name="connsiteX11" fmla="*/ 424292 w 512808"/>
                <a:gd name="connsiteY11" fmla="*/ 735984 h 1291595"/>
                <a:gd name="connsiteX12" fmla="*/ 424292 w 512808"/>
                <a:gd name="connsiteY12" fmla="*/ 412520 h 1291595"/>
                <a:gd name="connsiteX13" fmla="*/ 406004 w 512808"/>
                <a:gd name="connsiteY13" fmla="*/ 394232 h 1291595"/>
                <a:gd name="connsiteX14" fmla="*/ 393073 w 512808"/>
                <a:gd name="connsiteY14" fmla="*/ 399589 h 1291595"/>
                <a:gd name="connsiteX15" fmla="*/ 390640 w 512808"/>
                <a:gd name="connsiteY15" fmla="*/ 405461 h 1291595"/>
                <a:gd name="connsiteX16" fmla="*/ 390640 w 512808"/>
                <a:gd name="connsiteY16" fmla="*/ 1232159 h 1291595"/>
                <a:gd name="connsiteX17" fmla="*/ 331204 w 512808"/>
                <a:gd name="connsiteY17" fmla="*/ 1291595 h 1291595"/>
                <a:gd name="connsiteX18" fmla="*/ 271768 w 512808"/>
                <a:gd name="connsiteY18" fmla="*/ 1232159 h 1291595"/>
                <a:gd name="connsiteX19" fmla="*/ 271768 w 512808"/>
                <a:gd name="connsiteY19" fmla="*/ 768598 h 1291595"/>
                <a:gd name="connsiteX20" fmla="*/ 241040 w 512808"/>
                <a:gd name="connsiteY20" fmla="*/ 768598 h 1291595"/>
                <a:gd name="connsiteX21" fmla="*/ 241040 w 512808"/>
                <a:gd name="connsiteY21" fmla="*/ 1232159 h 1291595"/>
                <a:gd name="connsiteX22" fmla="*/ 181604 w 512808"/>
                <a:gd name="connsiteY22" fmla="*/ 1291595 h 1291595"/>
                <a:gd name="connsiteX23" fmla="*/ 122168 w 512808"/>
                <a:gd name="connsiteY23" fmla="*/ 1232159 h 1291595"/>
                <a:gd name="connsiteX24" fmla="*/ 122168 w 512808"/>
                <a:gd name="connsiteY24" fmla="*/ 405460 h 1291595"/>
                <a:gd name="connsiteX25" fmla="*/ 119736 w 512808"/>
                <a:gd name="connsiteY25" fmla="*/ 399589 h 1291595"/>
                <a:gd name="connsiteX26" fmla="*/ 106804 w 512808"/>
                <a:gd name="connsiteY26" fmla="*/ 394232 h 1291595"/>
                <a:gd name="connsiteX27" fmla="*/ 88516 w 512808"/>
                <a:gd name="connsiteY27" fmla="*/ 412520 h 1291595"/>
                <a:gd name="connsiteX28" fmla="*/ 88516 w 512808"/>
                <a:gd name="connsiteY28" fmla="*/ 735984 h 1291595"/>
                <a:gd name="connsiteX29" fmla="*/ 88703 w 512808"/>
                <a:gd name="connsiteY29" fmla="*/ 736435 h 1291595"/>
                <a:gd name="connsiteX30" fmla="*/ 87847 w 512808"/>
                <a:gd name="connsiteY30" fmla="*/ 740674 h 1291595"/>
                <a:gd name="connsiteX31" fmla="*/ 45720 w 512808"/>
                <a:gd name="connsiteY31" fmla="*/ 768598 h 1291595"/>
                <a:gd name="connsiteX32" fmla="*/ 0 w 512808"/>
                <a:gd name="connsiteY32" fmla="*/ 722878 h 1291595"/>
                <a:gd name="connsiteX33" fmla="*/ 0 w 512808"/>
                <a:gd name="connsiteY33" fmla="*/ 350381 h 1291595"/>
                <a:gd name="connsiteX34" fmla="*/ 85839 w 512808"/>
                <a:gd name="connsiteY34" fmla="*/ 264542 h 1291595"/>
                <a:gd name="connsiteX35" fmla="*/ 251550 w 512808"/>
                <a:gd name="connsiteY35" fmla="*/ 0 h 1291595"/>
                <a:gd name="connsiteX36" fmla="*/ 374038 w 512808"/>
                <a:gd name="connsiteY36" fmla="*/ 122488 h 1291595"/>
                <a:gd name="connsiteX37" fmla="*/ 251550 w 512808"/>
                <a:gd name="connsiteY37" fmla="*/ 244976 h 1291595"/>
                <a:gd name="connsiteX38" fmla="*/ 129062 w 512808"/>
                <a:gd name="connsiteY38" fmla="*/ 122488 h 1291595"/>
                <a:gd name="connsiteX39" fmla="*/ 251550 w 512808"/>
                <a:gd name="connsiteY39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2808" h="1291595">
                  <a:moveTo>
                    <a:pt x="85839" y="264542"/>
                  </a:moveTo>
                  <a:lnTo>
                    <a:pt x="91440" y="264542"/>
                  </a:lnTo>
                  <a:lnTo>
                    <a:pt x="122168" y="264542"/>
                  </a:lnTo>
                  <a:lnTo>
                    <a:pt x="390640" y="264542"/>
                  </a:lnTo>
                  <a:lnTo>
                    <a:pt x="421368" y="264542"/>
                  </a:lnTo>
                  <a:lnTo>
                    <a:pt x="426969" y="264542"/>
                  </a:lnTo>
                  <a:cubicBezTo>
                    <a:pt x="474377" y="264542"/>
                    <a:pt x="512808" y="302973"/>
                    <a:pt x="512808" y="350381"/>
                  </a:cubicBezTo>
                  <a:lnTo>
                    <a:pt x="512808" y="722878"/>
                  </a:lnTo>
                  <a:cubicBezTo>
                    <a:pt x="512808" y="748128"/>
                    <a:pt x="492338" y="768598"/>
                    <a:pt x="467088" y="768598"/>
                  </a:cubicBezTo>
                  <a:cubicBezTo>
                    <a:pt x="448151" y="768598"/>
                    <a:pt x="431902" y="757084"/>
                    <a:pt x="424961" y="740674"/>
                  </a:cubicBezTo>
                  <a:lnTo>
                    <a:pt x="424105" y="736435"/>
                  </a:lnTo>
                  <a:lnTo>
                    <a:pt x="424292" y="735984"/>
                  </a:lnTo>
                  <a:lnTo>
                    <a:pt x="424292" y="412520"/>
                  </a:lnTo>
                  <a:cubicBezTo>
                    <a:pt x="424292" y="402420"/>
                    <a:pt x="416104" y="394232"/>
                    <a:pt x="406004" y="394232"/>
                  </a:cubicBezTo>
                  <a:cubicBezTo>
                    <a:pt x="400954" y="394232"/>
                    <a:pt x="396382" y="396279"/>
                    <a:pt x="393073" y="399589"/>
                  </a:cubicBezTo>
                  <a:lnTo>
                    <a:pt x="390640" y="405461"/>
                  </a:lnTo>
                  <a:lnTo>
                    <a:pt x="390640" y="1232159"/>
                  </a:lnTo>
                  <a:cubicBezTo>
                    <a:pt x="390640" y="1264985"/>
                    <a:pt x="364030" y="1291595"/>
                    <a:pt x="331204" y="1291595"/>
                  </a:cubicBezTo>
                  <a:cubicBezTo>
                    <a:pt x="298378" y="1291595"/>
                    <a:pt x="271768" y="1264985"/>
                    <a:pt x="271768" y="1232159"/>
                  </a:cubicBezTo>
                  <a:lnTo>
                    <a:pt x="271768" y="768598"/>
                  </a:lnTo>
                  <a:lnTo>
                    <a:pt x="241040" y="768598"/>
                  </a:lnTo>
                  <a:lnTo>
                    <a:pt x="241040" y="1232159"/>
                  </a:lnTo>
                  <a:cubicBezTo>
                    <a:pt x="241040" y="1264985"/>
                    <a:pt x="214430" y="1291595"/>
                    <a:pt x="181604" y="1291595"/>
                  </a:cubicBezTo>
                  <a:cubicBezTo>
                    <a:pt x="148778" y="1291595"/>
                    <a:pt x="122168" y="1264985"/>
                    <a:pt x="122168" y="1232159"/>
                  </a:cubicBezTo>
                  <a:lnTo>
                    <a:pt x="122168" y="405460"/>
                  </a:lnTo>
                  <a:lnTo>
                    <a:pt x="119736" y="399589"/>
                  </a:lnTo>
                  <a:cubicBezTo>
                    <a:pt x="116426" y="396279"/>
                    <a:pt x="111854" y="394232"/>
                    <a:pt x="106804" y="394232"/>
                  </a:cubicBezTo>
                  <a:cubicBezTo>
                    <a:pt x="96704" y="394232"/>
                    <a:pt x="88516" y="402420"/>
                    <a:pt x="88516" y="412520"/>
                  </a:cubicBezTo>
                  <a:lnTo>
                    <a:pt x="88516" y="735984"/>
                  </a:lnTo>
                  <a:lnTo>
                    <a:pt x="88703" y="736435"/>
                  </a:lnTo>
                  <a:lnTo>
                    <a:pt x="87847" y="740674"/>
                  </a:lnTo>
                  <a:cubicBezTo>
                    <a:pt x="80907" y="757084"/>
                    <a:pt x="64658" y="768598"/>
                    <a:pt x="45720" y="768598"/>
                  </a:cubicBezTo>
                  <a:cubicBezTo>
                    <a:pt x="20470" y="768598"/>
                    <a:pt x="0" y="748128"/>
                    <a:pt x="0" y="722878"/>
                  </a:cubicBezTo>
                  <a:lnTo>
                    <a:pt x="0" y="350381"/>
                  </a:lnTo>
                  <a:cubicBezTo>
                    <a:pt x="0" y="302973"/>
                    <a:pt x="38431" y="264542"/>
                    <a:pt x="85839" y="264542"/>
                  </a:cubicBezTo>
                  <a:close/>
                  <a:moveTo>
                    <a:pt x="251550" y="0"/>
                  </a:moveTo>
                  <a:cubicBezTo>
                    <a:pt x="319198" y="0"/>
                    <a:pt x="374038" y="54840"/>
                    <a:pt x="374038" y="122488"/>
                  </a:cubicBezTo>
                  <a:cubicBezTo>
                    <a:pt x="374038" y="190136"/>
                    <a:pt x="319198" y="244976"/>
                    <a:pt x="251550" y="244976"/>
                  </a:cubicBezTo>
                  <a:cubicBezTo>
                    <a:pt x="183902" y="244976"/>
                    <a:pt x="129062" y="190136"/>
                    <a:pt x="129062" y="122488"/>
                  </a:cubicBezTo>
                  <a:cubicBezTo>
                    <a:pt x="129062" y="54840"/>
                    <a:pt x="183902" y="0"/>
                    <a:pt x="25155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2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64080" y="1042598"/>
            <a:ext cx="2170686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342892"/>
            <a:r>
              <a:rPr lang="th-TH" sz="2000" b="1" dirty="0">
                <a:solidFill>
                  <a:srgbClr val="5B9BD5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เสียชีวิต </a:t>
            </a:r>
            <a:r>
              <a:rPr lang="en-US" sz="2000" b="1" dirty="0">
                <a:solidFill>
                  <a:srgbClr val="ED7D31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th-TH" sz="2000" b="1" dirty="0">
                <a:solidFill>
                  <a:srgbClr val="ED7D31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5B9BD5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418" y="2643758"/>
            <a:ext cx="2283260" cy="2268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857" y="1619462"/>
            <a:ext cx="396043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457189" indent="-457189" defTabSz="342892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ราย ไม่ได้ไปพบแพทย์เพื่อการรับวัคซีน</a:t>
            </a:r>
          </a:p>
          <a:p>
            <a:pPr marL="457189" indent="-457189" defTabSz="342892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 ไปคลินิก-ได้รับการแนะนำให้ไป รพ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แต่ไม่ได้ไป</a:t>
            </a:r>
            <a:endParaRPr lang="en-US" sz="1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978991" y="2663541"/>
            <a:ext cx="3394431" cy="2438501"/>
            <a:chOff x="2629672" y="3551386"/>
            <a:chExt cx="4610469" cy="338479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9089" y="3551386"/>
              <a:ext cx="1010268" cy="1010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3687419" y="4621813"/>
              <a:ext cx="2864453" cy="982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tabLst>
                  <a:tab pos="742931" algn="l"/>
                  <a:tab pos="1078679" algn="dec"/>
                  <a:tab pos="1107254" algn="l"/>
                </a:tabLst>
              </a:pPr>
              <a:r>
                <a:rPr lang="sv-SE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RIG</a:t>
              </a:r>
              <a:r>
                <a:rPr lang="th-TH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	</a:t>
              </a:r>
              <a:r>
                <a:rPr lang="sv-SE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=		510,492,995</a:t>
              </a:r>
            </a:p>
            <a:p>
              <a:pPr defTabSz="342892">
                <a:tabLst>
                  <a:tab pos="742931" algn="l"/>
                  <a:tab pos="1078679" algn="dec"/>
                  <a:tab pos="1107254" algn="l"/>
                </a:tabLst>
              </a:pPr>
              <a:r>
                <a:rPr lang="sv-SE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Vaccine</a:t>
              </a:r>
              <a:r>
                <a:rPr lang="th-TH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	</a:t>
              </a:r>
              <a:r>
                <a:rPr lang="sv-SE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=		945,406,020</a:t>
              </a:r>
              <a:endPara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defTabSz="342892">
                <a:tabLst>
                  <a:tab pos="742931" algn="l"/>
                  <a:tab pos="1078679" algn="dec"/>
                </a:tabLst>
              </a:pPr>
              <a:r>
                <a:rPr lang="th-TH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ประมาณ	</a:t>
              </a:r>
              <a:r>
                <a:rPr lang="en-US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=	</a:t>
              </a:r>
              <a:r>
                <a:rPr lang="sv-SE" sz="1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1,455,899,015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defTabSz="342892">
                <a:tabLst>
                  <a:tab pos="600060" algn="l"/>
                  <a:tab pos="1071536" algn="dec"/>
                </a:tabLst>
              </a:pPr>
              <a:endPara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629672" y="5680056"/>
              <a:ext cx="4610469" cy="1256126"/>
              <a:chOff x="1677858" y="5616170"/>
              <a:chExt cx="4610469" cy="1256126"/>
            </a:xfrm>
          </p:grpSpPr>
          <p:sp>
            <p:nvSpPr>
              <p:cNvPr id="56" name="Explosion 2 55"/>
              <p:cNvSpPr/>
              <p:nvPr/>
            </p:nvSpPr>
            <p:spPr>
              <a:xfrm rot="627044">
                <a:off x="3682964" y="5778382"/>
                <a:ext cx="2439008" cy="1093914"/>
              </a:xfrm>
              <a:prstGeom prst="irregularSeal2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892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37498" y="5820797"/>
                <a:ext cx="2350829" cy="72626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defTabSz="342892">
                  <a:tabLst>
                    <a:tab pos="600060" algn="l"/>
                    <a:tab pos="739361" algn="l"/>
                    <a:tab pos="1071536" algn="dec"/>
                  </a:tabLst>
                </a:pPr>
                <a:r>
                  <a:rPr lang="sv-SE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1,600 </a:t>
                </a:r>
                <a:r>
                  <a:rPr lang="th-TH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ล้านบาท</a:t>
                </a:r>
                <a:endPara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77858" y="5616170"/>
                <a:ext cx="2245202" cy="1035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342892">
                  <a:lnSpc>
                    <a:spcPts val="1725"/>
                  </a:lnSpc>
                  <a:tabLst>
                    <a:tab pos="600060" algn="l"/>
                    <a:tab pos="739361" algn="l"/>
                    <a:tab pos="1071536" algn="dec"/>
                  </a:tabLst>
                </a:pPr>
                <a:r>
                  <a:rPr lang="th-TH" sz="1050" b="1" dirty="0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คาดว่าสิ้นปี </a:t>
                </a:r>
                <a:r>
                  <a:rPr lang="en-US" sz="1050" b="1" dirty="0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2561</a:t>
                </a:r>
                <a:endParaRPr lang="th-TH" sz="1050" b="1" dirty="0">
                  <a:solidFill>
                    <a:srgbClr val="4472C4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r" defTabSz="342892">
                  <a:lnSpc>
                    <a:spcPts val="1725"/>
                  </a:lnSpc>
                  <a:tabLst>
                    <a:tab pos="600060" algn="l"/>
                    <a:tab pos="739361" algn="l"/>
                    <a:tab pos="1071536" algn="dec"/>
                  </a:tabLst>
                </a:pPr>
                <a:r>
                  <a:rPr lang="th-TH" sz="1050" b="1" dirty="0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จะใช้งบของสถานบริการ</a:t>
                </a:r>
                <a:br>
                  <a:rPr lang="th-TH" sz="1050" b="1" dirty="0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050" b="1" dirty="0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มากกว่า</a:t>
                </a:r>
                <a:endParaRPr lang="en-US" sz="1050" b="1" dirty="0">
                  <a:solidFill>
                    <a:srgbClr val="4472C4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4572000" y="2016157"/>
            <a:ext cx="2042865" cy="915633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66674" indent="-66674" defTabSz="342892">
              <a:buFont typeface="Arial" panose="020B0604020202020204" pitchFamily="34" charset="0"/>
              <a:buChar char="•"/>
            </a:pPr>
            <a:r>
              <a:rPr lang="th-TH" sz="1100" b="1" i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แพร่พันธุ์ได้มาก-รวดเร็ว</a:t>
            </a:r>
          </a:p>
          <a:p>
            <a:pPr marL="66674" indent="-66674" defTabSz="342892">
              <a:buFont typeface="Arial" panose="020B0604020202020204" pitchFamily="34" charset="0"/>
              <a:buChar char="•"/>
            </a:pPr>
            <a:r>
              <a:rPr lang="th-TH" sz="1100" b="1" i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การทำหมันได้น้อย</a:t>
            </a:r>
          </a:p>
          <a:p>
            <a:pPr marL="66674" indent="-66674" defTabSz="342892">
              <a:buFont typeface="Arial" panose="020B0604020202020204" pitchFamily="34" charset="0"/>
              <a:buChar char="•"/>
            </a:pPr>
            <a:r>
              <a:rPr lang="th-TH" sz="1100" b="1" i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ฉีดวัคซีนไม่ครอบคลุม</a:t>
            </a:r>
          </a:p>
          <a:p>
            <a:pPr marL="66674" indent="-66674" defTabSz="342892">
              <a:buFont typeface="Arial" panose="020B0604020202020204" pitchFamily="34" charset="0"/>
              <a:buChar char="•"/>
            </a:pPr>
            <a:r>
              <a:rPr lang="th-TH" sz="1100" b="1" i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บ่างพื้นที่มีปัญหา</a:t>
            </a:r>
            <a:r>
              <a:rPr lang="en-US" sz="1100" b="1" i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Cold chain</a:t>
            </a:r>
            <a:endParaRPr lang="th-TH" sz="1100" b="1" i="1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6674" indent="-66674" defTabSz="342892">
              <a:buFont typeface="Arial" panose="020B0604020202020204" pitchFamily="34" charset="0"/>
              <a:buChar char="•"/>
            </a:pPr>
            <a:r>
              <a:rPr lang="th-TH" sz="1100" b="1" i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ยังพบสุนัขบ้าต่อเนื่อง</a:t>
            </a:r>
            <a:endParaRPr lang="en-US" sz="1100" b="1" i="1" dirty="0">
              <a:solidFill>
                <a:srgbClr val="E7E6E6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71800" y="4876006"/>
            <a:ext cx="4104457" cy="238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79" tIns="34289" rIns="68579" bIns="34289">
            <a:spAutoFit/>
          </a:bodyPr>
          <a:lstStyle/>
          <a:p>
            <a:pPr algn="r" defTabSz="342892"/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 : สำนักงานคณะกรรมการอาหารและยา กระทรวงสาธารณสุข</a:t>
            </a:r>
          </a:p>
        </p:txBody>
      </p:sp>
    </p:spTree>
    <p:extLst>
      <p:ext uri="{BB962C8B-B14F-4D97-AF65-F5344CB8AC3E}">
        <p14:creationId xmlns:p14="http://schemas.microsoft.com/office/powerpoint/2010/main" val="16681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5486"/>
            <a:ext cx="8352928" cy="4320480"/>
          </a:xfrm>
          <a:prstGeom prst="rect">
            <a:avLst/>
          </a:prstGeom>
        </p:spPr>
      </p:pic>
      <p:cxnSp>
        <p:nvCxnSpPr>
          <p:cNvPr id="4" name="ตัวเชื่อมต่อตรง 3"/>
          <p:cNvCxnSpPr/>
          <p:nvPr/>
        </p:nvCxnSpPr>
        <p:spPr>
          <a:xfrm>
            <a:off x="1979712" y="627534"/>
            <a:ext cx="5256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3265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313" lvl="0" indent="-87313" defTabSz="914400">
              <a:spcBef>
                <a:spcPts val="0"/>
              </a:spcBef>
              <a:defRPr/>
            </a:pP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การมีข้อบัญญัติท้องถิ่นและการบังคับใช้</a:t>
            </a:r>
          </a:p>
          <a:p>
            <a:pPr marL="87313" lvl="0" indent="-87313" defTabSz="914400">
              <a:spcBef>
                <a:spcPts val="0"/>
              </a:spcBef>
              <a:defRPr/>
            </a:pP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313" lvl="0" indent="-87313" defTabSz="914400">
              <a:spcBef>
                <a:spcPts val="0"/>
              </a:spcBef>
              <a:defRPr/>
            </a:pP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การบูร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ณาการความร่วมมือกับเครือข่ายยังไม่ประสบความสำเร็จเท่าที่ควร </a:t>
            </a:r>
            <a:endParaRPr lang="th-TH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313" lvl="0" indent="-87313" defTabSz="914400">
              <a:spcBef>
                <a:spcPts val="0"/>
              </a:spcBef>
              <a:defRPr/>
            </a:pP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313" lvl="0" indent="-87313" defTabSz="914400">
              <a:spcBef>
                <a:spcPts val="0"/>
              </a:spcBef>
              <a:defRPr/>
            </a:pP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ประชาชนขาดความรับผิดชอบในการเลี้ยง ไม่คุมกำเนิด ไม่พาไปฉีดวัคซีน </a:t>
            </a: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การปล่อยสัตว์ ทำให้มีสัตว์จรจัดเพิ่มขึ้น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1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1211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การดำเนินงานในลำดับ</a:t>
            </a:r>
            <a:r>
              <a:rPr lang="th-TH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ถัดไป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7313" lvl="0" indent="-87313" defTabSz="914400">
              <a:spcBef>
                <a:spcPts val="0"/>
              </a:spcBef>
              <a:defRPr/>
            </a:pP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มาตรการทางกฎหมาย</a:t>
            </a:r>
          </a:p>
          <a:p>
            <a:pPr marL="487352" lvl="1" indent="-87313" defTabSz="914400">
              <a:spcBef>
                <a:spcPts val="0"/>
              </a:spcBef>
              <a:defRPr/>
            </a:pP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จัดทำ (ร่าง) คำแนะนำของคณะกรรมการ สธ. เรื่อง การควบคุมการเลี้ยงและการปล่อยสัตว์ เพื่อการป้องกันและควบคุมโรคพิษสุนัขบ้า และเหตุรำคาญ </a:t>
            </a:r>
          </a:p>
          <a:p>
            <a:pPr marL="487352" lvl="1" indent="-87313" defTabSz="914400">
              <a:spcBef>
                <a:spcPts val="0"/>
              </a:spcBef>
              <a:defRPr/>
            </a:pP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จัดทำตัวอย่าง (ร่าง) ข้อบัญญัติท้องถิ่น เรื่อง การควบคุมการเลี้ยงหรือปล่อยสุนัข และแมว</a:t>
            </a:r>
          </a:p>
          <a:p>
            <a:pPr marL="87313" lvl="0" indent="-87313" defTabSz="914400">
              <a:spcBef>
                <a:spcPts val="0"/>
              </a:spcBef>
              <a:defRPr/>
            </a:pP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313" lvl="0" indent="-87313" defTabSz="914400">
              <a:spcBef>
                <a:spcPts val="0"/>
              </a:spcBef>
              <a:defRPr/>
            </a:pP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เพิ่มมาตรการเชิงรุก การให้วัคซีน ควบคุมจำนวนสุนัข</a:t>
            </a:r>
          </a:p>
          <a:p>
            <a:pPr marL="87313" lvl="0" indent="-87313" defTabSz="914400">
              <a:spcBef>
                <a:spcPts val="0"/>
              </a:spcBef>
              <a:defRPr/>
            </a:pP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313" lvl="0" indent="-87313" defTabSz="914400">
              <a:spcBef>
                <a:spcPts val="0"/>
              </a:spcBef>
              <a:defRPr/>
            </a:pPr>
            <a:r>
              <a:rPr lang="th-TH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ความรอบรู้ประชาชนเรื่องโรคพิษสุนัขบ้า</a:t>
            </a:r>
          </a:p>
        </p:txBody>
      </p:sp>
    </p:spTree>
    <p:extLst>
      <p:ext uri="{BB962C8B-B14F-4D97-AF65-F5344CB8AC3E}">
        <p14:creationId xmlns:p14="http://schemas.microsoft.com/office/powerpoint/2010/main" val="30624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71800" y="4107726"/>
            <a:ext cx="3744416" cy="1200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/>
              <a:t>Thank you</a:t>
            </a:r>
            <a:br>
              <a:rPr lang="en-US" sz="3600" b="1" dirty="0"/>
            </a:br>
            <a:endParaRPr lang="th-TH" sz="3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86" y="1913483"/>
            <a:ext cx="4816078" cy="21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5496" y="-72008"/>
            <a:ext cx="5616624" cy="4227934"/>
          </a:xfrm>
          <a:prstGeom prst="horizontalScroll">
            <a:avLst>
              <a:gd name="adj" fmla="val 4203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63" y="195486"/>
            <a:ext cx="4903364" cy="6605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anchor="ctr">
            <a:noAutofit/>
          </a:bodyPr>
          <a:lstStyle/>
          <a:p>
            <a:pPr algn="ctr">
              <a:spcBef>
                <a:spcPts val="450"/>
              </a:spcBef>
              <a:defRPr/>
            </a:pP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มาตรการพื้นที่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เสี่ยง 29 จังหวัด </a:t>
            </a:r>
            <a:endParaRPr lang="th-TH" sz="18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450"/>
              </a:spcBef>
              <a:defRPr/>
            </a:pP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(เขตสุขภาพที่ 1</a:t>
            </a:r>
            <a:r>
              <a:rPr lang="en-US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6, 7, 8, 9,10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7544" y="915566"/>
            <a:ext cx="5125291" cy="30162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0272" indent="-270272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</a:pPr>
            <a:r>
              <a:rPr lang="th-TH" altLang="en-US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ส่งเสริมและพัฒนาการจัดการสิ่งปฏิกูลอย่างถูกหลักสุขาภิบาลในพื้นที่ อปท.                                                   </a:t>
            </a:r>
            <a:r>
              <a:rPr lang="th-TH" altLang="en-US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ทุก</a:t>
            </a: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พื้นที่ผ่าน</a:t>
            </a:r>
            <a:r>
              <a:rPr lang="th-TH" altLang="en-US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เทศบาล และ </a:t>
            </a:r>
            <a:r>
              <a:rPr lang="th-TH" altLang="en-US" sz="1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อบต.</a:t>
            </a:r>
            <a:r>
              <a:rPr lang="th-TH" altLang="en-US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70272" indent="-270272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</a:pPr>
            <a:r>
              <a:rPr lang="th-TH" altLang="en-US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ตรวจ</a:t>
            </a: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อุจจาระในประชาชนอายุ 15 ปีขึ้นไป </a:t>
            </a:r>
            <a:r>
              <a:rPr lang="th-TH" altLang="en-US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  <a:r>
              <a:rPr lang="th-TH" altLang="en-US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เมื่อ</a:t>
            </a: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พบผู้ติดพยาธิใบไม้</a:t>
            </a:r>
            <a:r>
              <a:rPr lang="th-TH" altLang="en-US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ตับ ให้</a:t>
            </a: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การรักษา ปรับเปลี่ยน</a:t>
            </a:r>
            <a:r>
              <a:rPr lang="th-TH" altLang="en-US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พฤติกรรม                     พร้อม</a:t>
            </a: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รักษาพยาธิใบไม้ตับในสุนัข</a:t>
            </a:r>
            <a:r>
              <a:rPr lang="en-US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แมวในชุมชน</a:t>
            </a:r>
          </a:p>
          <a:p>
            <a:pPr marL="270272" indent="-270272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</a:pP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ตรวจอัลตราซาวด์ในประชาชนอายุ 40 ปีขึ้น</a:t>
            </a:r>
            <a:r>
              <a:rPr lang="th-TH" altLang="en-US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ไป                                            </a:t>
            </a: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หากพบความผิดปกติส่งต่อ </a:t>
            </a:r>
            <a:r>
              <a:rPr lang="en-US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CT/MRI</a:t>
            </a:r>
            <a:endParaRPr lang="th-TH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70272" indent="-270272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</a:pP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ส่งต่อผู้ป่วยสงสัย </a:t>
            </a:r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CCA </a:t>
            </a: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เพื่อวินิจฉัยและผ่าตัด</a:t>
            </a:r>
          </a:p>
          <a:p>
            <a:pPr marL="270272" indent="-270272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</a:pP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ผู้ป่วยระยะท้าย มีหมอครอบครัว</a:t>
            </a: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ดูแลด้วยการแพทย์ผสมผสาน </a:t>
            </a:r>
          </a:p>
          <a:p>
            <a:pPr marL="270272" indent="-270272" fontAlgn="base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Tx/>
              <a:buAutoNum type="arabicPeriod"/>
            </a:pPr>
            <a:r>
              <a:rPr lang="th-TH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รายงานผลการคัดกรองกลุ่ม</a:t>
            </a:r>
            <a:r>
              <a:rPr lang="th-TH" altLang="en-US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เสี่ยง</a:t>
            </a:r>
            <a:r>
              <a:rPr lang="th-TH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ฐานข้อมูล </a:t>
            </a:r>
            <a:r>
              <a:rPr lang="en-US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Isan cohort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65104" y="4011910"/>
            <a:ext cx="2986816" cy="300083"/>
          </a:xfrm>
          <a:prstGeom prst="rect">
            <a:avLst/>
          </a:prstGeom>
          <a:solidFill>
            <a:srgbClr val="6600CC"/>
          </a:solidFill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การสนับสนุนโดยกรมควบคุมโรค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286" y="4382266"/>
            <a:ext cx="4977834" cy="7612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402431" algn="l"/>
              </a:tabLst>
              <a:defRPr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วัสดุ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ทางการแพทย์และชุดตรวจพยาธิใบไม้ตับ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สื่อ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การสอน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Char char="-"/>
              <a:tabLst>
                <a:tab pos="402431" algn="l"/>
              </a:tabLst>
              <a:defRPr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พัฒนา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บุคลากรในการจัดกระบวนการมีส่วนร่วมของ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ชุมชนสำรวจ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ความชุก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   - พยาธิ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ใบไม้ตับ และนิเทศติดตามผล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3893" y="3147814"/>
            <a:ext cx="1986969" cy="881780"/>
          </a:xfrm>
          <a:prstGeom prst="rect">
            <a:avLst/>
          </a:prstGeom>
          <a:solidFill>
            <a:srgbClr val="FFCCFF"/>
          </a:solidFill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1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พื้นที่ดำเนินการ </a:t>
            </a:r>
          </a:p>
          <a:p>
            <a:pPr algn="ctr">
              <a:lnSpc>
                <a:spcPct val="120000"/>
              </a:lnSpc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กำจัดพยาธิใบไม้ตับและมะเร็งท่อ</a:t>
            </a: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น้ำดี</a:t>
            </a:r>
          </a:p>
          <a:p>
            <a:pPr algn="ctr">
              <a:lnSpc>
                <a:spcPct val="120000"/>
              </a:lnSpc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ถวาย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เป็นพระราชกุศล</a:t>
            </a: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32" y="139700"/>
            <a:ext cx="2935831" cy="49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9376" y="56061"/>
            <a:ext cx="5915025" cy="5309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h-TH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</a:t>
            </a:r>
            <a:r>
              <a:rPr lang="th-TH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ดำเนินงานรอบ 9 เดือน </a:t>
            </a:r>
          </a:p>
          <a:p>
            <a:pPr algn="ctr"/>
            <a:r>
              <a:rPr lang="th-TH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ไตรมาส </a:t>
            </a:r>
            <a:r>
              <a:rPr lang="th-TH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 ตุลาคม – </a:t>
            </a:r>
            <a:r>
              <a:rPr lang="th-TH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มิถุนายน 2561) 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6" y="725122"/>
            <a:ext cx="8401050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การ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คัดกรองพยาธิใบไม้ตับโดยการตรวจอุจจาระ รักษา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และปรับเปลี่ยน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พฤติกรรมทุกรายที่ติดเชื้อ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397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ตำบล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41812"/>
              </p:ext>
            </p:extLst>
          </p:nvPr>
        </p:nvGraphicFramePr>
        <p:xfrm>
          <a:off x="302077" y="1139181"/>
          <a:ext cx="8572500" cy="23686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4500"/>
                <a:gridCol w="1714500"/>
                <a:gridCol w="1714500"/>
                <a:gridCol w="1714500"/>
                <a:gridCol w="1714500"/>
              </a:tblGrid>
              <a:tr h="29608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เขตสุขภาพ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จำนวนตำบล (ตำบล)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คัดกรอง (ราย)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ติดเชื้อ (ราย)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ร้อยละที่พบว่าติดเชื้อ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</a:tr>
              <a:tr h="29608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เขตสุขภาพที่ 1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29,292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3,192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10.9</a:t>
                      </a:r>
                    </a:p>
                  </a:txBody>
                  <a:tcPr marL="7144" marR="7144" marT="7144" marB="0" anchor="ctr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เขตสุขภาพที่ 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44,928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1,822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4.06</a:t>
                      </a:r>
                    </a:p>
                  </a:txBody>
                  <a:tcPr marL="7144" marR="7144" marT="7144" marB="0" anchor="ctr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เขตสุขภาพที่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15,619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1,153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7.38</a:t>
                      </a:r>
                    </a:p>
                  </a:txBody>
                  <a:tcPr marL="7144" marR="7144" marT="7144" marB="0" anchor="ctr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เขตสุขภาพที่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51,354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1,143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2.23</a:t>
                      </a:r>
                    </a:p>
                  </a:txBody>
                  <a:tcPr marL="7144" marR="7144" marT="7144" marB="0" anchor="ctr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เขตสุขภาพที่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36,041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2,048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5.68</a:t>
                      </a:r>
                    </a:p>
                  </a:txBody>
                  <a:tcPr marL="7144" marR="7144" marT="7144" marB="0" anchor="ctr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เขตสุขภาพที่ 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82,623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5,865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7.10</a:t>
                      </a:r>
                    </a:p>
                  </a:txBody>
                  <a:tcPr marL="7144" marR="7144" marT="7144" marB="0" anchor="ctr"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230,565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12,031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5.22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3623458"/>
            <a:ext cx="8568952" cy="1177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ผลงาน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ตรวจคัดกรองมะเร็งท่อน้ำดี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ดำเนินงานใน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29 จังหวัด รวม 105,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732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ราย ผิดปกติจำนวน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43,363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41.01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</a:p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สงสัย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CCA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732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0.69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%)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เข้ารับ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CT/MRI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118 ราย ผลยืนยันเป็น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CCA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57 ราย คิดเป็น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48.31% ของ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ผู้มาตรวจ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CT/MRI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และคิดเป็น 0.1 % ของผู้มาตรวจอัลตร้า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ซาวด์</a:t>
            </a: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ผลงานการรักษาด้วยการผ่าตัดจาก 13 รพ. ผ่าตัด 457 ราย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(ผ่าตัด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ให้หายขาด 326 ราย และผ่าตัดเพื่อการประคับประคอง </a:t>
            </a: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131 ราย) 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195164"/>
              </p:ext>
            </p:extLst>
          </p:nvPr>
        </p:nvGraphicFramePr>
        <p:xfrm>
          <a:off x="683568" y="339502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ตัวเชื่อมต่อตรง 2"/>
          <p:cNvCxnSpPr/>
          <p:nvPr/>
        </p:nvCxnSpPr>
        <p:spPr>
          <a:xfrm>
            <a:off x="1440031" y="843558"/>
            <a:ext cx="0" cy="28083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440031" y="3651870"/>
            <a:ext cx="69483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5F1441F-85EF-4942-89EA-794AF5036156}"/>
              </a:ext>
            </a:extLst>
          </p:cNvPr>
          <p:cNvCxnSpPr/>
          <p:nvPr/>
        </p:nvCxnSpPr>
        <p:spPr>
          <a:xfrm>
            <a:off x="1699716" y="3189648"/>
            <a:ext cx="6066064" cy="1191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24693" y="843558"/>
            <a:ext cx="5788479" cy="500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แผนภูมิแสดงร้อยละของตำบลจัดการสุขภาพ </a:t>
            </a:r>
            <a:r>
              <a:rPr lang="en-US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OVCCA </a:t>
            </a:r>
            <a:r>
              <a:rPr lang="th-TH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th-TH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</a:t>
            </a:r>
            <a:endParaRPr lang="th-TH" sz="14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ข้อมูลตั้งแต่เดือน 1 ตุลาคม 60 ถึง </a:t>
            </a:r>
            <a:r>
              <a:rPr lang="th-TH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มิถุนายน </a:t>
            </a:r>
            <a:r>
              <a:rPr lang="th-TH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3836" y="4726977"/>
            <a:ext cx="4474029" cy="26161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th-TH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ที่มา/แหล่งข้อมูล </a:t>
            </a:r>
            <a:r>
              <a:rPr lang="en-US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https://</a:t>
            </a:r>
            <a:r>
              <a:rPr lang="en-US" sz="11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cloud.cascap.in.th/project84/report-y61</a:t>
            </a:r>
            <a:endParaRPr lang="en-US" sz="11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99592" y="123478"/>
            <a:ext cx="7704856" cy="61481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ร้อยละของตำบลจัดการสุขภาพในการเฝ้าระวัง ป้องกันแก้ไขปัญหาโรคพยาธิใบไม้ตับ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และ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มะเร็งท่อน้ำดี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(เป้าหมาย 613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ตำบล ร้อยละ 100)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759600949"/>
              </p:ext>
            </p:extLst>
          </p:nvPr>
        </p:nvGraphicFramePr>
        <p:xfrm>
          <a:off x="1259632" y="1563638"/>
          <a:ext cx="6696744" cy="341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7524328" y="2826472"/>
            <a:ext cx="89011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h-TH" sz="11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ค่าเป้าหมาย</a:t>
            </a: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1745686" y="2067694"/>
            <a:ext cx="59406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75.00 (54)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2609782" y="2283718"/>
            <a:ext cx="59406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64.41 (38)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3491880" y="2139702"/>
            <a:ext cx="594065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73.75 (59)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4262593" y="1635646"/>
            <a:ext cx="698960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100.00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(168)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5202070" y="1851670"/>
            <a:ext cx="59406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89.90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(89)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395536" y="1464565"/>
            <a:ext cx="72008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</a:t>
            </a:r>
          </a:p>
        </p:txBody>
      </p:sp>
      <p:sp>
        <p:nvSpPr>
          <p:cNvPr id="29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6948264" y="1923678"/>
            <a:ext cx="64807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82.87 (508)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6025345" y="2139702"/>
            <a:ext cx="706895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74.07 (100)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xmlns="" id="{10355365-1412-4414-9709-38A2DC3E6C3E}"/>
              </a:ext>
            </a:extLst>
          </p:cNvPr>
          <p:cNvSpPr txBox="1"/>
          <p:nvPr/>
        </p:nvSpPr>
        <p:spPr>
          <a:xfrm>
            <a:off x="8054043" y="4262237"/>
            <a:ext cx="956794" cy="238527"/>
          </a:xfrm>
          <a:prstGeom prst="rect">
            <a:avLst/>
          </a:prstGeom>
          <a:solidFill>
            <a:srgbClr val="FFCCFF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เขตสุขภาพ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1691368" y="2067694"/>
            <a:ext cx="0" cy="219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1691368" y="4241765"/>
            <a:ext cx="6278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1259632" y="1343695"/>
            <a:ext cx="6624736" cy="33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9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33572" y="3681675"/>
            <a:ext cx="5363261" cy="1302254"/>
          </a:xfrm>
          <a:prstGeom prst="roundRect">
            <a:avLst>
              <a:gd name="adj" fmla="val 11925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-1143"/>
            <a:ext cx="9144000" cy="483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th-TH" sz="2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2100" b="1" dirty="0">
                <a:latin typeface="Tahoma" panose="020B0604030504040204" pitchFamily="34" charset="0"/>
                <a:cs typeface="Tahoma" panose="020B0604030504040204" pitchFamily="34" charset="0"/>
              </a:rPr>
              <a:t>รณรงค์กำจัดปัญหาพยาธิใบไม้ตับและมะเร็งท่อน้ำดี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1311" y="525374"/>
            <a:ext cx="8841378" cy="1079945"/>
            <a:chOff x="216309" y="1091946"/>
            <a:chExt cx="11975691" cy="1439926"/>
          </a:xfrm>
        </p:grpSpPr>
        <p:sp>
          <p:nvSpPr>
            <p:cNvPr id="14" name="Rounded Rectangle 13"/>
            <p:cNvSpPr/>
            <p:nvPr/>
          </p:nvSpPr>
          <p:spPr>
            <a:xfrm>
              <a:off x="2595716" y="1091946"/>
              <a:ext cx="9596284" cy="1439926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8" t="17700" r="682" b="21012"/>
            <a:stretch/>
          </p:blipFill>
          <p:spPr bwMode="auto">
            <a:xfrm>
              <a:off x="216309" y="1185452"/>
              <a:ext cx="2025446" cy="1208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 descr="Related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96" b="21377"/>
            <a:stretch/>
          </p:blipFill>
          <p:spPr bwMode="auto">
            <a:xfrm>
              <a:off x="2813436" y="1220075"/>
              <a:ext cx="1288719" cy="73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387594" y="1733669"/>
              <a:ext cx="2039262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ปลามีพยาธิ</a:t>
              </a:r>
            </a:p>
            <a:p>
              <a:pPr algn="ctr"/>
              <a:r>
                <a:rPr lang="th-TH" sz="1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น้อยกว่าร้อยละ 1</a:t>
              </a:r>
              <a:endPara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5382766" y="1520457"/>
              <a:ext cx="294968" cy="426425"/>
            </a:xfrm>
            <a:prstGeom prst="homePlate">
              <a:avLst>
                <a:gd name="adj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38"/>
            <a:stretch/>
          </p:blipFill>
          <p:spPr>
            <a:xfrm>
              <a:off x="8802919" y="1185452"/>
              <a:ext cx="858981" cy="12269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443079" y="1733267"/>
              <a:ext cx="262767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อัตราตายมะเร็งท่อน้ำดี</a:t>
              </a:r>
            </a:p>
            <a:p>
              <a:pPr algn="ctr"/>
              <a:r>
                <a:rPr lang="th-TH" sz="1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ลดลงร้อยละ 50</a:t>
              </a:r>
              <a:endPara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8448958" y="1520457"/>
              <a:ext cx="294968" cy="426425"/>
            </a:xfrm>
            <a:prstGeom prst="homePlate">
              <a:avLst>
                <a:gd name="adj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62" name="Picture 14" descr="Image result for human ic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6"/>
            <a:stretch/>
          </p:blipFill>
          <p:spPr bwMode="auto">
            <a:xfrm>
              <a:off x="5747368" y="1190142"/>
              <a:ext cx="847538" cy="1207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238021" y="1733268"/>
              <a:ext cx="22998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คนเป็นพยาธิ</a:t>
              </a:r>
            </a:p>
            <a:p>
              <a:pPr algn="ctr"/>
              <a:r>
                <a:rPr lang="th-TH" sz="1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น้อยกว่า 6 แสนคน </a:t>
              </a:r>
              <a:endPara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1311" y="1791438"/>
            <a:ext cx="26307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สถานการณ์โรค ปี 2561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1811246" y="5758163"/>
            <a:ext cx="258612" cy="1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h-TH"/>
          </a:p>
        </p:txBody>
      </p:sp>
      <p:grpSp>
        <p:nvGrpSpPr>
          <p:cNvPr id="3" name="Group 25"/>
          <p:cNvGrpSpPr/>
          <p:nvPr/>
        </p:nvGrpSpPr>
        <p:grpSpPr>
          <a:xfrm>
            <a:off x="140109" y="2142198"/>
            <a:ext cx="2632588" cy="836498"/>
            <a:chOff x="186811" y="3422922"/>
            <a:chExt cx="3510117" cy="1115331"/>
          </a:xfrm>
        </p:grpSpPr>
        <p:sp>
          <p:nvSpPr>
            <p:cNvPr id="21" name="Rounded Rectangle 20"/>
            <p:cNvSpPr/>
            <p:nvPr/>
          </p:nvSpPr>
          <p:spPr>
            <a:xfrm>
              <a:off x="186811" y="3511578"/>
              <a:ext cx="3510117" cy="938021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68" name="Picture 20" descr="Image result for fish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54" y="3422922"/>
              <a:ext cx="1115331" cy="1115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682442" y="3643378"/>
              <a:ext cx="1740219" cy="714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h-TH" sz="12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ติดพยาธิ</a:t>
              </a:r>
              <a:r>
                <a: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ใบไม้ตับ </a:t>
              </a:r>
              <a:endPara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th-TH" sz="12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ร้อย</a:t>
              </a:r>
              <a:r>
                <a: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ละ 14-20 </a:t>
              </a:r>
              <a:endPara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2886368" y="2200094"/>
            <a:ext cx="2610465" cy="703516"/>
            <a:chOff x="216309" y="4576097"/>
            <a:chExt cx="3480620" cy="938021"/>
          </a:xfrm>
        </p:grpSpPr>
        <p:sp>
          <p:nvSpPr>
            <p:cNvPr id="30" name="Rounded Rectangle 29"/>
            <p:cNvSpPr/>
            <p:nvPr/>
          </p:nvSpPr>
          <p:spPr>
            <a:xfrm>
              <a:off x="216309" y="4576097"/>
              <a:ext cx="3480620" cy="938021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64" name="Picture 16" descr="Image result for à¹human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" r="33560"/>
            <a:stretch/>
          </p:blipFill>
          <p:spPr bwMode="auto">
            <a:xfrm>
              <a:off x="298699" y="4626909"/>
              <a:ext cx="1061883" cy="85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284837" y="4590790"/>
              <a:ext cx="2336347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ผู้ป่วยมะเร็งท่อ</a:t>
              </a:r>
              <a:r>
                <a:rPr lang="th-TH" sz="12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น้ำดี </a:t>
              </a:r>
            </a:p>
            <a:p>
              <a:pPr algn="ctr">
                <a:defRPr/>
              </a:pPr>
              <a:r>
                <a:rPr lang="th-TH" sz="12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รับการคัดกรอง-ผ่าตัด</a:t>
              </a:r>
            </a:p>
            <a:p>
              <a:pPr algn="ctr">
                <a:defRPr/>
              </a:pPr>
              <a:r>
                <a:rPr lang="th-TH" sz="12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รอด</a:t>
              </a:r>
              <a:r>
                <a: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ชีวิต 7 ใน 10 ราย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3299" y="2999374"/>
            <a:ext cx="5356724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อัตราชุกโรคพยาธิใบไม้ตับ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61 ร้อยละ </a:t>
            </a:r>
            <a:r>
              <a:rPr lang="th-TH" sz="1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5.9 (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ณ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ส.ค. 61) </a:t>
            </a:r>
            <a:endParaRPr lang="th-TH" sz="1200" b="1" dirty="0" smtClean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h-TH" sz="12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เปรียบเทียบกับปี 60 ร้อยละ 12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464" y="3744786"/>
            <a:ext cx="27678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h-TH" sz="1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ปัญหาที่สำคัญของจังหวัด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86274" y="4226921"/>
            <a:ext cx="2990945" cy="5585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34.5 ของจังหวัดในพื้นที่เป้าหมาย ไม่มีระบบบำบัดสิ่งปฏิกูล</a:t>
            </a:r>
            <a:endParaRPr lang="th-TH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70" name="Picture 22" descr="Image result for sanitation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2" y="4236411"/>
            <a:ext cx="2349884" cy="5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00866" y="2177188"/>
            <a:ext cx="2902744" cy="484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th-TH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มาตรการพื้นที่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52094" y="1693038"/>
            <a:ext cx="3493720" cy="3319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h-TH"/>
          </a:p>
        </p:txBody>
      </p:sp>
      <p:sp>
        <p:nvSpPr>
          <p:cNvPr id="41" name="TextBox 40"/>
          <p:cNvSpPr txBox="1"/>
          <p:nvPr/>
        </p:nvSpPr>
        <p:spPr>
          <a:xfrm>
            <a:off x="5876311" y="1641982"/>
            <a:ext cx="2994445" cy="438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มาตรการพื้นที่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5599362" y="2188156"/>
            <a:ext cx="3548341" cy="2588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67891" indent="-267891">
              <a:lnSpc>
                <a:spcPct val="120000"/>
              </a:lnSpc>
              <a:spcBef>
                <a:spcPts val="450"/>
              </a:spcBef>
              <a:buFontTx/>
              <a:buAutoNum type="arabicPeriod"/>
              <a:defRPr/>
            </a:pP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</a:t>
            </a: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ความรอบรู้ด้าน</a:t>
            </a: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                      โรค</a:t>
            </a: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พยาธิใบไม้ตับและมะเร็งท่อ</a:t>
            </a: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น้ำดี                ใน</a:t>
            </a: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เด็กนักเรียนและเยาวชน </a:t>
            </a:r>
          </a:p>
          <a:p>
            <a:pPr marL="267891" indent="-267891">
              <a:lnSpc>
                <a:spcPct val="120000"/>
              </a:lnSpc>
              <a:spcBef>
                <a:spcPts val="450"/>
              </a:spcBef>
              <a:buFontTx/>
              <a:buAutoNum type="arabicPeriod"/>
              <a:defRPr/>
            </a:pP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รณรงค์อาหารปลอดภัย </a:t>
            </a: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ปลา</a:t>
            </a: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ปลอดพยาธิ </a:t>
            </a: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อย่างต่อเนื่อง</a:t>
            </a:r>
          </a:p>
          <a:p>
            <a:pPr marL="267891" indent="-267891">
              <a:lnSpc>
                <a:spcPct val="120000"/>
              </a:lnSpc>
              <a:spcBef>
                <a:spcPts val="450"/>
              </a:spcBef>
              <a:buFontTx/>
              <a:buAutoNum type="arabicPeriod"/>
              <a:defRPr/>
            </a:pP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ผลักดันให้ อปท. ออก</a:t>
            </a: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ข้อบัญญัติท้องถิ่น เรื่อง การจัดการสิ่งปฏิกูล </a:t>
            </a: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และบังคับใช้กฎหมายสาธารณสุขให้มีประสิทธิภาพ</a:t>
            </a:r>
          </a:p>
          <a:p>
            <a:pPr marL="267891" indent="-267891">
              <a:lnSpc>
                <a:spcPct val="120000"/>
              </a:lnSpc>
              <a:spcBef>
                <a:spcPts val="450"/>
              </a:spcBef>
              <a:buFontTx/>
              <a:buAutoNum type="arabicPeriod"/>
              <a:defRPr/>
            </a:pP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ส่งเสริมให้ อปท. มี</a:t>
            </a: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ระบบจัดการสิ่งปฏิกูล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3080025"/>
            <a:ext cx="7772400" cy="125981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   </a:t>
            </a:r>
            <a:r>
              <a:rPr lang="en-US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Herbal City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</a:b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20537"/>
            <a:ext cx="7668344" cy="504055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2.โครงการเมืองสมุนไพร (6 ภาครัฐ ยกเว้นภาคกลาง)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2" y="1071552"/>
            <a:ext cx="3741506" cy="2196719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6" y="4299943"/>
            <a:ext cx="6626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0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1824</TotalTime>
  <Words>3252</Words>
  <Application>Microsoft Office PowerPoint</Application>
  <PresentationFormat>นำเสนอทางหน้าจอ (16:9)</PresentationFormat>
  <Paragraphs>463</Paragraphs>
  <Slides>37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41" baseType="lpstr">
      <vt:lpstr>Executive</vt:lpstr>
      <vt:lpstr>ชุดรูปแบบของ Office</vt:lpstr>
      <vt:lpstr>Office Theme</vt:lpstr>
      <vt:lpstr>1_Executive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Herbal City  </vt:lpstr>
      <vt:lpstr>เป้าหมายระยะ 5 ปี (2560 – 2564)</vt:lpstr>
      <vt:lpstr>กลไกในการขับเคลื่อนเมืองสมุนไพร</vt:lpstr>
      <vt:lpstr>ตัวชี้วัดและเป้าหมายดำเนินการ</vt:lpstr>
      <vt:lpstr>ตัวชี้วัดและเป้าหมายดำเนินการ</vt:lpstr>
      <vt:lpstr>ความก้าวหน้าการพัฒนา Wellness City แบบครบวงจรนำร่องจังหวัดปราจีนบุรี</vt:lpstr>
      <vt:lpstr>การดำเนินงาน</vt:lpstr>
      <vt:lpstr>งานนำเสนอ PowerPoint</vt:lpstr>
      <vt:lpstr>งานนำเสนอ PowerPoint</vt:lpstr>
      <vt:lpstr>งานนำเสนอ PowerPoint</vt:lpstr>
      <vt:lpstr>ผลงานปี 2561(วันที่ 30 สิงหาคม 2561)</vt:lpstr>
      <vt:lpstr>ผลงานปี 2561(วันที่ 30 สิงหาคม 2561)</vt:lpstr>
      <vt:lpstr>งานนำเสนอ PowerPoint</vt:lpstr>
      <vt:lpstr>แผนงาน/โครงการสนับสนุนการดำเนินการ</vt:lpstr>
      <vt:lpstr>อุปสรรคและข้อเสนอแนะ</vt:lpstr>
      <vt:lpstr>งานนำเสนอ PowerPoint</vt:lpstr>
      <vt:lpstr>ดำเนินการจัดหาครุภัณฑ์การแพทย์ จำนวนทั้งสิ้น 22 รายการ  3 โครงการ 4 กิจกรรม</vt:lpstr>
      <vt:lpstr>งานนำเสนอ PowerPoint</vt:lpstr>
      <vt:lpstr>งานนำเสนอ PowerPoint</vt:lpstr>
      <vt:lpstr>งานนำเสนอ PowerPoint</vt:lpstr>
      <vt:lpstr>ผลการเบิกจ่ายงบประมาณ</vt:lpstr>
      <vt:lpstr>โครงการสัตว์ปลอดโรค คนปลอดภัย จากโรคพิษสุนัขบ้า  ตามพระปณิธาน ศ. ดร.สมเด็จพระเจ้าลูกเธอ เจ้าฟ้าจุฬาภรณวลัยลักษณ์ อัครราชกุมารี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ปัญหา</vt:lpstr>
      <vt:lpstr>การดำเนินงานในลำดับถัดไป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Windows User</cp:lastModifiedBy>
  <cp:revision>264</cp:revision>
  <cp:lastPrinted>2018-09-08T13:02:40Z</cp:lastPrinted>
  <dcterms:created xsi:type="dcterms:W3CDTF">2017-11-27T01:39:38Z</dcterms:created>
  <dcterms:modified xsi:type="dcterms:W3CDTF">2018-09-10T01:37:37Z</dcterms:modified>
</cp:coreProperties>
</file>