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2"/>
    <p:sldMasterId id="2147483762" r:id="rId3"/>
  </p:sldMasterIdLst>
  <p:notesMasterIdLst>
    <p:notesMasterId r:id="rId26"/>
  </p:notesMasterIdLst>
  <p:handoutMasterIdLst>
    <p:handoutMasterId r:id="rId27"/>
  </p:handoutMasterIdLst>
  <p:sldIdLst>
    <p:sldId id="359" r:id="rId4"/>
    <p:sldId id="429" r:id="rId5"/>
    <p:sldId id="380" r:id="rId6"/>
    <p:sldId id="408" r:id="rId7"/>
    <p:sldId id="407" r:id="rId8"/>
    <p:sldId id="423" r:id="rId9"/>
    <p:sldId id="424" r:id="rId10"/>
    <p:sldId id="427" r:id="rId11"/>
    <p:sldId id="426" r:id="rId12"/>
    <p:sldId id="428" r:id="rId13"/>
    <p:sldId id="410" r:id="rId14"/>
    <p:sldId id="411" r:id="rId15"/>
    <p:sldId id="412" r:id="rId16"/>
    <p:sldId id="422" r:id="rId17"/>
    <p:sldId id="421" r:id="rId18"/>
    <p:sldId id="416" r:id="rId19"/>
    <p:sldId id="430" r:id="rId20"/>
    <p:sldId id="418" r:id="rId21"/>
    <p:sldId id="419" r:id="rId22"/>
    <p:sldId id="405" r:id="rId23"/>
    <p:sldId id="361" r:id="rId24"/>
    <p:sldId id="40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472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FF33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29" autoAdjust="0"/>
    <p:restoredTop sz="95501" autoAdjust="0"/>
  </p:normalViewPr>
  <p:slideViewPr>
    <p:cSldViewPr snapToGrid="0">
      <p:cViewPr>
        <p:scale>
          <a:sx n="70" d="100"/>
          <a:sy n="70" d="100"/>
        </p:scale>
        <p:origin x="-1152" y="-180"/>
      </p:cViewPr>
      <p:guideLst>
        <p:guide orient="horz" pos="2160"/>
        <p:guide orient="horz" pos="4128"/>
        <p:guide pos="2880"/>
        <p:guide pos="547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253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\\psf\Home\Documents\&#3649;&#3612;&#3609;&#3648;&#3586;&#3605;_&#3649;&#3612;&#3609;&#3592;&#3633;&#3591;&#3627;&#3623;&#3633;&#3604;\&#3626;&#3619;&#3640;&#3611;%20EPI%20NCD%2028%20&#3585;&#3614;%205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CordiaUPC" panose="020B0304020202020204" pitchFamily="34" charset="-34"/>
                <a:ea typeface="+mn-ea"/>
                <a:cs typeface="CordiaUPC" panose="020B0304020202020204" pitchFamily="34" charset="-34"/>
              </a:defRPr>
            </a:pPr>
            <a:r>
              <a:rPr lang="th-TH" sz="2800">
                <a:latin typeface="CordiaUPC" panose="020B0304020202020204" pitchFamily="34" charset="-34"/>
                <a:cs typeface="CordiaUPC" panose="020B0304020202020204" pitchFamily="34" charset="-34"/>
              </a:rPr>
              <a:t>ร้อยละของเด็กอายุครบ 1 ปีที่ได้รับวัคซีน </a:t>
            </a:r>
            <a:r>
              <a:rPr lang="en-US" sz="2800">
                <a:latin typeface="CordiaUPC" panose="020B0304020202020204" pitchFamily="34" charset="-34"/>
                <a:cs typeface="CordiaUPC" panose="020B0304020202020204" pitchFamily="34" charset="-34"/>
              </a:rPr>
              <a:t>BCG ,HBV1,DTP-HBV3,OPV3, M/MMR </a:t>
            </a:r>
            <a:r>
              <a:rPr lang="th-TH" sz="2800">
                <a:latin typeface="CordiaUPC" panose="020B0304020202020204" pitchFamily="34" charset="-34"/>
                <a:cs typeface="CordiaUPC" panose="020B0304020202020204" pitchFamily="34" charset="-34"/>
              </a:rPr>
              <a:t>จ.สระแก้ว</a:t>
            </a:r>
            <a:endParaRPr lang="en-US" sz="2800">
              <a:latin typeface="CordiaUPC" panose="020B0304020202020204" pitchFamily="34" charset="-34"/>
              <a:cs typeface="CordiaUPC" panose="020B0304020202020204" pitchFamily="34" charset="-34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3"/>
          <c:order val="0"/>
          <c:tx>
            <c:strRef>
              <c:f>'BCG ,HBV1,DTP-HBV3,OPV3, M  (2'!$I$3:$I$5</c:f>
              <c:strCache>
                <c:ptCount val="3"/>
                <c:pt idx="0">
                  <c:v>รวม</c:v>
                </c:pt>
                <c:pt idx="1">
                  <c:v>BCG</c:v>
                </c:pt>
                <c:pt idx="2">
                  <c:v>%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'BCG ,HBV1,DTP-HBV3,OPV3, M  (2'!$B$6:$B$14</c:f>
              <c:strCache>
                <c:ptCount val="9"/>
                <c:pt idx="0">
                  <c:v>วังสมบูรณ์</c:v>
                </c:pt>
                <c:pt idx="1">
                  <c:v>โคกสูง</c:v>
                </c:pt>
                <c:pt idx="2">
                  <c:v>คลองหาด</c:v>
                </c:pt>
                <c:pt idx="3">
                  <c:v>เมืองสระแก้ว</c:v>
                </c:pt>
                <c:pt idx="4">
                  <c:v>วัฒนานคร</c:v>
                </c:pt>
                <c:pt idx="5">
                  <c:v>เขาฉกรรจ์</c:v>
                </c:pt>
                <c:pt idx="6">
                  <c:v>วังน้ำเย็น</c:v>
                </c:pt>
                <c:pt idx="7">
                  <c:v>ตาพระยา</c:v>
                </c:pt>
                <c:pt idx="8">
                  <c:v>อรัญประเทศ</c:v>
                </c:pt>
              </c:strCache>
            </c:strRef>
          </c:cat>
          <c:val>
            <c:numRef>
              <c:f>'BCG ,HBV1,DTP-HBV3,OPV3, M  (2'!$I$6:$I$14</c:f>
              <c:numCache>
                <c:formatCode>General</c:formatCode>
                <c:ptCount val="9"/>
                <c:pt idx="0">
                  <c:v>91.76</c:v>
                </c:pt>
                <c:pt idx="1">
                  <c:v>89.04</c:v>
                </c:pt>
                <c:pt idx="2">
                  <c:v>82.58</c:v>
                </c:pt>
                <c:pt idx="3">
                  <c:v>72.83</c:v>
                </c:pt>
                <c:pt idx="4">
                  <c:v>78.62</c:v>
                </c:pt>
                <c:pt idx="5">
                  <c:v>75.069999999999993</c:v>
                </c:pt>
                <c:pt idx="6">
                  <c:v>68.88</c:v>
                </c:pt>
                <c:pt idx="7">
                  <c:v>79.87</c:v>
                </c:pt>
                <c:pt idx="8">
                  <c:v>70.900000000000006</c:v>
                </c:pt>
              </c:numCache>
            </c:numRef>
          </c:val>
        </c:ser>
        <c:ser>
          <c:idx val="6"/>
          <c:order val="1"/>
          <c:tx>
            <c:strRef>
              <c:f>'BCG ,HBV1,DTP-HBV3,OPV3, M  (2'!$L$3:$L$5</c:f>
              <c:strCache>
                <c:ptCount val="3"/>
                <c:pt idx="0">
                  <c:v>รวม</c:v>
                </c:pt>
                <c:pt idx="1">
                  <c:v>HBV1</c:v>
                </c:pt>
                <c:pt idx="2">
                  <c:v>%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'BCG ,HBV1,DTP-HBV3,OPV3, M  (2'!$B$6:$B$14</c:f>
              <c:strCache>
                <c:ptCount val="9"/>
                <c:pt idx="0">
                  <c:v>วังสมบูรณ์</c:v>
                </c:pt>
                <c:pt idx="1">
                  <c:v>โคกสูง</c:v>
                </c:pt>
                <c:pt idx="2">
                  <c:v>คลองหาด</c:v>
                </c:pt>
                <c:pt idx="3">
                  <c:v>เมืองสระแก้ว</c:v>
                </c:pt>
                <c:pt idx="4">
                  <c:v>วัฒนานคร</c:v>
                </c:pt>
                <c:pt idx="5">
                  <c:v>เขาฉกรรจ์</c:v>
                </c:pt>
                <c:pt idx="6">
                  <c:v>วังน้ำเย็น</c:v>
                </c:pt>
                <c:pt idx="7">
                  <c:v>ตาพระยา</c:v>
                </c:pt>
                <c:pt idx="8">
                  <c:v>อรัญประเทศ</c:v>
                </c:pt>
              </c:strCache>
            </c:strRef>
          </c:cat>
          <c:val>
            <c:numRef>
              <c:f>'BCG ,HBV1,DTP-HBV3,OPV3, M  (2'!$L$6:$L$14</c:f>
              <c:numCache>
                <c:formatCode>General</c:formatCode>
                <c:ptCount val="9"/>
                <c:pt idx="0">
                  <c:v>95.34</c:v>
                </c:pt>
                <c:pt idx="1">
                  <c:v>88.16</c:v>
                </c:pt>
                <c:pt idx="2">
                  <c:v>93.09</c:v>
                </c:pt>
                <c:pt idx="3">
                  <c:v>90.7</c:v>
                </c:pt>
                <c:pt idx="4">
                  <c:v>87.04</c:v>
                </c:pt>
                <c:pt idx="5">
                  <c:v>85.51</c:v>
                </c:pt>
                <c:pt idx="6">
                  <c:v>88.96</c:v>
                </c:pt>
                <c:pt idx="7">
                  <c:v>79.23</c:v>
                </c:pt>
                <c:pt idx="8">
                  <c:v>77.430000000000007</c:v>
                </c:pt>
              </c:numCache>
            </c:numRef>
          </c:val>
        </c:ser>
        <c:ser>
          <c:idx val="9"/>
          <c:order val="2"/>
          <c:tx>
            <c:strRef>
              <c:f>'BCG ,HBV1,DTP-HBV3,OPV3, M  (2'!$O$3:$O$5</c:f>
              <c:strCache>
                <c:ptCount val="3"/>
                <c:pt idx="0">
                  <c:v>รวม</c:v>
                </c:pt>
                <c:pt idx="1">
                  <c:v>DTP-HB3</c:v>
                </c:pt>
                <c:pt idx="2">
                  <c:v>%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'BCG ,HBV1,DTP-HBV3,OPV3, M  (2'!$B$6:$B$14</c:f>
              <c:strCache>
                <c:ptCount val="9"/>
                <c:pt idx="0">
                  <c:v>วังสมบูรณ์</c:v>
                </c:pt>
                <c:pt idx="1">
                  <c:v>โคกสูง</c:v>
                </c:pt>
                <c:pt idx="2">
                  <c:v>คลองหาด</c:v>
                </c:pt>
                <c:pt idx="3">
                  <c:v>เมืองสระแก้ว</c:v>
                </c:pt>
                <c:pt idx="4">
                  <c:v>วัฒนานคร</c:v>
                </c:pt>
                <c:pt idx="5">
                  <c:v>เขาฉกรรจ์</c:v>
                </c:pt>
                <c:pt idx="6">
                  <c:v>วังน้ำเย็น</c:v>
                </c:pt>
                <c:pt idx="7">
                  <c:v>ตาพระยา</c:v>
                </c:pt>
                <c:pt idx="8">
                  <c:v>อรัญประเทศ</c:v>
                </c:pt>
              </c:strCache>
            </c:strRef>
          </c:cat>
          <c:val>
            <c:numRef>
              <c:f>'BCG ,HBV1,DTP-HBV3,OPV3, M  (2'!$O$6:$O$14</c:f>
              <c:numCache>
                <c:formatCode>General</c:formatCode>
                <c:ptCount val="9"/>
                <c:pt idx="0">
                  <c:v>71.33</c:v>
                </c:pt>
                <c:pt idx="1">
                  <c:v>64.47</c:v>
                </c:pt>
                <c:pt idx="2">
                  <c:v>69.37</c:v>
                </c:pt>
                <c:pt idx="3">
                  <c:v>63.77</c:v>
                </c:pt>
                <c:pt idx="4">
                  <c:v>63.3</c:v>
                </c:pt>
                <c:pt idx="5">
                  <c:v>63.77</c:v>
                </c:pt>
                <c:pt idx="6">
                  <c:v>58.63</c:v>
                </c:pt>
                <c:pt idx="7">
                  <c:v>53.32</c:v>
                </c:pt>
                <c:pt idx="8">
                  <c:v>57.46</c:v>
                </c:pt>
              </c:numCache>
            </c:numRef>
          </c:val>
        </c:ser>
        <c:ser>
          <c:idx val="12"/>
          <c:order val="3"/>
          <c:tx>
            <c:strRef>
              <c:f>'BCG ,HBV1,DTP-HBV3,OPV3, M  (2'!$R$3:$R$5</c:f>
              <c:strCache>
                <c:ptCount val="3"/>
                <c:pt idx="0">
                  <c:v>รวม</c:v>
                </c:pt>
                <c:pt idx="1">
                  <c:v>OPV3</c:v>
                </c:pt>
                <c:pt idx="2">
                  <c:v>%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'BCG ,HBV1,DTP-HBV3,OPV3, M  (2'!$B$6:$B$14</c:f>
              <c:strCache>
                <c:ptCount val="9"/>
                <c:pt idx="0">
                  <c:v>วังสมบูรณ์</c:v>
                </c:pt>
                <c:pt idx="1">
                  <c:v>โคกสูง</c:v>
                </c:pt>
                <c:pt idx="2">
                  <c:v>คลองหาด</c:v>
                </c:pt>
                <c:pt idx="3">
                  <c:v>เมืองสระแก้ว</c:v>
                </c:pt>
                <c:pt idx="4">
                  <c:v>วัฒนานคร</c:v>
                </c:pt>
                <c:pt idx="5">
                  <c:v>เขาฉกรรจ์</c:v>
                </c:pt>
                <c:pt idx="6">
                  <c:v>วังน้ำเย็น</c:v>
                </c:pt>
                <c:pt idx="7">
                  <c:v>ตาพระยา</c:v>
                </c:pt>
                <c:pt idx="8">
                  <c:v>อรัญประเทศ</c:v>
                </c:pt>
              </c:strCache>
            </c:strRef>
          </c:cat>
          <c:val>
            <c:numRef>
              <c:f>'BCG ,HBV1,DTP-HBV3,OPV3, M  (2'!$R$6:$R$14</c:f>
              <c:numCache>
                <c:formatCode>General</c:formatCode>
                <c:ptCount val="9"/>
                <c:pt idx="0">
                  <c:v>70.25</c:v>
                </c:pt>
                <c:pt idx="1">
                  <c:v>65.790000000000006</c:v>
                </c:pt>
                <c:pt idx="2">
                  <c:v>69.97</c:v>
                </c:pt>
                <c:pt idx="3">
                  <c:v>64.87</c:v>
                </c:pt>
                <c:pt idx="4">
                  <c:v>61.28</c:v>
                </c:pt>
                <c:pt idx="5">
                  <c:v>62.32</c:v>
                </c:pt>
                <c:pt idx="6">
                  <c:v>60.04</c:v>
                </c:pt>
                <c:pt idx="7">
                  <c:v>54.82</c:v>
                </c:pt>
                <c:pt idx="8">
                  <c:v>57.28</c:v>
                </c:pt>
              </c:numCache>
            </c:numRef>
          </c:val>
        </c:ser>
        <c:ser>
          <c:idx val="15"/>
          <c:order val="4"/>
          <c:tx>
            <c:strRef>
              <c:f>'BCG ,HBV1,DTP-HBV3,OPV3, M  (2'!$U$3:$U$5</c:f>
              <c:strCache>
                <c:ptCount val="3"/>
                <c:pt idx="0">
                  <c:v>รวม</c:v>
                </c:pt>
                <c:pt idx="1">
                  <c:v>MMR</c:v>
                </c:pt>
                <c:pt idx="2">
                  <c:v>%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'BCG ,HBV1,DTP-HBV3,OPV3, M  (2'!$B$6:$B$14</c:f>
              <c:strCache>
                <c:ptCount val="9"/>
                <c:pt idx="0">
                  <c:v>วังสมบูรณ์</c:v>
                </c:pt>
                <c:pt idx="1">
                  <c:v>โคกสูง</c:v>
                </c:pt>
                <c:pt idx="2">
                  <c:v>คลองหาด</c:v>
                </c:pt>
                <c:pt idx="3">
                  <c:v>เมืองสระแก้ว</c:v>
                </c:pt>
                <c:pt idx="4">
                  <c:v>วัฒนานคร</c:v>
                </c:pt>
                <c:pt idx="5">
                  <c:v>เขาฉกรรจ์</c:v>
                </c:pt>
                <c:pt idx="6">
                  <c:v>วังน้ำเย็น</c:v>
                </c:pt>
                <c:pt idx="7">
                  <c:v>ตาพระยา</c:v>
                </c:pt>
                <c:pt idx="8">
                  <c:v>อรัญประเทศ</c:v>
                </c:pt>
              </c:strCache>
            </c:strRef>
          </c:cat>
          <c:val>
            <c:numRef>
              <c:f>'BCG ,HBV1,DTP-HBV3,OPV3, M  (2'!$U$6:$U$14</c:f>
              <c:numCache>
                <c:formatCode>General</c:formatCode>
                <c:ptCount val="9"/>
                <c:pt idx="0">
                  <c:v>39.07</c:v>
                </c:pt>
                <c:pt idx="1">
                  <c:v>53.95</c:v>
                </c:pt>
                <c:pt idx="2">
                  <c:v>45.95</c:v>
                </c:pt>
                <c:pt idx="3">
                  <c:v>47.25</c:v>
                </c:pt>
                <c:pt idx="4">
                  <c:v>46.13</c:v>
                </c:pt>
                <c:pt idx="5">
                  <c:v>47.83</c:v>
                </c:pt>
                <c:pt idx="6">
                  <c:v>39.36</c:v>
                </c:pt>
                <c:pt idx="7">
                  <c:v>41.11</c:v>
                </c:pt>
                <c:pt idx="8">
                  <c:v>43.66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94712320"/>
        <c:axId val="19471385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'BCG ,HBV1,DTP-HBV3,OPV3, M  (2'!$C$3:$C$5</c15:sqref>
                        </c15:formulaRef>
                      </c:ext>
                    </c:extLst>
                    <c:strCache>
                      <c:ptCount val="3"/>
                      <c:pt idx="0">
                        <c:v>รวม</c:v>
                      </c:pt>
                      <c:pt idx="1">
                        <c:v>B รวม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th-TH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'BCG ,HBV1,DTP-HBV3,OPV3, M  (2'!$B$6:$B$14</c15:sqref>
                        </c15:formulaRef>
                      </c:ext>
                    </c:extLst>
                    <c:strCache>
                      <c:ptCount val="9"/>
                      <c:pt idx="0">
                        <c:v>วังสมบูรณ์</c:v>
                      </c:pt>
                      <c:pt idx="1">
                        <c:v>โคกสูง</c:v>
                      </c:pt>
                      <c:pt idx="2">
                        <c:v>คลองหาด</c:v>
                      </c:pt>
                      <c:pt idx="3">
                        <c:v>เมืองสระแก้ว</c:v>
                      </c:pt>
                      <c:pt idx="4">
                        <c:v>วัฒนานคร</c:v>
                      </c:pt>
                      <c:pt idx="5">
                        <c:v>เขาฉกรรจ์</c:v>
                      </c:pt>
                      <c:pt idx="6">
                        <c:v>วังน้ำเย็น</c:v>
                      </c:pt>
                      <c:pt idx="7">
                        <c:v>ตาพระยา</c:v>
                      </c:pt>
                      <c:pt idx="8">
                        <c:v>อรัญประเทศ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'BCG ,HBV1,DTP-HBV3,OPV3, M  (2'!$C$6:$C$14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279</c:v>
                      </c:pt>
                      <c:pt idx="1">
                        <c:v>228</c:v>
                      </c:pt>
                      <c:pt idx="2">
                        <c:v>333</c:v>
                      </c:pt>
                      <c:pt idx="3">
                        <c:v>817</c:v>
                      </c:pt>
                      <c:pt idx="4">
                        <c:v>594</c:v>
                      </c:pt>
                      <c:pt idx="5">
                        <c:v>345</c:v>
                      </c:pt>
                      <c:pt idx="6">
                        <c:v>498</c:v>
                      </c:pt>
                      <c:pt idx="7">
                        <c:v>467</c:v>
                      </c:pt>
                      <c:pt idx="8">
                        <c:v>536</c:v>
                      </c:pt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'BCG ,HBV1,DTP-HBV3,OPV3, M  (2'!$G$3:$G$5</c15:sqref>
                        </c15:formulaRef>
                      </c:ext>
                    </c:extLst>
                    <c:strCache>
                      <c:ptCount val="3"/>
                      <c:pt idx="0">
                        <c:v>รวม</c:v>
                      </c:pt>
                      <c:pt idx="1">
                        <c:v>B รวม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th-TH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'BCG ,HBV1,DTP-HBV3,OPV3, M  (2'!$B$6:$B$14</c15:sqref>
                        </c15:formulaRef>
                      </c:ext>
                    </c:extLst>
                    <c:strCache>
                      <c:ptCount val="9"/>
                      <c:pt idx="0">
                        <c:v>วังสมบูรณ์</c:v>
                      </c:pt>
                      <c:pt idx="1">
                        <c:v>โคกสูง</c:v>
                      </c:pt>
                      <c:pt idx="2">
                        <c:v>คลองหาด</c:v>
                      </c:pt>
                      <c:pt idx="3">
                        <c:v>เมืองสระแก้ว</c:v>
                      </c:pt>
                      <c:pt idx="4">
                        <c:v>วัฒนานคร</c:v>
                      </c:pt>
                      <c:pt idx="5">
                        <c:v>เขาฉกรรจ์</c:v>
                      </c:pt>
                      <c:pt idx="6">
                        <c:v>วังน้ำเย็น</c:v>
                      </c:pt>
                      <c:pt idx="7">
                        <c:v>ตาพระยา</c:v>
                      </c:pt>
                      <c:pt idx="8">
                        <c:v>อรัญประเทศ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'BCG ,HBV1,DTP-HBV3,OPV3, M  (2'!$G$6:$G$14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73.550000000000011</c:v>
                      </c:pt>
                      <c:pt idx="1">
                        <c:v>72.281999999999996</c:v>
                      </c:pt>
                      <c:pt idx="2">
                        <c:v>72.192000000000007</c:v>
                      </c:pt>
                      <c:pt idx="3">
                        <c:v>67.884000000000015</c:v>
                      </c:pt>
                      <c:pt idx="4">
                        <c:v>67.274000000000001</c:v>
                      </c:pt>
                      <c:pt idx="5">
                        <c:v>66.900000000000006</c:v>
                      </c:pt>
                      <c:pt idx="6">
                        <c:v>63.173999999999992</c:v>
                      </c:pt>
                      <c:pt idx="7">
                        <c:v>61.67</c:v>
                      </c:pt>
                      <c:pt idx="8">
                        <c:v>61.346000000000004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'BCG ,HBV1,DTP-HBV3,OPV3, M  (2'!$H$3:$H$5</c15:sqref>
                        </c15:formulaRef>
                      </c:ext>
                    </c:extLst>
                    <c:strCache>
                      <c:ptCount val="3"/>
                      <c:pt idx="0">
                        <c:v>รวม</c:v>
                      </c:pt>
                      <c:pt idx="1">
                        <c:v>BCG</c:v>
                      </c:pt>
                      <c:pt idx="2">
                        <c:v>A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th-TH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'BCG ,HBV1,DTP-HBV3,OPV3, M  (2'!$B$6:$B$14</c15:sqref>
                        </c15:formulaRef>
                      </c:ext>
                    </c:extLst>
                    <c:strCache>
                      <c:ptCount val="9"/>
                      <c:pt idx="0">
                        <c:v>วังสมบูรณ์</c:v>
                      </c:pt>
                      <c:pt idx="1">
                        <c:v>โคกสูง</c:v>
                      </c:pt>
                      <c:pt idx="2">
                        <c:v>คลองหาด</c:v>
                      </c:pt>
                      <c:pt idx="3">
                        <c:v>เมืองสระแก้ว</c:v>
                      </c:pt>
                      <c:pt idx="4">
                        <c:v>วัฒนานคร</c:v>
                      </c:pt>
                      <c:pt idx="5">
                        <c:v>เขาฉกรรจ์</c:v>
                      </c:pt>
                      <c:pt idx="6">
                        <c:v>วังน้ำเย็น</c:v>
                      </c:pt>
                      <c:pt idx="7">
                        <c:v>ตาพระยา</c:v>
                      </c:pt>
                      <c:pt idx="8">
                        <c:v>อรัญประเทศ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'BCG ,HBV1,DTP-HBV3,OPV3, M  (2'!$H$6:$H$14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256</c:v>
                      </c:pt>
                      <c:pt idx="1">
                        <c:v>203</c:v>
                      </c:pt>
                      <c:pt idx="2">
                        <c:v>275</c:v>
                      </c:pt>
                      <c:pt idx="3">
                        <c:v>595</c:v>
                      </c:pt>
                      <c:pt idx="4">
                        <c:v>467</c:v>
                      </c:pt>
                      <c:pt idx="5">
                        <c:v>259</c:v>
                      </c:pt>
                      <c:pt idx="6">
                        <c:v>343</c:v>
                      </c:pt>
                      <c:pt idx="7">
                        <c:v>373</c:v>
                      </c:pt>
                      <c:pt idx="8">
                        <c:v>380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'BCG ,HBV1,DTP-HBV3,OPV3, M  (2'!$J$3:$J$5</c15:sqref>
                        </c15:formulaRef>
                      </c:ext>
                    </c:extLst>
                    <c:strCache>
                      <c:ptCount val="3"/>
                      <c:pt idx="0">
                        <c:v>รวม</c:v>
                      </c:pt>
                      <c:pt idx="1">
                        <c:v>BCG</c:v>
                      </c:pt>
                      <c:pt idx="2">
                        <c:v>%%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th-TH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'BCG ,HBV1,DTP-HBV3,OPV3, M  (2'!$B$6:$B$14</c15:sqref>
                        </c15:formulaRef>
                      </c:ext>
                    </c:extLst>
                    <c:strCache>
                      <c:ptCount val="9"/>
                      <c:pt idx="0">
                        <c:v>วังสมบูรณ์</c:v>
                      </c:pt>
                      <c:pt idx="1">
                        <c:v>โคกสูง</c:v>
                      </c:pt>
                      <c:pt idx="2">
                        <c:v>คลองหาด</c:v>
                      </c:pt>
                      <c:pt idx="3">
                        <c:v>เมืองสระแก้ว</c:v>
                      </c:pt>
                      <c:pt idx="4">
                        <c:v>วัฒนานคร</c:v>
                      </c:pt>
                      <c:pt idx="5">
                        <c:v>เขาฉกรรจ์</c:v>
                      </c:pt>
                      <c:pt idx="6">
                        <c:v>วังน้ำเย็น</c:v>
                      </c:pt>
                      <c:pt idx="7">
                        <c:v>ตาพระยา</c:v>
                      </c:pt>
                      <c:pt idx="8">
                        <c:v>อรัญประเทศ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'BCG ,HBV1,DTP-HBV3,OPV3, M  (2'!$J$6:$J$14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18.352</c:v>
                      </c:pt>
                      <c:pt idx="1">
                        <c:v>17.808</c:v>
                      </c:pt>
                      <c:pt idx="2">
                        <c:v>16.515999999999998</c:v>
                      </c:pt>
                      <c:pt idx="3">
                        <c:v>14.565999999999999</c:v>
                      </c:pt>
                      <c:pt idx="4">
                        <c:v>15.724</c:v>
                      </c:pt>
                      <c:pt idx="5">
                        <c:v>15.013999999999999</c:v>
                      </c:pt>
                      <c:pt idx="6">
                        <c:v>13.776</c:v>
                      </c:pt>
                      <c:pt idx="7">
                        <c:v>15.974</c:v>
                      </c:pt>
                      <c:pt idx="8">
                        <c:v>14.180000000000001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'BCG ,HBV1,DTP-HBV3,OPV3, M  (2'!$K$3:$K$5</c15:sqref>
                        </c15:formulaRef>
                      </c:ext>
                    </c:extLst>
                    <c:strCache>
                      <c:ptCount val="3"/>
                      <c:pt idx="0">
                        <c:v>รวม</c:v>
                      </c:pt>
                      <c:pt idx="1">
                        <c:v>HBV1</c:v>
                      </c:pt>
                      <c:pt idx="2">
                        <c:v>A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th-TH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'BCG ,HBV1,DTP-HBV3,OPV3, M  (2'!$B$6:$B$14</c15:sqref>
                        </c15:formulaRef>
                      </c:ext>
                    </c:extLst>
                    <c:strCache>
                      <c:ptCount val="9"/>
                      <c:pt idx="0">
                        <c:v>วังสมบูรณ์</c:v>
                      </c:pt>
                      <c:pt idx="1">
                        <c:v>โคกสูง</c:v>
                      </c:pt>
                      <c:pt idx="2">
                        <c:v>คลองหาด</c:v>
                      </c:pt>
                      <c:pt idx="3">
                        <c:v>เมืองสระแก้ว</c:v>
                      </c:pt>
                      <c:pt idx="4">
                        <c:v>วัฒนานคร</c:v>
                      </c:pt>
                      <c:pt idx="5">
                        <c:v>เขาฉกรรจ์</c:v>
                      </c:pt>
                      <c:pt idx="6">
                        <c:v>วังน้ำเย็น</c:v>
                      </c:pt>
                      <c:pt idx="7">
                        <c:v>ตาพระยา</c:v>
                      </c:pt>
                      <c:pt idx="8">
                        <c:v>อรัญประเทศ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'BCG ,HBV1,DTP-HBV3,OPV3, M  (2'!$K$6:$K$14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266</c:v>
                      </c:pt>
                      <c:pt idx="1">
                        <c:v>201</c:v>
                      </c:pt>
                      <c:pt idx="2">
                        <c:v>310</c:v>
                      </c:pt>
                      <c:pt idx="3">
                        <c:v>741</c:v>
                      </c:pt>
                      <c:pt idx="4">
                        <c:v>517</c:v>
                      </c:pt>
                      <c:pt idx="5">
                        <c:v>295</c:v>
                      </c:pt>
                      <c:pt idx="6">
                        <c:v>443</c:v>
                      </c:pt>
                      <c:pt idx="7">
                        <c:v>370</c:v>
                      </c:pt>
                      <c:pt idx="8">
                        <c:v>415</c:v>
                      </c:pt>
                    </c:numCache>
                  </c:numRef>
                </c:val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'BCG ,HBV1,DTP-HBV3,OPV3, M  (2'!$M$3:$M$5</c15:sqref>
                        </c15:formulaRef>
                      </c:ext>
                    </c:extLst>
                    <c:strCache>
                      <c:ptCount val="3"/>
                      <c:pt idx="0">
                        <c:v>รวม</c:v>
                      </c:pt>
                      <c:pt idx="1">
                        <c:v>HBV1</c:v>
                      </c:pt>
                      <c:pt idx="2">
                        <c:v>%%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th-TH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'BCG ,HBV1,DTP-HBV3,OPV3, M  (2'!$B$6:$B$14</c15:sqref>
                        </c15:formulaRef>
                      </c:ext>
                    </c:extLst>
                    <c:strCache>
                      <c:ptCount val="9"/>
                      <c:pt idx="0">
                        <c:v>วังสมบูรณ์</c:v>
                      </c:pt>
                      <c:pt idx="1">
                        <c:v>โคกสูง</c:v>
                      </c:pt>
                      <c:pt idx="2">
                        <c:v>คลองหาด</c:v>
                      </c:pt>
                      <c:pt idx="3">
                        <c:v>เมืองสระแก้ว</c:v>
                      </c:pt>
                      <c:pt idx="4">
                        <c:v>วัฒนานคร</c:v>
                      </c:pt>
                      <c:pt idx="5">
                        <c:v>เขาฉกรรจ์</c:v>
                      </c:pt>
                      <c:pt idx="6">
                        <c:v>วังน้ำเย็น</c:v>
                      </c:pt>
                      <c:pt idx="7">
                        <c:v>ตาพระยา</c:v>
                      </c:pt>
                      <c:pt idx="8">
                        <c:v>อรัญประเทศ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'BCG ,HBV1,DTP-HBV3,OPV3, M  (2'!$M$6:$M$14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19.068000000000001</c:v>
                      </c:pt>
                      <c:pt idx="1">
                        <c:v>17.631999999999998</c:v>
                      </c:pt>
                      <c:pt idx="2">
                        <c:v>18.618000000000002</c:v>
                      </c:pt>
                      <c:pt idx="3">
                        <c:v>18.14</c:v>
                      </c:pt>
                      <c:pt idx="4">
                        <c:v>17.408000000000001</c:v>
                      </c:pt>
                      <c:pt idx="5">
                        <c:v>17.102</c:v>
                      </c:pt>
                      <c:pt idx="6">
                        <c:v>17.791999999999998</c:v>
                      </c:pt>
                      <c:pt idx="7">
                        <c:v>15.846</c:v>
                      </c:pt>
                      <c:pt idx="8">
                        <c:v>15.486000000000001</c:v>
                      </c:pt>
                    </c:numCache>
                  </c:numRef>
                </c:val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'BCG ,HBV1,DTP-HBV3,OPV3, M  (2'!$N$3:$N$5</c15:sqref>
                        </c15:formulaRef>
                      </c:ext>
                    </c:extLst>
                    <c:strCache>
                      <c:ptCount val="3"/>
                      <c:pt idx="0">
                        <c:v>รวม</c:v>
                      </c:pt>
                      <c:pt idx="1">
                        <c:v>DTP-HB3</c:v>
                      </c:pt>
                      <c:pt idx="2">
                        <c:v>A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th-TH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'BCG ,HBV1,DTP-HBV3,OPV3, M  (2'!$B$6:$B$14</c15:sqref>
                        </c15:formulaRef>
                      </c:ext>
                    </c:extLst>
                    <c:strCache>
                      <c:ptCount val="9"/>
                      <c:pt idx="0">
                        <c:v>วังสมบูรณ์</c:v>
                      </c:pt>
                      <c:pt idx="1">
                        <c:v>โคกสูง</c:v>
                      </c:pt>
                      <c:pt idx="2">
                        <c:v>คลองหาด</c:v>
                      </c:pt>
                      <c:pt idx="3">
                        <c:v>เมืองสระแก้ว</c:v>
                      </c:pt>
                      <c:pt idx="4">
                        <c:v>วัฒนานคร</c:v>
                      </c:pt>
                      <c:pt idx="5">
                        <c:v>เขาฉกรรจ์</c:v>
                      </c:pt>
                      <c:pt idx="6">
                        <c:v>วังน้ำเย็น</c:v>
                      </c:pt>
                      <c:pt idx="7">
                        <c:v>ตาพระยา</c:v>
                      </c:pt>
                      <c:pt idx="8">
                        <c:v>อรัญประเทศ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'BCG ,HBV1,DTP-HBV3,OPV3, M  (2'!$N$6:$N$14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199</c:v>
                      </c:pt>
                      <c:pt idx="1">
                        <c:v>147</c:v>
                      </c:pt>
                      <c:pt idx="2">
                        <c:v>231</c:v>
                      </c:pt>
                      <c:pt idx="3">
                        <c:v>521</c:v>
                      </c:pt>
                      <c:pt idx="4">
                        <c:v>376</c:v>
                      </c:pt>
                      <c:pt idx="5">
                        <c:v>220</c:v>
                      </c:pt>
                      <c:pt idx="6">
                        <c:v>292</c:v>
                      </c:pt>
                      <c:pt idx="7">
                        <c:v>249</c:v>
                      </c:pt>
                      <c:pt idx="8">
                        <c:v>308</c:v>
                      </c:pt>
                    </c:numCache>
                  </c:numRef>
                </c:val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'BCG ,HBV1,DTP-HBV3,OPV3, M  (2'!$P$3:$P$5</c15:sqref>
                        </c15:formulaRef>
                      </c:ext>
                    </c:extLst>
                    <c:strCache>
                      <c:ptCount val="3"/>
                      <c:pt idx="0">
                        <c:v>รวม</c:v>
                      </c:pt>
                      <c:pt idx="1">
                        <c:v>DTP-HB3</c:v>
                      </c:pt>
                      <c:pt idx="2">
                        <c:v>%%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th-TH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'BCG ,HBV1,DTP-HBV3,OPV3, M  (2'!$B$6:$B$14</c15:sqref>
                        </c15:formulaRef>
                      </c:ext>
                    </c:extLst>
                    <c:strCache>
                      <c:ptCount val="9"/>
                      <c:pt idx="0">
                        <c:v>วังสมบูรณ์</c:v>
                      </c:pt>
                      <c:pt idx="1">
                        <c:v>โคกสูง</c:v>
                      </c:pt>
                      <c:pt idx="2">
                        <c:v>คลองหาด</c:v>
                      </c:pt>
                      <c:pt idx="3">
                        <c:v>เมืองสระแก้ว</c:v>
                      </c:pt>
                      <c:pt idx="4">
                        <c:v>วัฒนานคร</c:v>
                      </c:pt>
                      <c:pt idx="5">
                        <c:v>เขาฉกรรจ์</c:v>
                      </c:pt>
                      <c:pt idx="6">
                        <c:v>วังน้ำเย็น</c:v>
                      </c:pt>
                      <c:pt idx="7">
                        <c:v>ตาพระยา</c:v>
                      </c:pt>
                      <c:pt idx="8">
                        <c:v>อรัญประเทศ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'BCG ,HBV1,DTP-HBV3,OPV3, M  (2'!$P$6:$P$14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14.266</c:v>
                      </c:pt>
                      <c:pt idx="1">
                        <c:v>12.894</c:v>
                      </c:pt>
                      <c:pt idx="2">
                        <c:v>13.874000000000001</c:v>
                      </c:pt>
                      <c:pt idx="3">
                        <c:v>12.754000000000001</c:v>
                      </c:pt>
                      <c:pt idx="4">
                        <c:v>12.66</c:v>
                      </c:pt>
                      <c:pt idx="5">
                        <c:v>12.754000000000001</c:v>
                      </c:pt>
                      <c:pt idx="6">
                        <c:v>11.726000000000001</c:v>
                      </c:pt>
                      <c:pt idx="7">
                        <c:v>10.664</c:v>
                      </c:pt>
                      <c:pt idx="8">
                        <c:v>11.492000000000001</c:v>
                      </c:pt>
                    </c:numCache>
                  </c:numRef>
                </c:val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'BCG ,HBV1,DTP-HBV3,OPV3, M  (2'!$Q$3:$Q$5</c15:sqref>
                        </c15:formulaRef>
                      </c:ext>
                    </c:extLst>
                    <c:strCache>
                      <c:ptCount val="3"/>
                      <c:pt idx="0">
                        <c:v>รวม</c:v>
                      </c:pt>
                      <c:pt idx="1">
                        <c:v>OPV3</c:v>
                      </c:pt>
                      <c:pt idx="2">
                        <c:v>A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th-TH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'BCG ,HBV1,DTP-HBV3,OPV3, M  (2'!$B$6:$B$14</c15:sqref>
                        </c15:formulaRef>
                      </c:ext>
                    </c:extLst>
                    <c:strCache>
                      <c:ptCount val="9"/>
                      <c:pt idx="0">
                        <c:v>วังสมบูรณ์</c:v>
                      </c:pt>
                      <c:pt idx="1">
                        <c:v>โคกสูง</c:v>
                      </c:pt>
                      <c:pt idx="2">
                        <c:v>คลองหาด</c:v>
                      </c:pt>
                      <c:pt idx="3">
                        <c:v>เมืองสระแก้ว</c:v>
                      </c:pt>
                      <c:pt idx="4">
                        <c:v>วัฒนานคร</c:v>
                      </c:pt>
                      <c:pt idx="5">
                        <c:v>เขาฉกรรจ์</c:v>
                      </c:pt>
                      <c:pt idx="6">
                        <c:v>วังน้ำเย็น</c:v>
                      </c:pt>
                      <c:pt idx="7">
                        <c:v>ตาพระยา</c:v>
                      </c:pt>
                      <c:pt idx="8">
                        <c:v>อรัญประเทศ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'BCG ,HBV1,DTP-HBV3,OPV3, M  (2'!$Q$6:$Q$14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196</c:v>
                      </c:pt>
                      <c:pt idx="1">
                        <c:v>150</c:v>
                      </c:pt>
                      <c:pt idx="2">
                        <c:v>233</c:v>
                      </c:pt>
                      <c:pt idx="3">
                        <c:v>530</c:v>
                      </c:pt>
                      <c:pt idx="4">
                        <c:v>364</c:v>
                      </c:pt>
                      <c:pt idx="5">
                        <c:v>215</c:v>
                      </c:pt>
                      <c:pt idx="6">
                        <c:v>299</c:v>
                      </c:pt>
                      <c:pt idx="7">
                        <c:v>256</c:v>
                      </c:pt>
                      <c:pt idx="8">
                        <c:v>307</c:v>
                      </c:pt>
                    </c:numCache>
                  </c:numRef>
                </c:val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'BCG ,HBV1,DTP-HBV3,OPV3, M  (2'!$S$3:$S$5</c15:sqref>
                        </c15:formulaRef>
                      </c:ext>
                    </c:extLst>
                    <c:strCache>
                      <c:ptCount val="3"/>
                      <c:pt idx="0">
                        <c:v>รวม</c:v>
                      </c:pt>
                      <c:pt idx="1">
                        <c:v>OPV3</c:v>
                      </c:pt>
                      <c:pt idx="2">
                        <c:v>%%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th-TH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'BCG ,HBV1,DTP-HBV3,OPV3, M  (2'!$B$6:$B$14</c15:sqref>
                        </c15:formulaRef>
                      </c:ext>
                    </c:extLst>
                    <c:strCache>
                      <c:ptCount val="9"/>
                      <c:pt idx="0">
                        <c:v>วังสมบูรณ์</c:v>
                      </c:pt>
                      <c:pt idx="1">
                        <c:v>โคกสูง</c:v>
                      </c:pt>
                      <c:pt idx="2">
                        <c:v>คลองหาด</c:v>
                      </c:pt>
                      <c:pt idx="3">
                        <c:v>เมืองสระแก้ว</c:v>
                      </c:pt>
                      <c:pt idx="4">
                        <c:v>วัฒนานคร</c:v>
                      </c:pt>
                      <c:pt idx="5">
                        <c:v>เขาฉกรรจ์</c:v>
                      </c:pt>
                      <c:pt idx="6">
                        <c:v>วังน้ำเย็น</c:v>
                      </c:pt>
                      <c:pt idx="7">
                        <c:v>ตาพระยา</c:v>
                      </c:pt>
                      <c:pt idx="8">
                        <c:v>อรัญประเทศ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'BCG ,HBV1,DTP-HBV3,OPV3, M  (2'!$S$6:$S$14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14.05</c:v>
                      </c:pt>
                      <c:pt idx="1">
                        <c:v>13.158000000000001</c:v>
                      </c:pt>
                      <c:pt idx="2">
                        <c:v>13.994</c:v>
                      </c:pt>
                      <c:pt idx="3">
                        <c:v>12.974</c:v>
                      </c:pt>
                      <c:pt idx="4">
                        <c:v>12.256</c:v>
                      </c:pt>
                      <c:pt idx="5">
                        <c:v>12.464</c:v>
                      </c:pt>
                      <c:pt idx="6">
                        <c:v>12.007999999999999</c:v>
                      </c:pt>
                      <c:pt idx="7">
                        <c:v>10.964</c:v>
                      </c:pt>
                      <c:pt idx="8">
                        <c:v>11.456</c:v>
                      </c:pt>
                    </c:numCache>
                  </c:numRef>
                </c:val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'BCG ,HBV1,DTP-HBV3,OPV3, M  (2'!$T$3:$T$5</c15:sqref>
                        </c15:formulaRef>
                      </c:ext>
                    </c:extLst>
                    <c:strCache>
                      <c:ptCount val="3"/>
                      <c:pt idx="0">
                        <c:v>รวม</c:v>
                      </c:pt>
                      <c:pt idx="1">
                        <c:v>MMR</c:v>
                      </c:pt>
                      <c:pt idx="2">
                        <c:v>A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th-TH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'BCG ,HBV1,DTP-HBV3,OPV3, M  (2'!$B$6:$B$14</c15:sqref>
                        </c15:formulaRef>
                      </c:ext>
                    </c:extLst>
                    <c:strCache>
                      <c:ptCount val="9"/>
                      <c:pt idx="0">
                        <c:v>วังสมบูรณ์</c:v>
                      </c:pt>
                      <c:pt idx="1">
                        <c:v>โคกสูง</c:v>
                      </c:pt>
                      <c:pt idx="2">
                        <c:v>คลองหาด</c:v>
                      </c:pt>
                      <c:pt idx="3">
                        <c:v>เมืองสระแก้ว</c:v>
                      </c:pt>
                      <c:pt idx="4">
                        <c:v>วัฒนานคร</c:v>
                      </c:pt>
                      <c:pt idx="5">
                        <c:v>เขาฉกรรจ์</c:v>
                      </c:pt>
                      <c:pt idx="6">
                        <c:v>วังน้ำเย็น</c:v>
                      </c:pt>
                      <c:pt idx="7">
                        <c:v>ตาพระยา</c:v>
                      </c:pt>
                      <c:pt idx="8">
                        <c:v>อรัญประเทศ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'BCG ,HBV1,DTP-HBV3,OPV3, M  (2'!$T$6:$T$14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109</c:v>
                      </c:pt>
                      <c:pt idx="1">
                        <c:v>123</c:v>
                      </c:pt>
                      <c:pt idx="2">
                        <c:v>153</c:v>
                      </c:pt>
                      <c:pt idx="3">
                        <c:v>386</c:v>
                      </c:pt>
                      <c:pt idx="4">
                        <c:v>274</c:v>
                      </c:pt>
                      <c:pt idx="5">
                        <c:v>165</c:v>
                      </c:pt>
                      <c:pt idx="6">
                        <c:v>196</c:v>
                      </c:pt>
                      <c:pt idx="7">
                        <c:v>192</c:v>
                      </c:pt>
                      <c:pt idx="8">
                        <c:v>234</c:v>
                      </c:pt>
                    </c:numCache>
                  </c:numRef>
                </c:val>
              </c15:ser>
            </c15:filteredBarSeries>
            <c15:filteredB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'BCG ,HBV1,DTP-HBV3,OPV3, M  (2'!$V$3:$V$5</c15:sqref>
                        </c15:formulaRef>
                      </c:ext>
                    </c:extLst>
                    <c:strCache>
                      <c:ptCount val="3"/>
                      <c:pt idx="0">
                        <c:v>รวม</c:v>
                      </c:pt>
                      <c:pt idx="1">
                        <c:v>MMR</c:v>
                      </c:pt>
                      <c:pt idx="2">
                        <c:v>%%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th-TH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'BCG ,HBV1,DTP-HBV3,OPV3, M  (2'!$B$6:$B$14</c15:sqref>
                        </c15:formulaRef>
                      </c:ext>
                    </c:extLst>
                    <c:strCache>
                      <c:ptCount val="9"/>
                      <c:pt idx="0">
                        <c:v>วังสมบูรณ์</c:v>
                      </c:pt>
                      <c:pt idx="1">
                        <c:v>โคกสูง</c:v>
                      </c:pt>
                      <c:pt idx="2">
                        <c:v>คลองหาด</c:v>
                      </c:pt>
                      <c:pt idx="3">
                        <c:v>เมืองสระแก้ว</c:v>
                      </c:pt>
                      <c:pt idx="4">
                        <c:v>วัฒนานคร</c:v>
                      </c:pt>
                      <c:pt idx="5">
                        <c:v>เขาฉกรรจ์</c:v>
                      </c:pt>
                      <c:pt idx="6">
                        <c:v>วังน้ำเย็น</c:v>
                      </c:pt>
                      <c:pt idx="7">
                        <c:v>ตาพระยา</c:v>
                      </c:pt>
                      <c:pt idx="8">
                        <c:v>อรัญประเทศ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'BCG ,HBV1,DTP-HBV3,OPV3, M  (2'!$V$6:$V$14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7.8140000000000001</c:v>
                      </c:pt>
                      <c:pt idx="1">
                        <c:v>10.790000000000001</c:v>
                      </c:pt>
                      <c:pt idx="2">
                        <c:v>9.1900000000000013</c:v>
                      </c:pt>
                      <c:pt idx="3">
                        <c:v>9.4499999999999993</c:v>
                      </c:pt>
                      <c:pt idx="4">
                        <c:v>9.2260000000000009</c:v>
                      </c:pt>
                      <c:pt idx="5">
                        <c:v>9.5659999999999989</c:v>
                      </c:pt>
                      <c:pt idx="6">
                        <c:v>7.8719999999999999</c:v>
                      </c:pt>
                      <c:pt idx="7">
                        <c:v>8.2219999999999995</c:v>
                      </c:pt>
                      <c:pt idx="8">
                        <c:v>8.7319999999999993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194712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CordiaUPC" panose="020B0304020202020204" pitchFamily="34" charset="-34"/>
                <a:ea typeface="+mn-ea"/>
                <a:cs typeface="CordiaUPC" panose="020B0304020202020204" pitchFamily="34" charset="-34"/>
              </a:defRPr>
            </a:pPr>
            <a:endParaRPr lang="en-US"/>
          </a:p>
        </c:txPr>
        <c:crossAx val="194713856"/>
        <c:crosses val="autoZero"/>
        <c:auto val="1"/>
        <c:lblAlgn val="ctr"/>
        <c:lblOffset val="100"/>
        <c:noMultiLvlLbl val="0"/>
      </c:catAx>
      <c:valAx>
        <c:axId val="1947138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4712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rdiaUPC" panose="020B0304020202020204" pitchFamily="34" charset="-34"/>
              <a:ea typeface="+mn-ea"/>
              <a:cs typeface="CordiaUPC" panose="020B0304020202020204" pitchFamily="34" charset="-34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96EA6-6F25-4F19-87BA-7ADCC16DAEFF}" type="datetimeFigureOut">
              <a:rPr lang="en-US" smtClean="0"/>
              <a:t>4/27/2016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E50CC-F33A-4EF4-9F12-93EC4A21A0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C172E-A8B5-46F6-B05C-DFA3E2E0F207}" type="datetimeFigureOut">
              <a:rPr lang="en-US" smtClean="0"/>
              <a:t>4/27/2016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74CE4-FBD8-4481-AEFB-CA53E599A7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668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217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217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462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3" y="3810002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Rectangle 23"/>
          <p:cNvSpPr/>
          <p:nvPr/>
        </p:nvSpPr>
        <p:spPr>
          <a:xfrm flipV="1">
            <a:off x="5410201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Rectangle 24"/>
          <p:cNvSpPr/>
          <p:nvPr/>
        </p:nvSpPr>
        <p:spPr>
          <a:xfrm flipV="1">
            <a:off x="5410201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1" y="3675529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E708F12-96AD-4ED4-8132-A78F5E42C1F5}" type="datetime1">
              <a:rPr lang="en-US" smtClean="0"/>
              <a:t>4/27/2016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9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9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011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A170-8299-44AD-AEEF-FC686C3D7804}" type="datetime1">
              <a:rPr lang="en-US" smtClean="0"/>
              <a:t>4/27/2016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678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763A-68EC-4ECD-9620-D9FE9CDDD622}" type="datetime1">
              <a:rPr lang="en-US" smtClean="0"/>
              <a:t>4/27/2016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483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483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780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8F12-96AD-4ED4-8132-A78F5E42C1F5}" type="datetime1">
              <a:rPr lang="en-US" smtClean="0"/>
              <a:t>4/27/2016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1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BEDD-6160-49BB-B372-861DE7DE9BA5}" type="datetime1">
              <a:rPr lang="en-US" smtClean="0"/>
              <a:t>4/27/2016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70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E819F-B7FD-4B29-8F66-9E318144BC2A}" type="datetime1">
              <a:rPr lang="en-US" smtClean="0"/>
              <a:t>4/27/2016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51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A159C-B6E0-4F10-9F4A-2FA57003B139}" type="datetime1">
              <a:rPr lang="en-US" smtClean="0"/>
              <a:t>4/27/2016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27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0CBBB-D1D1-4386-A5E9-07F3477B78F3}" type="datetime1">
              <a:rPr lang="en-US" smtClean="0"/>
              <a:t>4/27/2016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37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CAD8-0EA7-4615-B69B-B2F199EF3A93}" type="datetime1">
              <a:rPr lang="en-US" smtClean="0"/>
              <a:t>4/27/2016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1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4BD7-6953-492C-921B-E68B2D7F14C8}" type="datetime1">
              <a:rPr lang="en-US" smtClean="0"/>
              <a:t>4/27/2016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12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7D9B-D4D3-4E23-88DF-2E354FA43196}" type="datetime1">
              <a:rPr lang="en-US" smtClean="0"/>
              <a:t>4/27/2016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29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BEDD-6160-49BB-B372-861DE7DE9BA5}" type="datetime1">
              <a:rPr lang="en-US" smtClean="0"/>
              <a:t>4/27/2016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9430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67C5-D04E-4576-B61C-12ABA14BBD6C}" type="datetime1">
              <a:rPr lang="en-US" smtClean="0"/>
              <a:t>4/27/2016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23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09E4-6EA4-4BF3-9FC8-FF40373B88E6}" type="datetime1">
              <a:rPr lang="en-US" smtClean="0"/>
              <a:t>4/27/2016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82903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09E4-6EA4-4BF3-9FC8-FF40373B88E6}" type="datetime1">
              <a:rPr lang="en-US" smtClean="0"/>
              <a:t>4/27/2016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64847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09E4-6EA4-4BF3-9FC8-FF40373B88E6}" type="datetime1">
              <a:rPr lang="en-US" smtClean="0"/>
              <a:t>4/27/2016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694928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09E4-6EA4-4BF3-9FC8-FF40373B88E6}" type="datetime1">
              <a:rPr lang="en-US" smtClean="0"/>
              <a:t>4/27/2016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09553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09E4-6EA4-4BF3-9FC8-FF40373B88E6}" type="datetime1">
              <a:rPr lang="en-US" smtClean="0"/>
              <a:t>4/27/2016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58168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09E4-6EA4-4BF3-9FC8-FF40373B88E6}" type="datetime1">
              <a:rPr lang="en-US" smtClean="0"/>
              <a:t>4/27/2016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41362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A170-8299-44AD-AEEF-FC686C3D7804}" type="datetime1">
              <a:rPr lang="en-US" smtClean="0"/>
              <a:t>4/27/2016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98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763A-68EC-4ECD-9620-D9FE9CDDD622}" type="datetime1">
              <a:rPr lang="en-US" smtClean="0"/>
              <a:t>4/27/2016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86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E819F-B7FD-4B29-8F66-9E318144BC2A}" type="datetime1">
              <a:rPr lang="en-US" smtClean="0"/>
              <a:t>4/27/2016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7051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A159C-B6E0-4F10-9F4A-2FA57003B139}" type="datetime1">
              <a:rPr lang="en-US" smtClean="0"/>
              <a:t>4/27/2016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6"/>
            <a:ext cx="4038600" cy="4341875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6"/>
            <a:ext cx="4038600" cy="4341875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464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0" orient="horz" pos="2160" userDrawn="1">
          <p15:clr>
            <a:srgbClr val="FBAE40"/>
          </p15:clr>
        </p15:guide>
        <p15:guide id="1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170CBBB-D1D1-4386-A5E9-07F3477B78F3}" type="datetime1">
              <a:rPr lang="en-US" smtClean="0"/>
              <a:t>4/27/2016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5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6" y="2244970"/>
            <a:ext cx="4041775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07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FA4CAD8-0EA7-4615-B69B-B2F199EF3A93}" type="datetime1">
              <a:rPr lang="en-US" smtClean="0"/>
              <a:t>4/27/2016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219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4BD7-6953-492C-921B-E68B2D7F14C8}" type="datetime1">
              <a:rPr lang="en-US" smtClean="0"/>
              <a:t>4/27/2016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6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7D9B-D4D3-4E23-88DF-2E354FA43196}" type="datetime1">
              <a:rPr lang="en-US" smtClean="0"/>
              <a:t>4/27/2016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8"/>
            <a:ext cx="5102352" cy="58050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8"/>
            <a:ext cx="3383280" cy="4580573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986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67C5-D04E-4576-B61C-12ABA14BBD6C}" type="datetime1">
              <a:rPr lang="en-US" smtClean="0"/>
              <a:t>4/27/2016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10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5" y="1109162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836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20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0" name="Rectangle 29"/>
          <p:cNvSpPr/>
          <p:nvPr/>
        </p:nvSpPr>
        <p:spPr>
          <a:xfrm>
            <a:off x="1" y="308278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183" y="360248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2" name="Rectangle 31"/>
          <p:cNvSpPr/>
          <p:nvPr/>
        </p:nvSpPr>
        <p:spPr>
          <a:xfrm flipV="1">
            <a:off x="5410201" y="440114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7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20F09E4-6EA4-4BF3-9FC8-FF40373B88E6}" type="datetime1">
              <a:rPr lang="en-US" smtClean="0"/>
              <a:t>4/27/2016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13217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0" orient="horz" pos="2160" userDrawn="1">
          <p15:clr>
            <a:srgbClr val="F26B43"/>
          </p15:clr>
        </p15:guide>
        <p15:guide id="1" pos="2880" userDrawn="1">
          <p15:clr>
            <a:srgbClr val="F26B43"/>
          </p15:clr>
        </p15:guide>
        <p15:guide id="2" orient="horz" pos="415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20F09E4-6EA4-4BF3-9FC8-FF40373B88E6}" type="datetime1">
              <a:rPr lang="en-US" smtClean="0"/>
              <a:t>4/27/2016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2793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9" r="18899"/>
          <a:stretch/>
        </p:blipFill>
        <p:spPr>
          <a:xfrm>
            <a:off x="1" y="-1"/>
            <a:ext cx="9144000" cy="3792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110" y="0"/>
            <a:ext cx="5471887" cy="3788230"/>
          </a:xfrm>
          <a:prstGeom prst="rect">
            <a:avLst/>
          </a:prstGeom>
        </p:spPr>
      </p:pic>
      <p:sp>
        <p:nvSpPr>
          <p:cNvPr id="6" name="Title 5"/>
          <p:cNvSpPr txBox="1">
            <a:spLocks/>
          </p:cNvSpPr>
          <p:nvPr/>
        </p:nvSpPr>
        <p:spPr>
          <a:xfrm>
            <a:off x="452937" y="3689540"/>
            <a:ext cx="8238123" cy="1911089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dirty="0" smtClean="0">
                <a:solidFill>
                  <a:schemeClr val="bg2">
                    <a:lumMod val="75000"/>
                  </a:schemeClr>
                </a:solidFill>
              </a:rPr>
              <a:t>การพัฒนาข้อมูล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HDC</a:t>
            </a:r>
            <a:endParaRPr lang="th-TH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th-TH" dirty="0" smtClean="0">
                <a:solidFill>
                  <a:schemeClr val="bg2">
                    <a:lumMod val="75000"/>
                  </a:schemeClr>
                </a:solidFill>
              </a:rPr>
              <a:t>ปีงบประมาณ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2559</a:t>
            </a:r>
            <a:endParaRPr lang="th-TH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76" y="408557"/>
            <a:ext cx="1632155" cy="1635703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26619" y="6070294"/>
            <a:ext cx="7690761" cy="432316"/>
          </a:xfrm>
        </p:spPr>
        <p:txBody>
          <a:bodyPr>
            <a:normAutofit/>
          </a:bodyPr>
          <a:lstStyle/>
          <a:p>
            <a:pPr algn="ctr"/>
            <a:r>
              <a:rPr lang="th-TH" sz="18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งานข้อมูลข่าวสารและเทคโนโลยีสารสนเทศ กลุ่มงานพัฒนายุทธศาสตร์สาธารณสุข สำนักงานสาธารณสุขจังหวัดสระแก้ว</a:t>
            </a:r>
            <a:endParaRPr lang="en-US" sz="18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726619" y="5714180"/>
            <a:ext cx="7690761" cy="4323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24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27 </a:t>
            </a:r>
            <a:r>
              <a:rPr lang="th-TH" sz="24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เมษายน </a:t>
            </a:r>
            <a:r>
              <a:rPr lang="en-US" sz="24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2559</a:t>
            </a:r>
            <a:endParaRPr lang="en-US" sz="2400" dirty="0">
              <a:solidFill>
                <a:schemeClr val="bg1">
                  <a:lumMod val="50000"/>
                  <a:lumOff val="50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4854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4994"/>
            <a:ext cx="8229600" cy="4669542"/>
          </a:xfrm>
        </p:spPr>
        <p:txBody>
          <a:bodyPr>
            <a:normAutofit lnSpcReduction="10000"/>
          </a:bodyPr>
          <a:lstStyle/>
          <a:p>
            <a:r>
              <a:rPr lang="th-TH" sz="32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ไม่พบข้อมูลเด็กเกิดใหม่ที่อายุ </a:t>
            </a:r>
            <a:r>
              <a:rPr lang="en-GB" sz="32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&lt; 1 </a:t>
            </a:r>
            <a:r>
              <a:rPr lang="th-TH" sz="32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ปี ในพื้นที่รับผิดชอบของ รพ.เขาฉกรรจ์</a:t>
            </a:r>
          </a:p>
          <a:p>
            <a:r>
              <a:rPr lang="th-TH" sz="32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จำนวนประชากรเป้าหมายในการทำงานเชิงรุกน่าจะน้อยกว่าความ</a:t>
            </a:r>
            <a:r>
              <a:rPr lang="th-TH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เ</a:t>
            </a:r>
            <a:r>
              <a:rPr lang="th-TH" sz="32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ป็นจริง </a:t>
            </a:r>
            <a:r>
              <a:rPr lang="en-GB" sz="32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(4383 </a:t>
            </a:r>
            <a:r>
              <a:rPr lang="th-TH" sz="32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คน</a:t>
            </a:r>
            <a:r>
              <a:rPr lang="en-GB" sz="32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)</a:t>
            </a:r>
            <a:endParaRPr lang="th-TH" sz="3200" dirty="0" smtClean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r>
              <a:rPr lang="th-TH" sz="32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เจ้าหน้าที่เวชสถิติ ยังขาดความรู้อย่างครบถ้วนเรื่องการคีย์ข้อมูล รวมถึงการให้รหัส </a:t>
            </a:r>
            <a:r>
              <a:rPr lang="en-GB" sz="32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Type Area</a:t>
            </a:r>
            <a:endParaRPr lang="th-TH" sz="3200" dirty="0" smtClean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r>
              <a:rPr lang="th-TH" sz="32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ยังไม่มีการนำคู่มือการคีย์ข้อมูล </a:t>
            </a:r>
            <a:r>
              <a:rPr lang="en-GB" sz="32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Data Flow </a:t>
            </a:r>
            <a:r>
              <a:rPr lang="th-TH" sz="32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ไปใช้ถึงผู้ปฏิบัติงานจริง</a:t>
            </a:r>
            <a:endParaRPr lang="en-US" sz="3200" dirty="0" smtClean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r>
              <a:rPr lang="th-TH" sz="32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เด็กไปฉีดวัคซีนที่คลินิก </a:t>
            </a:r>
            <a:r>
              <a:rPr lang="en-US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=</a:t>
            </a:r>
            <a:r>
              <a:rPr lang="en-US" sz="32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&gt;</a:t>
            </a:r>
            <a:r>
              <a:rPr lang="th-TH" sz="32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ขาดการ </a:t>
            </a:r>
            <a:r>
              <a:rPr lang="en-US" sz="32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Monitor </a:t>
            </a:r>
            <a:r>
              <a:rPr lang="th-TH" sz="32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ติดตามสมุดสีชมพูมาตรวจ และบันทึก กรณีอายุเด็กเกินกำหนดฉีดวัคซีน และไม่มารับบริการฉีดวัคซีน </a:t>
            </a:r>
            <a:r>
              <a:rPr lang="en-US" sz="32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(</a:t>
            </a:r>
            <a:r>
              <a:rPr lang="th-TH" sz="32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อาจไปรับบริการที่คลินิค</a:t>
            </a:r>
            <a:r>
              <a:rPr lang="en-US" sz="32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)</a:t>
            </a:r>
          </a:p>
          <a:p>
            <a:endParaRPr lang="th-TH" sz="3200" dirty="0" smtClean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38194"/>
            <a:ext cx="8229600" cy="1066800"/>
          </a:xfrm>
        </p:spPr>
        <p:txBody>
          <a:bodyPr>
            <a:normAutofit/>
          </a:bodyPr>
          <a:lstStyle/>
          <a:p>
            <a:r>
              <a:rPr lang="th-TH" sz="44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สรุปปัญหางานด้าน </a:t>
            </a:r>
            <a:r>
              <a:rPr lang="en-US" sz="4400" b="1" dirty="0">
                <a:latin typeface="CordiaUPC" panose="020B0304020202020204" pitchFamily="34" charset="-34"/>
                <a:cs typeface="CordiaUPC" panose="020B0304020202020204" pitchFamily="34" charset="-34"/>
              </a:rPr>
              <a:t>EPI </a:t>
            </a:r>
            <a:r>
              <a:rPr lang="th-TH" sz="44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ที่</a:t>
            </a:r>
            <a:r>
              <a:rPr lang="th-TH" sz="44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พบ</a:t>
            </a:r>
            <a:r>
              <a:rPr lang="en-GB" sz="44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 CUP </a:t>
            </a:r>
            <a:r>
              <a:rPr lang="th-TH" sz="4400" b="1" smtClean="0">
                <a:latin typeface="CordiaUPC" panose="020B0304020202020204" pitchFamily="34" charset="-34"/>
                <a:cs typeface="CordiaUPC" panose="020B0304020202020204" pitchFamily="34" charset="-34"/>
              </a:rPr>
              <a:t>เขาฉกรรจ์</a:t>
            </a:r>
            <a:endParaRPr lang="th-TH" sz="44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3" y="60934"/>
            <a:ext cx="690152" cy="69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56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8923" y="803031"/>
            <a:ext cx="8229600" cy="756138"/>
          </a:xfrm>
        </p:spPr>
        <p:txBody>
          <a:bodyPr>
            <a:normAutofit/>
          </a:bodyPr>
          <a:lstStyle/>
          <a:p>
            <a:pPr algn="ctr"/>
            <a:r>
              <a:rPr lang="th-TH" b="1" cap="all" dirty="0"/>
              <a:t>รายงานประชากรแยกตามประเภท </a:t>
            </a:r>
            <a:r>
              <a:rPr lang="en-US" b="1" cap="all" dirty="0" smtClean="0"/>
              <a:t>TYPEAREA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4" t="19070" r="10530" b="75837"/>
          <a:stretch/>
        </p:blipFill>
        <p:spPr bwMode="auto">
          <a:xfrm>
            <a:off x="0" y="1895931"/>
            <a:ext cx="9120555" cy="308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4" t="42330" r="10530" b="9987"/>
          <a:stretch/>
        </p:blipFill>
        <p:spPr bwMode="auto">
          <a:xfrm>
            <a:off x="-1" y="2203941"/>
            <a:ext cx="9120555" cy="445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3247292"/>
            <a:ext cx="9120555" cy="3399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45" y="6318738"/>
            <a:ext cx="9120555" cy="3399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7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8923" y="803031"/>
            <a:ext cx="8229600" cy="756138"/>
          </a:xfrm>
        </p:spPr>
        <p:txBody>
          <a:bodyPr>
            <a:normAutofit/>
          </a:bodyPr>
          <a:lstStyle/>
          <a:p>
            <a:pPr algn="ctr"/>
            <a:r>
              <a:rPr lang="th-TH" b="1" cap="all" dirty="0"/>
              <a:t>รายงานประชากรแยกตามประเภท </a:t>
            </a:r>
            <a:r>
              <a:rPr lang="en-US" b="1" cap="all" dirty="0" smtClean="0"/>
              <a:t>TYPEAREA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4" t="19070" r="10530" b="75837"/>
          <a:stretch/>
        </p:blipFill>
        <p:spPr bwMode="auto">
          <a:xfrm>
            <a:off x="0" y="1895931"/>
            <a:ext cx="9120555" cy="308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5" t="41507" r="12422" b="22035"/>
          <a:stretch/>
        </p:blipFill>
        <p:spPr bwMode="auto">
          <a:xfrm>
            <a:off x="23445" y="2203941"/>
            <a:ext cx="9097110" cy="399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-2" y="2989384"/>
            <a:ext cx="9120555" cy="3399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722" y="3839308"/>
            <a:ext cx="9120555" cy="3399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2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8923" y="803031"/>
            <a:ext cx="8229600" cy="756138"/>
          </a:xfrm>
        </p:spPr>
        <p:txBody>
          <a:bodyPr>
            <a:normAutofit/>
          </a:bodyPr>
          <a:lstStyle/>
          <a:p>
            <a:pPr algn="ctr"/>
            <a:r>
              <a:rPr lang="th-TH" b="1" cap="all" dirty="0"/>
              <a:t>รายงานประชากรแยกตามประเภท </a:t>
            </a:r>
            <a:r>
              <a:rPr lang="en-US" b="1" cap="all" dirty="0" smtClean="0"/>
              <a:t>TYPEAREA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4" t="19070" r="10530" b="75837"/>
          <a:stretch/>
        </p:blipFill>
        <p:spPr bwMode="auto">
          <a:xfrm>
            <a:off x="0" y="1895931"/>
            <a:ext cx="9120555" cy="308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9" t="46234" r="12963" b="45593"/>
          <a:stretch/>
        </p:blipFill>
        <p:spPr bwMode="auto">
          <a:xfrm>
            <a:off x="-23447" y="2227388"/>
            <a:ext cx="9144002" cy="98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47356" r="58253" b="41885"/>
          <a:stretch/>
        </p:blipFill>
        <p:spPr bwMode="auto">
          <a:xfrm>
            <a:off x="-23447" y="3212124"/>
            <a:ext cx="3470033" cy="1408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48" t="47273" r="10934" b="41968"/>
          <a:stretch/>
        </p:blipFill>
        <p:spPr bwMode="auto">
          <a:xfrm>
            <a:off x="3446585" y="3188678"/>
            <a:ext cx="5673970" cy="1408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-46893" y="2297725"/>
            <a:ext cx="9167448" cy="3399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46894" y="4126523"/>
            <a:ext cx="9167449" cy="3399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7" t="38301" r="64752" b="53708"/>
          <a:stretch/>
        </p:blipFill>
        <p:spPr bwMode="auto">
          <a:xfrm>
            <a:off x="-11724" y="4550157"/>
            <a:ext cx="3446585" cy="1026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4" t="38301" r="12518" b="53708"/>
          <a:stretch/>
        </p:blipFill>
        <p:spPr bwMode="auto">
          <a:xfrm>
            <a:off x="3458308" y="4538435"/>
            <a:ext cx="5673970" cy="1038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-35172" y="5075165"/>
            <a:ext cx="9167449" cy="3399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2" t="71154" r="64199" b="21474"/>
          <a:stretch/>
        </p:blipFill>
        <p:spPr bwMode="auto">
          <a:xfrm>
            <a:off x="23443" y="5438581"/>
            <a:ext cx="3411417" cy="10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4" t="71154" r="13054" b="21474"/>
          <a:stretch/>
        </p:blipFill>
        <p:spPr bwMode="auto">
          <a:xfrm>
            <a:off x="3446585" y="5474681"/>
            <a:ext cx="5697416" cy="10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-46895" y="5963127"/>
            <a:ext cx="9167449" cy="3399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2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245" y="569793"/>
            <a:ext cx="8229600" cy="1066800"/>
          </a:xfrm>
        </p:spPr>
        <p:txBody>
          <a:bodyPr/>
          <a:lstStyle/>
          <a:p>
            <a:pPr algn="ctr"/>
            <a:r>
              <a:rPr lang="en-GB" dirty="0"/>
              <a:t>http://team.sko.moph.go.th/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6" t="15299" r="29722" b="6250"/>
          <a:stretch/>
        </p:blipFill>
        <p:spPr bwMode="auto">
          <a:xfrm>
            <a:off x="1610436" y="1596788"/>
            <a:ext cx="5827593" cy="5049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021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716" y="417757"/>
            <a:ext cx="8816454" cy="1069848"/>
          </a:xfrm>
        </p:spPr>
        <p:txBody>
          <a:bodyPr>
            <a:normAutofit/>
          </a:bodyPr>
          <a:lstStyle/>
          <a:p>
            <a:pPr algn="ctr"/>
            <a:r>
              <a:rPr lang="th-TH" sz="3600" b="1" dirty="0"/>
              <a:t>คู่มือการบันทึกข้อมูลโปรแกรม </a:t>
            </a:r>
            <a:r>
              <a:rPr lang="en-US" sz="3600" b="1" dirty="0" err="1" smtClean="0"/>
              <a:t>HOSxP</a:t>
            </a:r>
            <a:r>
              <a:rPr lang="en-US" sz="3600" b="1" dirty="0" smtClean="0"/>
              <a:t> (</a:t>
            </a:r>
            <a:r>
              <a:rPr lang="th-TH" sz="3600" b="1" dirty="0" smtClean="0"/>
              <a:t>แฟ</a:t>
            </a:r>
            <a:r>
              <a:rPr lang="th-TH" sz="3600" b="1" dirty="0"/>
              <a:t>้</a:t>
            </a:r>
            <a:r>
              <a:rPr lang="th-TH" sz="3600" b="1" dirty="0" smtClean="0"/>
              <a:t>ม </a:t>
            </a:r>
            <a:r>
              <a:rPr lang="en-GB" sz="3600" b="1" dirty="0" smtClean="0"/>
              <a:t>person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16" t="25746" r="27309" b="6250"/>
          <a:stretch/>
        </p:blipFill>
        <p:spPr bwMode="auto">
          <a:xfrm>
            <a:off x="1398895" y="1449285"/>
            <a:ext cx="6291618" cy="5408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17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96" y="0"/>
            <a:ext cx="914889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287904" y="2647666"/>
            <a:ext cx="1856096" cy="5049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6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stock-vector-design-road-street-template-background-with-words-road-trip-and-map-pointer-icon-set-vector-267128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355" y="835420"/>
            <a:ext cx="7128095" cy="602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46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2741" y="815454"/>
            <a:ext cx="8229600" cy="10668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th-TH" b="1" dirty="0" smtClean="0"/>
              <a:t>ปฏิทินการดำเนินงานพัฒนาระบบข้อมูลสุขภาพ สระแก้ว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360750"/>
              </p:ext>
            </p:extLst>
          </p:nvPr>
        </p:nvGraphicFramePr>
        <p:xfrm>
          <a:off x="327547" y="5382138"/>
          <a:ext cx="851620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087"/>
                <a:gridCol w="471087"/>
                <a:gridCol w="471087"/>
                <a:gridCol w="471087"/>
                <a:gridCol w="471087"/>
                <a:gridCol w="471087"/>
                <a:gridCol w="471087"/>
                <a:gridCol w="471087"/>
                <a:gridCol w="471087"/>
                <a:gridCol w="525989"/>
                <a:gridCol w="452821"/>
                <a:gridCol w="471087"/>
                <a:gridCol w="471087"/>
                <a:gridCol w="471087"/>
                <a:gridCol w="471087"/>
                <a:gridCol w="471087"/>
                <a:gridCol w="471087"/>
                <a:gridCol w="471087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27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28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29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30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5" name="Down Arrow 4"/>
          <p:cNvSpPr/>
          <p:nvPr/>
        </p:nvSpPr>
        <p:spPr>
          <a:xfrm>
            <a:off x="436726" y="2893317"/>
            <a:ext cx="245659" cy="2374710"/>
          </a:xfrm>
          <a:prstGeom prst="downArrow">
            <a:avLst/>
          </a:prstGeom>
          <a:solidFill>
            <a:srgbClr val="99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" name="TextBox 5"/>
          <p:cNvSpPr txBox="1"/>
          <p:nvPr/>
        </p:nvSpPr>
        <p:spPr>
          <a:xfrm>
            <a:off x="1051963" y="5861283"/>
            <a:ext cx="947695" cy="46166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bg1"/>
                </a:solidFill>
              </a:rPr>
              <a:t>เมษายน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17910" y="5888577"/>
            <a:ext cx="1172116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bg1"/>
                </a:solidFill>
              </a:rPr>
              <a:t>พฤษภาคม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468" y="2361056"/>
            <a:ext cx="1749197" cy="400110"/>
          </a:xfrm>
          <a:prstGeom prst="rect">
            <a:avLst/>
          </a:prstGeom>
          <a:solidFill>
            <a:srgbClr val="99FF66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th-TH" sz="2000" b="1" dirty="0" smtClean="0"/>
              <a:t>ชี้แจงนโยบาย คปสจ</a:t>
            </a:r>
            <a:endParaRPr lang="en-US" sz="2000" b="1" dirty="0"/>
          </a:p>
        </p:txBody>
      </p:sp>
      <p:sp>
        <p:nvSpPr>
          <p:cNvPr id="9" name="Down Arrow 8"/>
          <p:cNvSpPr/>
          <p:nvPr/>
        </p:nvSpPr>
        <p:spPr>
          <a:xfrm>
            <a:off x="1388515" y="4080672"/>
            <a:ext cx="245659" cy="1187355"/>
          </a:xfrm>
          <a:prstGeom prst="down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TextBox 9"/>
          <p:cNvSpPr txBox="1"/>
          <p:nvPr/>
        </p:nvSpPr>
        <p:spPr>
          <a:xfrm>
            <a:off x="837321" y="3582950"/>
            <a:ext cx="2207656" cy="40011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 smtClean="0"/>
              <a:t>VDO Conference 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7542372" y="4088039"/>
            <a:ext cx="245659" cy="1187355"/>
          </a:xfrm>
          <a:prstGeom prst="down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" name="TextBox 11"/>
          <p:cNvSpPr txBox="1"/>
          <p:nvPr/>
        </p:nvSpPr>
        <p:spPr>
          <a:xfrm>
            <a:off x="6022633" y="3486508"/>
            <a:ext cx="3121367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bg1"/>
                </a:solidFill>
              </a:rPr>
              <a:t>ประชุมติดตามผลการดำเนินการ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6000783" y="4950786"/>
            <a:ext cx="566121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TextBox 13"/>
          <p:cNvSpPr txBox="1"/>
          <p:nvPr/>
        </p:nvSpPr>
        <p:spPr>
          <a:xfrm>
            <a:off x="5053822" y="4806362"/>
            <a:ext cx="906017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2400" dirty="0" smtClean="0">
                <a:solidFill>
                  <a:schemeClr val="tx1"/>
                </a:solidFill>
              </a:rPr>
              <a:t>หยุดยาว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Left Arrow 14"/>
          <p:cNvSpPr/>
          <p:nvPr/>
        </p:nvSpPr>
        <p:spPr>
          <a:xfrm>
            <a:off x="4326340" y="4934209"/>
            <a:ext cx="627797" cy="24817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23679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24085"/>
            <a:ext cx="8229600" cy="4950452"/>
          </a:xfrm>
        </p:spPr>
        <p:txBody>
          <a:bodyPr>
            <a:normAutofit/>
          </a:bodyPr>
          <a:lstStyle/>
          <a:p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ทีมพี่เลี้ยง สสจ. 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งานข้อมูลข่าวสารและเทคโนโลยีสารสนเทศ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  <a:endParaRPr lang="th-TH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ทีมพี่เลี้ยงอำเภอ</a:t>
            </a:r>
          </a:p>
          <a:p>
            <a:pPr marL="411480" lvl="1" indent="0">
              <a:buNone/>
            </a:pPr>
            <a:r>
              <a:rPr lang="en-US" b="1" u="sng" dirty="0">
                <a:latin typeface="AngsanaUPC" panose="02020603050405020304" pitchFamily="18" charset="-34"/>
                <a:cs typeface="AngsanaUPC" panose="02020603050405020304" pitchFamily="18" charset="-34"/>
              </a:rPr>
              <a:t>JHCIS</a:t>
            </a:r>
            <a:endParaRPr lang="th-TH" b="1" u="sng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lvl="1"/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อำนาจ ว่องไว 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สสอ.วัฒนานคร,สสอ.คลองหาด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</a:p>
          <a:p>
            <a:pPr lvl="1"/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อรอุมา มาโพธิ์ชัย, สมเจตน์ เณรรักษา 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สสอ.เมือง,สสอ.เขาฉกรรจ์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</a:p>
          <a:p>
            <a:pPr lvl="1"/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ทองมี ทศเจริญ 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สสอ.โคกสูง,สสอ.ตาพระยา, สสอ.อรัญ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</a:p>
          <a:p>
            <a:pPr marL="411480" lvl="1" indent="0">
              <a:buNone/>
            </a:pPr>
            <a:r>
              <a:rPr lang="en-US" b="1" u="sng" dirty="0">
                <a:latin typeface="AngsanaUPC" panose="02020603050405020304" pitchFamily="18" charset="-34"/>
                <a:cs typeface="AngsanaUPC" panose="02020603050405020304" pitchFamily="18" charset="-34"/>
              </a:rPr>
              <a:t>HOSXP, HOSXP-PCU</a:t>
            </a:r>
          </a:p>
          <a:p>
            <a:pPr lvl="1"/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ปูชิกา แก้วเพชร 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รพร.สระแก้ว, รพ.เขาฉกรรจ์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</a:p>
          <a:p>
            <a:pPr lvl="1"/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ณรงค์ ชม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ดง 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รพ.คลองหาด, รพ.วัฒนานคร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</a:p>
          <a:p>
            <a:pPr lvl="1"/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สมศักดิ์ ตาลี 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รพ.วังน้ำเย็น, รพ.วังสมบูรณ์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, 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สสอ.วังน้ำเย็น, สสอ.วังสมบูรณ์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</a:p>
          <a:p>
            <a:pPr lvl="1"/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ยงยุทธ หารจันทร์ 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รพ.อรัญ, รพ.ตาพระยา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, 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รพ.โคกสูง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5314" y="651680"/>
            <a:ext cx="8229600" cy="1066800"/>
          </a:xfrm>
        </p:spPr>
        <p:txBody>
          <a:bodyPr/>
          <a:lstStyle/>
          <a:p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เครือข่าย </a:t>
            </a:r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IT 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อำเภอ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0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5" r="28568" b="6249"/>
          <a:stretch/>
        </p:blipFill>
        <p:spPr bwMode="auto">
          <a:xfrm>
            <a:off x="1" y="1351128"/>
            <a:ext cx="9144000" cy="550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55343" y="545909"/>
            <a:ext cx="8093122" cy="668741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http</a:t>
            </a:r>
            <a:r>
              <a:rPr lang="en-GB" dirty="0">
                <a:solidFill>
                  <a:schemeClr val="bg1"/>
                </a:solidFill>
              </a:rPr>
              <a:t>://203.157.145.19/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7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 smtClean="0"/>
              <a:t>สรุป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ผู้ใหญ่ในกระทรวงให้ความสำคัญและติดตาม</a:t>
            </a:r>
          </a:p>
          <a:p>
            <a:r>
              <a:rPr lang="th-TH" dirty="0" smtClean="0"/>
              <a:t>การพัฒนาเรื่องฐานข้อมูลสุขภาพมีความจำเป็นเร่งด่วนที่ต้องดำเนินการ</a:t>
            </a:r>
          </a:p>
          <a:p>
            <a:r>
              <a:rPr lang="th-TH" dirty="0" smtClean="0"/>
              <a:t>การแก้ไขรายชื่อ และจำนวนบุคคลในพื้นที่ที่เป็นเป้าหมายต้องชัดเจน </a:t>
            </a:r>
            <a:r>
              <a:rPr lang="en-GB" dirty="0" smtClean="0"/>
              <a:t>(</a:t>
            </a:r>
            <a:r>
              <a:rPr lang="th-TH" dirty="0" smtClean="0"/>
              <a:t>บัญชี </a:t>
            </a:r>
            <a:r>
              <a:rPr lang="en-GB" dirty="0" smtClean="0"/>
              <a:t>1)</a:t>
            </a:r>
            <a:endParaRPr lang="th-TH" dirty="0" smtClean="0"/>
          </a:p>
          <a:p>
            <a:r>
              <a:rPr lang="th-TH" dirty="0" smtClean="0"/>
              <a:t>เริ่มพัฒนาจากการใช้ </a:t>
            </a:r>
            <a:r>
              <a:rPr lang="en-GB" dirty="0" smtClean="0"/>
              <a:t>OPV3 </a:t>
            </a:r>
            <a:r>
              <a:rPr lang="th-TH" dirty="0" smtClean="0"/>
              <a:t>เป็นจุดเริ่มต้นในการปรับปรุงข้อมูล</a:t>
            </a:r>
            <a:r>
              <a:rPr lang="en-GB" dirty="0" smtClean="0"/>
              <a:t> (</a:t>
            </a:r>
            <a:r>
              <a:rPr lang="th-TH" dirty="0" smtClean="0"/>
              <a:t>ตัวอย่าง</a:t>
            </a:r>
            <a:r>
              <a:rPr lang="en-GB" dirty="0" smtClean="0"/>
              <a:t>)</a:t>
            </a:r>
            <a:endParaRPr lang="th-TH" dirty="0"/>
          </a:p>
          <a:p>
            <a:r>
              <a:rPr lang="th-TH" dirty="0" smtClean="0"/>
              <a:t>สร้างเครือข่ายการปรึกษาด้าน </a:t>
            </a:r>
            <a:r>
              <a:rPr lang="en-GB" dirty="0" smtClean="0"/>
              <a:t>ICT</a:t>
            </a:r>
          </a:p>
          <a:p>
            <a:r>
              <a:rPr lang="th-TH" dirty="0" smtClean="0"/>
              <a:t>ทำงานอย่างรู้เป้าหมายชัดเจนทางอิเล็กโทรนิค</a:t>
            </a:r>
          </a:p>
          <a:p>
            <a:r>
              <a:rPr lang="th-TH" dirty="0" smtClean="0"/>
              <a:t>ข้อมูลน่าเชื่อถือและสามารถนำมาวางแผนและวิเคราะห์ได้อย่างแท้จริง</a:t>
            </a:r>
            <a:endParaRPr lang="th-TH" dirty="0" smtClean="0"/>
          </a:p>
          <a:p>
            <a:endParaRPr lang="en-GB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97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014" y="1862929"/>
            <a:ext cx="8545285" cy="1066800"/>
          </a:xfrm>
        </p:spPr>
        <p:txBody>
          <a:bodyPr>
            <a:normAutofit/>
          </a:bodyPr>
          <a:lstStyle/>
          <a:p>
            <a:pPr algn="ctr"/>
            <a:r>
              <a:rPr lang="th-TH" sz="4800" b="1" dirty="0" smtClean="0"/>
              <a:t>เว็บไซต์ </a:t>
            </a:r>
            <a:r>
              <a:rPr lang="en-US" sz="4800" b="1" dirty="0" smtClean="0"/>
              <a:t>HDC </a:t>
            </a:r>
            <a:r>
              <a:rPr lang="th-TH" sz="4800" b="1" dirty="0" smtClean="0"/>
              <a:t>ระดับประเทศ</a:t>
            </a:r>
            <a:endParaRPr lang="en-US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3" y="60934"/>
            <a:ext cx="690152" cy="69165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857" y="3359767"/>
            <a:ext cx="8229600" cy="918319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4800" dirty="0"/>
              <a:t>http://</a:t>
            </a:r>
            <a:r>
              <a:rPr lang="en-US" sz="4800" dirty="0" smtClean="0"/>
              <a:t>hdcservice.moph.go.th</a:t>
            </a:r>
            <a:endParaRPr lang="th-TH" sz="4800" dirty="0"/>
          </a:p>
        </p:txBody>
      </p:sp>
    </p:spTree>
    <p:extLst>
      <p:ext uri="{BB962C8B-B14F-4D97-AF65-F5344CB8AC3E}">
        <p14:creationId xmlns:p14="http://schemas.microsoft.com/office/powerpoint/2010/main" val="128504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h-TH" b="1" dirty="0" smtClean="0"/>
              <a:t>ขอบคุณครับ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8012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3" y="60934"/>
            <a:ext cx="690152" cy="691652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80999" y="6346370"/>
            <a:ext cx="8229600" cy="391887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th-TH" sz="2000" dirty="0">
                <a:latin typeface="CordiaUPC" panose="020B0304020202020204" pitchFamily="34" charset="-34"/>
                <a:cs typeface="CordiaUPC" panose="020B0304020202020204" pitchFamily="34" charset="-34"/>
              </a:rPr>
              <a:t>ข้อมูลจาก </a:t>
            </a:r>
            <a:r>
              <a:rPr lang="en-US" sz="2000" dirty="0">
                <a:latin typeface="CordiaUPC" panose="020B0304020202020204" pitchFamily="34" charset="-34"/>
                <a:cs typeface="CordiaUPC" panose="020B0304020202020204" pitchFamily="34" charset="-34"/>
              </a:rPr>
              <a:t>HDC </a:t>
            </a:r>
            <a:r>
              <a:rPr lang="th-TH" sz="2000" dirty="0">
                <a:latin typeface="CordiaUPC" panose="020B0304020202020204" pitchFamily="34" charset="-34"/>
                <a:cs typeface="CordiaUPC" panose="020B0304020202020204" pitchFamily="34" charset="-34"/>
              </a:rPr>
              <a:t>ณ วันที่ </a:t>
            </a:r>
            <a:r>
              <a:rPr lang="en-US" sz="2000" dirty="0">
                <a:latin typeface="CordiaUPC" panose="020B0304020202020204" pitchFamily="34" charset="-34"/>
                <a:cs typeface="CordiaUPC" panose="020B0304020202020204" pitchFamily="34" charset="-34"/>
              </a:rPr>
              <a:t>14 </a:t>
            </a:r>
            <a:r>
              <a:rPr lang="th-TH" sz="2000" dirty="0">
                <a:latin typeface="CordiaUPC" panose="020B0304020202020204" pitchFamily="34" charset="-34"/>
                <a:cs typeface="CordiaUPC" panose="020B0304020202020204" pitchFamily="34" charset="-34"/>
              </a:rPr>
              <a:t>มี.ค. </a:t>
            </a:r>
            <a:r>
              <a:rPr lang="en-US" sz="2000" dirty="0">
                <a:latin typeface="CordiaUPC" panose="020B0304020202020204" pitchFamily="34" charset="-34"/>
                <a:cs typeface="CordiaUPC" panose="020B0304020202020204" pitchFamily="34" charset="-34"/>
              </a:rPr>
              <a:t>59</a:t>
            </a:r>
            <a:endParaRPr lang="th-TH" sz="20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1406752"/>
              </p:ext>
            </p:extLst>
          </p:nvPr>
        </p:nvGraphicFramePr>
        <p:xfrm>
          <a:off x="380999" y="752586"/>
          <a:ext cx="8425544" cy="543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6178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3" y="60934"/>
            <a:ext cx="690152" cy="6916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23" y="705694"/>
            <a:ext cx="8977498" cy="1069848"/>
          </a:xfrm>
        </p:spPr>
        <p:txBody>
          <a:bodyPr>
            <a:normAutofit/>
          </a:bodyPr>
          <a:lstStyle/>
          <a:p>
            <a:pPr algn="ctr"/>
            <a:r>
              <a:rPr lang="th-TH" sz="3200" b="1" cap="all" dirty="0"/>
              <a:t>ร้อยละของเด็กอายุครบ 1 ปีที่ได้รับวัคซีน</a:t>
            </a:r>
            <a:r>
              <a:rPr lang="th-TH" sz="2800" b="1" cap="all" dirty="0"/>
              <a:t> </a:t>
            </a:r>
            <a:r>
              <a:rPr lang="en-US" sz="2400" b="1" cap="all" dirty="0"/>
              <a:t>BCG ,HBV1,DTP-HBV3,OPV3, M/MMR</a:t>
            </a:r>
            <a:r>
              <a:rPr lang="en-US" sz="2800" b="1" cap="all" dirty="0"/>
              <a:t> </a:t>
            </a:r>
            <a:r>
              <a:rPr lang="th-TH" sz="3200" b="1" cap="all" dirty="0" smtClean="0"/>
              <a:t>จ.</a:t>
            </a:r>
            <a:r>
              <a:rPr lang="th-TH" sz="3200" b="1" cap="all" dirty="0"/>
              <a:t>สระแก้ว</a:t>
            </a:r>
            <a:endParaRPr lang="en-US" sz="3200" dirty="0"/>
          </a:p>
        </p:txBody>
      </p:sp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0" y="6346825"/>
            <a:ext cx="8229600" cy="392113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th-TH" sz="2000" dirty="0">
                <a:latin typeface="CordiaUPC" panose="020B0304020202020204" pitchFamily="34" charset="-34"/>
                <a:cs typeface="CordiaUPC" panose="020B0304020202020204" pitchFamily="34" charset="-34"/>
              </a:rPr>
              <a:t>ข้อมูลจาก </a:t>
            </a:r>
            <a:r>
              <a:rPr lang="en-US" sz="2000" dirty="0">
                <a:latin typeface="CordiaUPC" panose="020B0304020202020204" pitchFamily="34" charset="-34"/>
                <a:cs typeface="CordiaUPC" panose="020B0304020202020204" pitchFamily="34" charset="-34"/>
              </a:rPr>
              <a:t>HDC </a:t>
            </a:r>
            <a:r>
              <a:rPr lang="th-TH" sz="2000" dirty="0">
                <a:latin typeface="CordiaUPC" panose="020B0304020202020204" pitchFamily="34" charset="-34"/>
                <a:cs typeface="CordiaUPC" panose="020B0304020202020204" pitchFamily="34" charset="-34"/>
              </a:rPr>
              <a:t>ณ วันที่ </a:t>
            </a:r>
            <a:r>
              <a:rPr lang="en-GB" sz="20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26</a:t>
            </a:r>
            <a:r>
              <a:rPr lang="en-US" sz="20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sz="20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เม.ย. </a:t>
            </a:r>
            <a:r>
              <a:rPr lang="en-US" sz="2000" dirty="0">
                <a:latin typeface="CordiaUPC" panose="020B0304020202020204" pitchFamily="34" charset="-34"/>
                <a:cs typeface="CordiaUPC" panose="020B0304020202020204" pitchFamily="34" charset="-34"/>
              </a:rPr>
              <a:t>59</a:t>
            </a:r>
            <a:endParaRPr lang="th-TH" sz="20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8" t="29006" r="30814" b="18271"/>
          <a:stretch/>
        </p:blipFill>
        <p:spPr bwMode="auto">
          <a:xfrm>
            <a:off x="30062" y="1652954"/>
            <a:ext cx="9036113" cy="4677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286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4462" y="785446"/>
            <a:ext cx="8452338" cy="1424354"/>
          </a:xfrm>
        </p:spPr>
        <p:txBody>
          <a:bodyPr>
            <a:normAutofit/>
          </a:bodyPr>
          <a:lstStyle/>
          <a:p>
            <a:pPr algn="ctr"/>
            <a:r>
              <a:rPr lang="th-TH" sz="3100" b="1" cap="all" dirty="0"/>
              <a:t>ร้อยละของเด็กอายุครบ 1 ปีที่ได้รับวัคซีน </a:t>
            </a:r>
            <a:r>
              <a:rPr lang="en-US" sz="2200" b="1" cap="all" dirty="0"/>
              <a:t>BCG ,HBV1,DTP-HBV3,OPV3, M/MMR</a:t>
            </a:r>
            <a:r>
              <a:rPr lang="en-US" sz="3100" b="1" cap="all" dirty="0"/>
              <a:t> </a:t>
            </a:r>
            <a:r>
              <a:rPr lang="th-TH" sz="3100" b="1" cap="all" dirty="0"/>
              <a:t>รายไตรมาส จ.สระแก้ว ปีงบประมาณ </a:t>
            </a:r>
            <a:r>
              <a:rPr lang="th-TH" sz="3100" b="1" cap="all" dirty="0" smtClean="0"/>
              <a:t>2559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3" y="60934"/>
            <a:ext cx="690152" cy="69165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" t="30893" r="34130" b="24391"/>
          <a:stretch/>
        </p:blipFill>
        <p:spPr bwMode="auto">
          <a:xfrm>
            <a:off x="112124" y="2157045"/>
            <a:ext cx="8832584" cy="3950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0999" y="6346370"/>
            <a:ext cx="8229600" cy="391887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th-TH" sz="20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ข้อมูลจาก </a:t>
            </a:r>
            <a:r>
              <a:rPr lang="en-US" sz="20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HDC </a:t>
            </a:r>
            <a:r>
              <a:rPr lang="th-TH" sz="20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ณ วันที่ </a:t>
            </a:r>
            <a:r>
              <a:rPr lang="en-US" sz="20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26 </a:t>
            </a:r>
            <a:r>
              <a:rPr lang="th-TH" sz="20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เม.ย.</a:t>
            </a:r>
            <a:r>
              <a:rPr lang="en-US" sz="20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59</a:t>
            </a:r>
            <a:endParaRPr lang="th-TH" sz="20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61361" y="2157045"/>
            <a:ext cx="783347" cy="36841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6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79938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th-TH" b="1" dirty="0" smtClean="0"/>
              <a:t>ทะเบียนวัคซีนเด็ก</a:t>
            </a:r>
            <a:endParaRPr 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4" t="23077" r="7287" b="8814"/>
          <a:stretch/>
        </p:blipFill>
        <p:spPr bwMode="auto">
          <a:xfrm>
            <a:off x="0" y="1383322"/>
            <a:ext cx="9144000" cy="4958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93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4967" y="624385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th-TH" b="1" cap="all" dirty="0"/>
              <a:t>ทะเบียนวัคซีนเด็ก รพ.อรัญประเทศ</a:t>
            </a:r>
            <a:br>
              <a:rPr lang="th-TH" b="1" cap="all" dirty="0"/>
            </a:br>
            <a:r>
              <a:rPr lang="th-TH" b="1" cap="all" dirty="0" smtClean="0"/>
              <a:t>กลุ่มเป้าหมายที่ต้องฉีดวัคซีน </a:t>
            </a:r>
            <a:r>
              <a:rPr lang="en-GB" b="1" cap="all" dirty="0" smtClean="0"/>
              <a:t>OPV 3 (</a:t>
            </a:r>
            <a:r>
              <a:rPr lang="en-GB" b="1" cap="all" dirty="0" smtClean="0">
                <a:solidFill>
                  <a:srgbClr val="FF0000"/>
                </a:solidFill>
              </a:rPr>
              <a:t>14 </a:t>
            </a:r>
            <a:r>
              <a:rPr lang="th-TH" b="1" cap="all" dirty="0" smtClean="0">
                <a:solidFill>
                  <a:srgbClr val="FF0000"/>
                </a:solidFill>
              </a:rPr>
              <a:t>ราย</a:t>
            </a:r>
            <a:r>
              <a:rPr lang="en-GB" b="1" cap="all" dirty="0" smtClean="0"/>
              <a:t>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3" r="3185" b="11194"/>
          <a:stretch/>
        </p:blipFill>
        <p:spPr bwMode="auto">
          <a:xfrm>
            <a:off x="95535" y="1801505"/>
            <a:ext cx="9048465" cy="499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874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6154" y="539262"/>
            <a:ext cx="8229600" cy="691661"/>
          </a:xfrm>
        </p:spPr>
        <p:txBody>
          <a:bodyPr>
            <a:normAutofit fontScale="90000"/>
          </a:bodyPr>
          <a:lstStyle/>
          <a:p>
            <a:r>
              <a:rPr lang="th-TH" b="1" dirty="0"/>
              <a:t>เป้าหมายเด็กที่จะมีอายุครบ 4 เดือนต้องได้รับวัคซีน </a:t>
            </a:r>
            <a:r>
              <a:rPr lang="en-US" b="1" dirty="0" smtClean="0"/>
              <a:t>IPV</a:t>
            </a:r>
            <a:endParaRPr 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5" t="18109" r="30352" b="7532"/>
          <a:stretch/>
        </p:blipFill>
        <p:spPr bwMode="auto">
          <a:xfrm>
            <a:off x="0" y="1228299"/>
            <a:ext cx="9144000" cy="5629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463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190" y="803030"/>
            <a:ext cx="9022510" cy="1066800"/>
          </a:xfrm>
        </p:spPr>
        <p:txBody>
          <a:bodyPr>
            <a:noAutofit/>
          </a:bodyPr>
          <a:lstStyle/>
          <a:p>
            <a:pPr algn="ctr"/>
            <a:r>
              <a:rPr lang="th-TH" sz="3800" b="1" cap="all" dirty="0"/>
              <a:t> รายงานการได้รับวัคซีน </a:t>
            </a:r>
            <a:r>
              <a:rPr lang="en-US" sz="3800" b="1" cap="all" dirty="0"/>
              <a:t>IPV </a:t>
            </a:r>
            <a:r>
              <a:rPr lang="th-TH" sz="3800" b="1" cap="all" dirty="0"/>
              <a:t>จ.สระแก้ว ปีงบประมาณ </a:t>
            </a:r>
            <a:r>
              <a:rPr lang="th-TH" sz="3800" b="1" cap="all" dirty="0" smtClean="0"/>
              <a:t>2559</a:t>
            </a:r>
            <a:endParaRPr lang="en-US" sz="3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8" t="26123" r="33866" b="31570"/>
          <a:stretch/>
        </p:blipFill>
        <p:spPr bwMode="auto">
          <a:xfrm>
            <a:off x="57190" y="1969477"/>
            <a:ext cx="9022510" cy="3950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75492" y="6029847"/>
            <a:ext cx="8229600" cy="391887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th-TH" sz="20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ข้อมูลจาก </a:t>
            </a:r>
            <a:r>
              <a:rPr lang="en-US" sz="20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HDC </a:t>
            </a:r>
            <a:r>
              <a:rPr lang="th-TH" sz="20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ณ วันที่ </a:t>
            </a:r>
            <a:r>
              <a:rPr lang="en-US" sz="20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26 </a:t>
            </a:r>
            <a:r>
              <a:rPr lang="th-TH" sz="20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เม.ย.</a:t>
            </a:r>
            <a:r>
              <a:rPr lang="en-US" sz="20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59</a:t>
            </a:r>
            <a:endParaRPr lang="th-TH" sz="20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77815" y="1969477"/>
            <a:ext cx="644770" cy="35989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2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aining presentat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raining presentation" id="{9308F140-5CDC-477D-BC4D-9C1906451284}" vid="{11C5112C-663B-4E6D-9D3D-2361F8FA32D6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D44557-C150-4AA7-97B1-62E8021520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Training presentation</Template>
  <TotalTime>0</TotalTime>
  <Words>559</Words>
  <Application>Microsoft Office PowerPoint</Application>
  <PresentationFormat>On-screen Show (4:3)</PresentationFormat>
  <Paragraphs>79</Paragraphs>
  <Slides>22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Training presentation</vt:lpstr>
      <vt:lpstr>Ion</vt:lpstr>
      <vt:lpstr>PowerPoint Presentation</vt:lpstr>
      <vt:lpstr>http://203.157.145.19/</vt:lpstr>
      <vt:lpstr>PowerPoint Presentation</vt:lpstr>
      <vt:lpstr>ร้อยละของเด็กอายุครบ 1 ปีที่ได้รับวัคซีน BCG ,HBV1,DTP-HBV3,OPV3, M/MMR จ.สระแก้ว</vt:lpstr>
      <vt:lpstr>ร้อยละของเด็กอายุครบ 1 ปีที่ได้รับวัคซีน BCG ,HBV1,DTP-HBV3,OPV3, M/MMR รายไตรมาส จ.สระแก้ว ปีงบประมาณ 2559</vt:lpstr>
      <vt:lpstr>ทะเบียนวัคซีนเด็ก</vt:lpstr>
      <vt:lpstr>ทะเบียนวัคซีนเด็ก รพ.อรัญประเทศ กลุ่มเป้าหมายที่ต้องฉีดวัคซีน OPV 3 (14 ราย)</vt:lpstr>
      <vt:lpstr>เป้าหมายเด็กที่จะมีอายุครบ 4 เดือนต้องได้รับวัคซีน IPV</vt:lpstr>
      <vt:lpstr> รายงานการได้รับวัคซีน IPV จ.สระแก้ว ปีงบประมาณ 2559</vt:lpstr>
      <vt:lpstr>สรุปปัญหางานด้าน EPI ที่พบ CUP เขาฉกรรจ์</vt:lpstr>
      <vt:lpstr>รายงานประชากรแยกตามประเภท TYPEAREA</vt:lpstr>
      <vt:lpstr>รายงานประชากรแยกตามประเภท TYPEAREA</vt:lpstr>
      <vt:lpstr>รายงานประชากรแยกตามประเภท TYPEAREA</vt:lpstr>
      <vt:lpstr>http://team.sko.moph.go.th/</vt:lpstr>
      <vt:lpstr>คู่มือการบันทึกข้อมูลโปรแกรม HOSxP (แฟ้ม person)</vt:lpstr>
      <vt:lpstr>PowerPoint Presentation</vt:lpstr>
      <vt:lpstr>PowerPoint Presentation</vt:lpstr>
      <vt:lpstr>ปฏิทินการดำเนินงานพัฒนาระบบข้อมูลสุขภาพ สระแก้ว</vt:lpstr>
      <vt:lpstr>เครือข่าย IT อำเภอ</vt:lpstr>
      <vt:lpstr>สรุป</vt:lpstr>
      <vt:lpstr>เว็บไซต์ HDC ระดับประเทศ</vt:lpstr>
      <vt:lpstr>ขอบคุณครับ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2013-07-30T20:42:19Z</dcterms:created>
  <dcterms:modified xsi:type="dcterms:W3CDTF">2016-04-27T03:12:12Z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TC034606049991</vt:lpwstr>
  </property>
</Properties>
</file>