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5" r:id="rId4"/>
    <p:sldId id="267" r:id="rId5"/>
    <p:sldId id="257" r:id="rId6"/>
    <p:sldId id="263" r:id="rId7"/>
    <p:sldId id="260" r:id="rId8"/>
    <p:sldId id="261" r:id="rId9"/>
    <p:sldId id="273" r:id="rId10"/>
    <p:sldId id="274" r:id="rId11"/>
    <p:sldId id="258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/>
  </p:normalViewPr>
  <p:slideViewPr>
    <p:cSldViewPr snapToGrid="0" snapToObjects="1">
      <p:cViewPr>
        <p:scale>
          <a:sx n="76" d="100"/>
          <a:sy n="7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supachaingaongam/Downloads/typ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23987259549542"/>
                  <c:y val="-0.0883264390962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561016484583"/>
                      <c:h val="0.21657023031738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0541200582003"/>
                  <c:y val="-1.5653335333925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2701924386"/>
                      <c:h val="0.208357421068082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ประชากรที่ถูกต้อง</c:v>
                </c:pt>
                <c:pt idx="1">
                  <c:v>ประชากรซ้ำ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444080.0</c:v>
                </c:pt>
                <c:pt idx="1">
                  <c:v>12721.0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ประชากรทั้งหมด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8000"/>
                    <a:satMod val="130000"/>
                    <a:lumMod val="92000"/>
                  </a:schemeClr>
                </a:gs>
                <a:gs pos="100000">
                  <a:schemeClr val="accent1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91341.0</c:v>
                </c:pt>
                <c:pt idx="1">
                  <c:v>30551.0</c:v>
                </c:pt>
                <c:pt idx="2">
                  <c:v>41005.0</c:v>
                </c:pt>
                <c:pt idx="3">
                  <c:v>57460.0</c:v>
                </c:pt>
                <c:pt idx="4">
                  <c:v>61055.0</c:v>
                </c:pt>
                <c:pt idx="5">
                  <c:v>71525.0</c:v>
                </c:pt>
                <c:pt idx="6">
                  <c:v>48911.0</c:v>
                </c:pt>
                <c:pt idx="7">
                  <c:v>19881.0</c:v>
                </c:pt>
                <c:pt idx="8">
                  <c:v>35092.0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Typearea Error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atMod val="110000"/>
                    <a:lumMod val="104000"/>
                  </a:schemeClr>
                </a:gs>
                <a:gs pos="69000">
                  <a:schemeClr val="accent3">
                    <a:shade val="88000"/>
                    <a:satMod val="130000"/>
                    <a:lumMod val="92000"/>
                  </a:schemeClr>
                </a:gs>
                <a:gs pos="100000">
                  <a:schemeClr val="accent3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</c:strCache>
            </c:strRef>
          </c:cat>
          <c:val>
            <c:numRef>
              <c:f>Sheet1!$C$2:$C$10</c:f>
              <c:numCache>
                <c:formatCode>#,##0_);\(#,##0\)</c:formatCode>
                <c:ptCount val="9"/>
                <c:pt idx="0">
                  <c:v>653.0</c:v>
                </c:pt>
                <c:pt idx="1">
                  <c:v>348.0</c:v>
                </c:pt>
                <c:pt idx="2">
                  <c:v>422.0</c:v>
                </c:pt>
                <c:pt idx="3">
                  <c:v>1098.0</c:v>
                </c:pt>
                <c:pt idx="4">
                  <c:v>385.0</c:v>
                </c:pt>
                <c:pt idx="5">
                  <c:v>1687.0</c:v>
                </c:pt>
                <c:pt idx="6">
                  <c:v>589.0</c:v>
                </c:pt>
                <c:pt idx="7">
                  <c:v>674.0</c:v>
                </c:pt>
                <c:pt idx="8">
                  <c:v>6965.0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03883088"/>
        <c:axId val="2103884864"/>
      </c:barChart>
      <c:catAx>
        <c:axId val="210388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884864"/>
        <c:crosses val="autoZero"/>
        <c:auto val="1"/>
        <c:lblAlgn val="ctr"/>
        <c:lblOffset val="100"/>
        <c:noMultiLvlLbl val="0"/>
      </c:catAx>
      <c:valAx>
        <c:axId val="210388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88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0449587297455586"/>
                  <c:y val="-0.08099400574784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666167762088"/>
                      <c:h val="0.204399418141846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71126439773"/>
                      <c:h val="0.309581179242576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พระทั้งหมด</c:v>
                </c:pt>
                <c:pt idx="1">
                  <c:v>สถานะพระที่ error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13857.0</c:v>
                </c:pt>
                <c:pt idx="1">
                  <c:v>3875.0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5121-6AA0-FE4A-ACC0-BE417FADE6CD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3904C-A8DC-744B-96FC-C6F6050F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1094758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5759405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966" y="1427304"/>
            <a:ext cx="8686800" cy="4009902"/>
          </a:xfrm>
        </p:spPr>
        <p:txBody>
          <a:bodyPr anchor="ctr">
            <a:normAutofit/>
          </a:bodyPr>
          <a:lstStyle/>
          <a:p>
            <a:r>
              <a:rPr lang="th-TH" sz="5400"/>
              <a:t>การตรวจสอบ </a:t>
            </a:r>
            <a:r>
              <a:rPr lang="en-US" sz="5400"/>
              <a:t>Typearea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966" y="5904996"/>
            <a:ext cx="8686800" cy="631270"/>
          </a:xfrm>
        </p:spPr>
        <p:txBody>
          <a:bodyPr>
            <a:normAutofit/>
          </a:bodyPr>
          <a:lstStyle/>
          <a:p>
            <a:r>
              <a:rPr lang="th-TH" dirty="0" smtClean="0"/>
              <a:t>สำนักงานสาธารณสุขจังหวัดสระแก้ว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/>
              <a:t>แนวทางการดำเนินงาน ประชากรซ้ำซ้อน</a:t>
            </a:r>
            <a:endParaRPr lang="en-US" sz="5400" dirty="0"/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1202265" y="2030595"/>
            <a:ext cx="10718799" cy="44040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1.ตรวจสอบและสำรวจประชากรซ้ำซ้อนของ รพ.สต. ตนเอง ว่าประชากรที่ซ้ำซ้อนอยู่ใน พื้นที่ รพ.สต.หรือไม่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2.ในกรณีที่ รพ.สต. ซ้ำซ้อนกับ รพ.สต. ภายใน อำเภอตนเอง ให้ </a:t>
            </a:r>
            <a:r>
              <a:rPr lang="th-TH" sz="2600" b="1" dirty="0" err="1" smtClean="0">
                <a:latin typeface="TH SarabunPSK" charset="0"/>
                <a:ea typeface="TH SarabunPSK" charset="0"/>
                <a:cs typeface="TH SarabunPSK" charset="0"/>
              </a:rPr>
              <a:t>สส</a:t>
            </a: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อ.เป็นเจ้าภาพในการจัดประชุมจัดการประชากร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3. ในกรณีที่ รพ.สต. ซ้ำซ้อนกับ รพ.สต. ภายนอกอำเภอตนเอง ให้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รพ.สต.  ติดต่อโดยตรงระหว่าง รพ.สต. โดย ทีม </a:t>
            </a:r>
            <a:r>
              <a:rPr lang="en-US" sz="2600" b="1" dirty="0" smtClean="0">
                <a:latin typeface="TH SarabunPSK" charset="0"/>
                <a:ea typeface="TH SarabunPSK" charset="0"/>
                <a:cs typeface="TH SarabunPSK" charset="0"/>
              </a:rPr>
              <a:t>it </a:t>
            </a: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จัดทำรายชื่อผู้ติดต่อใน </a:t>
            </a:r>
            <a:r>
              <a:rPr lang="th-TH" sz="2600" b="1" dirty="0" err="1" smtClean="0">
                <a:latin typeface="TH SarabunPSK" charset="0"/>
                <a:ea typeface="TH SarabunPSK" charset="0"/>
                <a:cs typeface="TH SarabunPSK" charset="0"/>
              </a:rPr>
              <a:t>เวป</a:t>
            </a: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2600" b="1" dirty="0" smtClean="0">
                <a:latin typeface="TH SarabunPSK" charset="0"/>
                <a:ea typeface="TH SarabunPSK" charset="0"/>
                <a:cs typeface="TH SarabunPSK" charset="0"/>
              </a:rPr>
              <a:t>Health explorer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4. ในกรณี รพ.สต. ซ้ำซ้อนกับ รพ. ขอให้  รพ.สต ดำเนินการ ตามข้อ 1 และส่ง รายชื่อ ให้ </a:t>
            </a:r>
            <a:r>
              <a:rPr lang="th-TH" sz="2600" b="1" dirty="0" err="1" smtClean="0">
                <a:latin typeface="TH SarabunPSK" charset="0"/>
                <a:ea typeface="TH SarabunPSK" charset="0"/>
                <a:cs typeface="TH SarabunPSK" charset="0"/>
              </a:rPr>
              <a:t>สส</a:t>
            </a: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อ. ประสาน รพ. ให้ดำเนินการ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5.ในกรณี ที่ตกลงกันไม่ได้ ให้ยึดฐานข้อมูล </a:t>
            </a:r>
            <a:r>
              <a:rPr lang="en-US" sz="2600" b="1" dirty="0" smtClean="0">
                <a:latin typeface="TH SarabunPSK" charset="0"/>
                <a:ea typeface="TH SarabunPSK" charset="0"/>
                <a:cs typeface="TH SarabunPSK" charset="0"/>
              </a:rPr>
              <a:t>DBPOP </a:t>
            </a: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โดย ทีม </a:t>
            </a:r>
            <a:r>
              <a:rPr lang="en-US" sz="2600" b="1" dirty="0" smtClean="0">
                <a:latin typeface="TH SarabunPSK" charset="0"/>
                <a:ea typeface="TH SarabunPSK" charset="0"/>
                <a:cs typeface="TH SarabunPSK" charset="0"/>
              </a:rPr>
              <a:t>it </a:t>
            </a: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จะจัดช่องทางในการค้นหาใน </a:t>
            </a:r>
            <a:r>
              <a:rPr lang="th-TH" sz="2600" b="1" dirty="0" err="1" smtClean="0">
                <a:latin typeface="TH SarabunPSK" charset="0"/>
                <a:ea typeface="TH SarabunPSK" charset="0"/>
                <a:cs typeface="TH SarabunPSK" charset="0"/>
              </a:rPr>
              <a:t>เวป</a:t>
            </a:r>
            <a:r>
              <a:rPr lang="th-TH" sz="26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2600" b="1" dirty="0" smtClean="0">
                <a:latin typeface="TH SarabunPSK" charset="0"/>
                <a:ea typeface="TH SarabunPSK" charset="0"/>
                <a:cs typeface="TH SarabunPSK" charset="0"/>
              </a:rPr>
              <a:t>Health explorer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h-TH" sz="2600" b="1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การตรวจสอบข้อมูลพระ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7200" b="1" smtClean="0"/>
              <a:t>รายงานข้อมูลพระ</a:t>
            </a:r>
            <a:endParaRPr lang="en-US" sz="7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520076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5600" y="2980267"/>
            <a:ext cx="8128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22%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87" y="1128098"/>
            <a:ext cx="8322192" cy="4598011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99" y="643992"/>
            <a:ext cx="7091677" cy="3652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th-TH" sz="4400" b="1" smtClean="0"/>
              <a:t>เลือกรายงานพระ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441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"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0000" y="541790"/>
            <a:ext cx="1007533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8800" b="1" smtClean="0"/>
              <a:t>รายงานประชากร</a:t>
            </a:r>
            <a:endParaRPr lang="en-US" sz="8800" b="1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325175"/>
              </p:ext>
            </p:extLst>
          </p:nvPr>
        </p:nvGraphicFramePr>
        <p:xfrm>
          <a:off x="999067" y="2015067"/>
          <a:ext cx="10481733" cy="409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2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/>
              <a:t>รายงาน </a:t>
            </a:r>
            <a:r>
              <a:rPr lang="en-US" sz="4800" b="1" dirty="0" err="1" smtClean="0"/>
              <a:t>Typearea</a:t>
            </a:r>
            <a:r>
              <a:rPr lang="en-US" sz="4800" b="1" dirty="0" smtClean="0"/>
              <a:t> </a:t>
            </a:r>
            <a:r>
              <a:rPr lang="th-TH" sz="4800" b="1" dirty="0" smtClean="0"/>
              <a:t>แยกรายอำเภอ</a:t>
            </a:r>
            <a:endParaRPr lang="en-US" sz="4800" b="1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916911"/>
              </p:ext>
            </p:extLst>
          </p:nvPr>
        </p:nvGraphicFramePr>
        <p:xfrm>
          <a:off x="1450975" y="2016124"/>
          <a:ext cx="9826625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0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703906"/>
              </p:ext>
            </p:extLst>
          </p:nvPr>
        </p:nvGraphicFramePr>
        <p:xfrm>
          <a:off x="1484842" y="228155"/>
          <a:ext cx="9166224" cy="585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56"/>
                <a:gridCol w="2291556"/>
                <a:gridCol w="2291556"/>
                <a:gridCol w="2291556"/>
              </a:tblGrid>
              <a:tr h="5319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อำเภอ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ประชากรทั้งหมด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Typearea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Error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ร้อยละ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350" marR="6350" marT="6350" marB="0" anchor="b"/>
                </a:tc>
              </a:tr>
              <a:tr h="53190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วังสมบูรณ์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35,092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6965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19.85</a:t>
                      </a:r>
                    </a:p>
                  </a:txBody>
                  <a:tcPr marL="6350" marR="6350" marT="6350" marB="0" anchor="b"/>
                </a:tc>
              </a:tr>
              <a:tr h="53190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โคกสูง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19,881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3.39</a:t>
                      </a:r>
                    </a:p>
                  </a:txBody>
                  <a:tcPr marL="6350" marR="6350" marT="6350" marB="0" anchor="b"/>
                </a:tc>
              </a:tr>
              <a:tr h="53190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อรัญประเทศ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71,525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1687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2.36</a:t>
                      </a:r>
                    </a:p>
                  </a:txBody>
                  <a:tcPr marL="6350" marR="6350" marT="6350" marB="0" anchor="b"/>
                </a:tc>
              </a:tr>
              <a:tr h="53190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วังน้ำเย็น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57,460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1.91</a:t>
                      </a:r>
                    </a:p>
                  </a:txBody>
                  <a:tcPr marL="6350" marR="6350" marT="6350" marB="0" anchor="b"/>
                </a:tc>
              </a:tr>
              <a:tr h="53190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เขาฉกรรจ์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48,911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1.20</a:t>
                      </a:r>
                    </a:p>
                  </a:txBody>
                  <a:tcPr marL="6350" marR="6350" marT="6350" marB="0" anchor="b"/>
                </a:tc>
              </a:tr>
              <a:tr h="53190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คลองหาด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30,551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1.14</a:t>
                      </a:r>
                    </a:p>
                  </a:txBody>
                  <a:tcPr marL="6350" marR="6350" marT="6350" marB="0" anchor="b"/>
                </a:tc>
              </a:tr>
              <a:tr h="53190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ตาพระยา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41,005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1.03</a:t>
                      </a:r>
                    </a:p>
                  </a:txBody>
                  <a:tcPr marL="6350" marR="6350" marT="6350" marB="0" anchor="b"/>
                </a:tc>
              </a:tr>
              <a:tr h="53190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เมืองสระแก้ว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91,341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0.71</a:t>
                      </a:r>
                    </a:p>
                  </a:txBody>
                  <a:tcPr marL="6350" marR="6350" marT="6350" marB="0" anchor="b"/>
                </a:tc>
              </a:tr>
              <a:tr h="53190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วัฒนานคร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61,055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0.63</a:t>
                      </a:r>
                    </a:p>
                  </a:txBody>
                  <a:tcPr marL="6350" marR="6350" marT="6350" marB="0" anchor="b"/>
                </a:tc>
              </a:tr>
              <a:tr h="5319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รวม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456,821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3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12821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2.81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9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73" y="1128098"/>
            <a:ext cx="8360019" cy="4598011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0" b="13135"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12192000" cy="63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98" y="643467"/>
            <a:ext cx="9371603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/>
              <a:t>การปรับ </a:t>
            </a:r>
            <a:r>
              <a:rPr lang="en-US" sz="5400" b="1" dirty="0"/>
              <a:t>type </a:t>
            </a:r>
            <a:r>
              <a:rPr lang="th-TH" sz="5400" b="1" dirty="0"/>
              <a:t>ประชากร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2573" y="2001334"/>
            <a:ext cx="104200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หลักการ</a:t>
            </a:r>
          </a:p>
          <a:p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1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.</a:t>
            </a:r>
            <a:r>
              <a:rPr lang="en-US" sz="32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ตรวจสอบ</a:t>
            </a:r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และสำรวจข้อมูลตาม ทะเบียนราษฎร์ (</a:t>
            </a:r>
            <a:r>
              <a:rPr lang="en-US" sz="3200" b="1" dirty="0">
                <a:latin typeface="TH SarabunPSK" charset="0"/>
                <a:ea typeface="TH SarabunPSK" charset="0"/>
                <a:cs typeface="TH SarabunPSK" charset="0"/>
              </a:rPr>
              <a:t>type1+2)</a:t>
            </a:r>
          </a:p>
          <a:p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2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.</a:t>
            </a:r>
            <a:r>
              <a:rPr lang="en-US" sz="32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ตรวจสอบ</a:t>
            </a:r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และสำรวจ ประชากรที่ไม่มีในชื่อตาม</a:t>
            </a:r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ทะเบียนราษฎร์ 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มา</a:t>
            </a:r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ขอขึ้นทะเบียนสิทธิ์รักษาพยาบาลที่ สถานพยาบาล</a:t>
            </a:r>
            <a:r>
              <a:rPr lang="en-US" sz="3200" b="1" dirty="0">
                <a:latin typeface="TH SarabunPSK" charset="0"/>
                <a:ea typeface="TH SarabunPSK" charset="0"/>
                <a:cs typeface="TH SarabunPSK" charset="0"/>
              </a:rPr>
              <a:t>(type3)</a:t>
            </a:r>
            <a:endParaRPr lang="th-TH" sz="3200" b="1" dirty="0"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3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.</a:t>
            </a:r>
            <a:r>
              <a:rPr lang="en-US" sz="32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ตรวจสอบ</a:t>
            </a:r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คนไข้ที่มารับบริการติดต่อกันเกิน 6 เดือนและ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สามารถติดตาม</a:t>
            </a:r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ดูแลได้</a:t>
            </a:r>
            <a:r>
              <a:rPr lang="en-US" sz="3200" b="1" dirty="0">
                <a:latin typeface="TH SarabunPSK" charset="0"/>
                <a:ea typeface="TH SarabunPSK" charset="0"/>
                <a:cs typeface="TH SarabunPSK" charset="0"/>
              </a:rPr>
              <a:t>(type3)</a:t>
            </a:r>
          </a:p>
          <a:p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4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.</a:t>
            </a:r>
            <a:r>
              <a:rPr lang="en-US" sz="32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ตรวจสอบ</a:t>
            </a:r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และสำรวจ ประชากร ที่มาพักอาศัยเกิน 6 เดือน </a:t>
            </a:r>
            <a:r>
              <a:rPr lang="en-US" sz="3200" b="1" dirty="0">
                <a:latin typeface="TH SarabunPSK" charset="0"/>
                <a:ea typeface="TH SarabunPSK" charset="0"/>
                <a:cs typeface="TH SarabunPSK" charset="0"/>
              </a:rPr>
              <a:t>(type3)</a:t>
            </a:r>
          </a:p>
          <a:p>
            <a:endParaRPr lang="th-TH" sz="3200" b="1" dirty="0"/>
          </a:p>
          <a:p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7358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1485</TotalTime>
  <Words>305</Words>
  <Application>Microsoft Macintosh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Angsana New</vt:lpstr>
      <vt:lpstr>Calibri</vt:lpstr>
      <vt:lpstr>Cordia New</vt:lpstr>
      <vt:lpstr>Gill Sans MT</vt:lpstr>
      <vt:lpstr>TH SarabunPSK</vt:lpstr>
      <vt:lpstr>Arial</vt:lpstr>
      <vt:lpstr>Gallery</vt:lpstr>
      <vt:lpstr>การตรวจสอบ Typearea</vt:lpstr>
      <vt:lpstr>PowerPoint Presentation</vt:lpstr>
      <vt:lpstr>รายงาน Typearea แยกรายอำเภอ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การปรับ type ประชากร</vt:lpstr>
      <vt:lpstr>แนวทางการดำเนินงาน ประชากรซ้ำซ้อน</vt:lpstr>
      <vt:lpstr>การตรวจสอบข้อมูลพระ</vt:lpstr>
      <vt:lpstr>รายงานข้อมูลพระ</vt:lpstr>
      <vt:lpstr>PowerPoint Presentation</vt:lpstr>
      <vt:lpstr>เลือกรายงานพระ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การตรวจสอบ Typearea</dc:title>
  <dc:creator>กวาง น้อยผู้แสนดี</dc:creator>
  <cp:lastModifiedBy>กวาง น้อยผู้แสนดี</cp:lastModifiedBy>
  <cp:revision>26</cp:revision>
  <dcterms:created xsi:type="dcterms:W3CDTF">2017-06-01T04:04:40Z</dcterms:created>
  <dcterms:modified xsi:type="dcterms:W3CDTF">2017-06-02T04:50:39Z</dcterms:modified>
</cp:coreProperties>
</file>