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78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E458B5-2A55-455D-A172-D03BB1FA907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E8F935A2-D368-4A83-9A8B-220BCE957A51}">
      <dgm:prSet custT="1"/>
      <dgm:spPr/>
      <dgm:t>
        <a:bodyPr/>
        <a:lstStyle/>
        <a:p>
          <a:pPr rtl="0"/>
          <a:r>
            <a:rPr lang="en-US" sz="24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1.</a:t>
          </a:r>
          <a:r>
            <a:rPr lang="th-TH" sz="24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กลุ่มอาหาร เกษตร และเทคโนโลยีชีวภาพ (</a:t>
          </a:r>
          <a:r>
            <a:rPr lang="en-US" sz="24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Food, Agriculture &amp; Bio-Tech)</a:t>
          </a:r>
          <a:endParaRPr lang="th-TH" sz="2400" b="1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C45D199D-3ADC-408D-BFE5-F36A7D5D2CDE}" type="parTrans" cxnId="{FE674CBE-890A-4BE3-98A7-DAD300418EF8}">
      <dgm:prSet/>
      <dgm:spPr/>
      <dgm:t>
        <a:bodyPr/>
        <a:lstStyle/>
        <a:p>
          <a:endParaRPr lang="th-TH" sz="2400" b="1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99D32BB4-B1C8-4871-91EF-178577083704}" type="sibTrans" cxnId="{FE674CBE-890A-4BE3-98A7-DAD300418EF8}">
      <dgm:prSet/>
      <dgm:spPr/>
      <dgm:t>
        <a:bodyPr/>
        <a:lstStyle/>
        <a:p>
          <a:endParaRPr lang="th-TH" sz="2400" b="1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C741AA36-27FC-4712-9B6F-8AB4502C1E88}">
      <dgm:prSet custT="1"/>
      <dgm:spPr/>
      <dgm:t>
        <a:bodyPr/>
        <a:lstStyle/>
        <a:p>
          <a:pPr rtl="0"/>
          <a:r>
            <a:rPr lang="en-US" sz="24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2.</a:t>
          </a:r>
          <a:r>
            <a:rPr lang="th-TH" sz="24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กลุ่มสาธารณสุข สุขภาพ และเทคโนโลยีทางการแพทย์ (</a:t>
          </a:r>
          <a:r>
            <a:rPr lang="en-US" sz="24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Health, </a:t>
          </a:r>
          <a:r>
            <a:rPr lang="en-US" sz="2400" b="1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Wellness&amp;Bio</a:t>
          </a:r>
          <a:r>
            <a:rPr lang="en-US" sz="24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-Med)</a:t>
          </a:r>
          <a:endParaRPr lang="th-TH" sz="2400" b="1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73B9FF9D-26A8-4373-A28E-63C6FCF01589}" type="parTrans" cxnId="{3049CC3F-58C9-4EB1-A8AC-A96868808C91}">
      <dgm:prSet/>
      <dgm:spPr/>
      <dgm:t>
        <a:bodyPr/>
        <a:lstStyle/>
        <a:p>
          <a:endParaRPr lang="th-TH" sz="2400" b="1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C3AC3BE0-29DA-4350-BC22-FD9B817614E7}" type="sibTrans" cxnId="{3049CC3F-58C9-4EB1-A8AC-A96868808C91}">
      <dgm:prSet/>
      <dgm:spPr/>
      <dgm:t>
        <a:bodyPr/>
        <a:lstStyle/>
        <a:p>
          <a:endParaRPr lang="th-TH" sz="2400" b="1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70089039-A6F8-4856-BBBF-FCA266759211}">
      <dgm:prSet custT="1"/>
      <dgm:spPr/>
      <dgm:t>
        <a:bodyPr/>
        <a:lstStyle/>
        <a:p>
          <a:pPr rtl="0"/>
          <a:r>
            <a:rPr lang="en-US" sz="24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3.</a:t>
          </a:r>
          <a:r>
            <a:rPr lang="th-TH" sz="24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กลุ่มเครื่องมืออุปกรณ์อัจฉริยะ หุ่นยนต์ และระบบเครื่องกลที่ใช้ระบบอิเล็กทรอนิกส์ควบคุม (</a:t>
          </a:r>
          <a:r>
            <a:rPr lang="en-US" sz="24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Smart Devices, Robotics &amp; </a:t>
          </a:r>
          <a:r>
            <a:rPr lang="en-US" sz="2400" b="1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Mechatronics</a:t>
          </a:r>
          <a:r>
            <a:rPr lang="en-US" sz="24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) </a:t>
          </a:r>
          <a:endParaRPr lang="th-TH" sz="2400" b="1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42D8F21E-F719-466A-A273-980793282F72}" type="parTrans" cxnId="{CDA3BAF2-66F9-4F1F-8CCC-FBFFDDDD737E}">
      <dgm:prSet/>
      <dgm:spPr/>
      <dgm:t>
        <a:bodyPr/>
        <a:lstStyle/>
        <a:p>
          <a:endParaRPr lang="th-TH" sz="2400" b="1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10D165A0-43C6-4D3A-9350-E015E27D8457}" type="sibTrans" cxnId="{CDA3BAF2-66F9-4F1F-8CCC-FBFFDDDD737E}">
      <dgm:prSet/>
      <dgm:spPr/>
      <dgm:t>
        <a:bodyPr/>
        <a:lstStyle/>
        <a:p>
          <a:endParaRPr lang="th-TH" sz="2400" b="1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D462875A-35E4-426C-88A0-157E97FEFA7F}">
      <dgm:prSet custT="1"/>
      <dgm:spPr/>
      <dgm:t>
        <a:bodyPr/>
        <a:lstStyle/>
        <a:p>
          <a:pPr rtl="0"/>
          <a:r>
            <a:rPr lang="en-US" sz="24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4.</a:t>
          </a:r>
          <a:r>
            <a:rPr lang="th-TH" sz="24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กลุ่มดิจิตอล เทคโนโลยีอินเตอร์เน็ตที่เชื่อมต่อและบังคับอุปกรณ์ต่างๆ ปัญญาประดิษฐ์และเทคโนโลยีสมองกลฝังตัว (</a:t>
          </a:r>
          <a:r>
            <a:rPr lang="en-US" sz="24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Digital, </a:t>
          </a:r>
          <a:r>
            <a:rPr lang="en-US" sz="2400" b="1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IoT</a:t>
          </a:r>
          <a:r>
            <a:rPr lang="en-US" sz="24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, Artificial Intelligence &amp; Embedded Technology)</a:t>
          </a:r>
          <a:endParaRPr lang="th-TH" sz="2400" b="1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6A6762AC-8ADE-4276-BFF0-62ABDA6640C7}" type="parTrans" cxnId="{0AF61692-D5A4-429F-B61A-18E6FDF08AF3}">
      <dgm:prSet/>
      <dgm:spPr/>
      <dgm:t>
        <a:bodyPr/>
        <a:lstStyle/>
        <a:p>
          <a:endParaRPr lang="th-TH" sz="2400" b="1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86A40EF0-62F4-4C89-950F-C28C633D3B20}" type="sibTrans" cxnId="{0AF61692-D5A4-429F-B61A-18E6FDF08AF3}">
      <dgm:prSet/>
      <dgm:spPr/>
      <dgm:t>
        <a:bodyPr/>
        <a:lstStyle/>
        <a:p>
          <a:endParaRPr lang="th-TH" sz="2400" b="1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938F4762-9DDF-42A9-B290-C9222DE67EE1}">
      <dgm:prSet custT="1"/>
      <dgm:spPr/>
      <dgm:t>
        <a:bodyPr/>
        <a:lstStyle/>
        <a:p>
          <a:pPr rtl="0"/>
          <a:r>
            <a:rPr lang="en-US" sz="24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5.</a:t>
          </a:r>
          <a:r>
            <a:rPr lang="th-TH" sz="24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กลุ่มอุตสาหกรรมสร้างสรรค์ วัฒนธรรม และบริการที่มีมูลค่าสูง (</a:t>
          </a:r>
          <a:r>
            <a:rPr lang="en-US" sz="24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Creative, Culture &amp; High Value Services)</a:t>
          </a:r>
          <a:endParaRPr lang="th-TH" sz="2400" b="1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3A637E4A-0E39-493E-9C1E-5F3CEC7925B1}" type="parTrans" cxnId="{64828DAB-C10C-43E5-BDC6-E44E5A6D9C92}">
      <dgm:prSet/>
      <dgm:spPr/>
      <dgm:t>
        <a:bodyPr/>
        <a:lstStyle/>
        <a:p>
          <a:endParaRPr lang="th-TH" sz="2400" b="1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5DE07E4F-DC7F-40F2-B75C-3DAAA16547B9}" type="sibTrans" cxnId="{64828DAB-C10C-43E5-BDC6-E44E5A6D9C92}">
      <dgm:prSet/>
      <dgm:spPr/>
      <dgm:t>
        <a:bodyPr/>
        <a:lstStyle/>
        <a:p>
          <a:endParaRPr lang="th-TH" sz="2400" b="1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CA26ABB8-6D85-4DC3-8852-BF6C3A930C9B}" type="pres">
      <dgm:prSet presAssocID="{9EE458B5-2A55-455D-A172-D03BB1FA90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6435CF58-CC91-4251-803E-8F5F7C2998D6}" type="pres">
      <dgm:prSet presAssocID="{E8F935A2-D368-4A83-9A8B-220BCE957A51}" presName="parentText" presStyleLbl="node1" presStyleIdx="0" presStyleCnt="5" custLinFactY="-1659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3F860B2-9740-4E7E-BBF2-408EA55F8091}" type="pres">
      <dgm:prSet presAssocID="{99D32BB4-B1C8-4871-91EF-178577083704}" presName="spacer" presStyleCnt="0"/>
      <dgm:spPr/>
    </dgm:pt>
    <dgm:pt modelId="{D0A72BEB-1F81-4FC7-80FE-E33723EC3204}" type="pres">
      <dgm:prSet presAssocID="{C741AA36-27FC-4712-9B6F-8AB4502C1E88}" presName="parentText" presStyleLbl="node1" presStyleIdx="1" presStyleCnt="5" custLinFactNeighborY="-52386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E7DE480-B9DA-40E8-BBC0-D26C25A1B09B}" type="pres">
      <dgm:prSet presAssocID="{C3AC3BE0-29DA-4350-BC22-FD9B817614E7}" presName="spacer" presStyleCnt="0"/>
      <dgm:spPr/>
    </dgm:pt>
    <dgm:pt modelId="{1D6A9FC6-DF65-4443-A115-C951CAF4D156}" type="pres">
      <dgm:prSet presAssocID="{70089039-A6F8-4856-BBBF-FCA266759211}" presName="parentText" presStyleLbl="node1" presStyleIdx="2" presStyleCnt="5" custLinFactNeighborY="-95641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529D74B-58BB-4C94-83B4-CDCFEB7E76FB}" type="pres">
      <dgm:prSet presAssocID="{10D165A0-43C6-4D3A-9350-E015E27D8457}" presName="spacer" presStyleCnt="0"/>
      <dgm:spPr/>
    </dgm:pt>
    <dgm:pt modelId="{122ECCC5-1E99-40B9-A150-B70255389896}" type="pres">
      <dgm:prSet presAssocID="{D462875A-35E4-426C-88A0-157E97FEFA7F}" presName="parentText" presStyleLbl="node1" presStyleIdx="3" presStyleCnt="5" custLinFactY="-303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97C5C42-098A-434C-BB1B-C9F04D5639B8}" type="pres">
      <dgm:prSet presAssocID="{86A40EF0-62F4-4C89-950F-C28C633D3B20}" presName="spacer" presStyleCnt="0"/>
      <dgm:spPr/>
    </dgm:pt>
    <dgm:pt modelId="{17967BD2-A21A-46C2-8CF3-27C27ECE4D5F}" type="pres">
      <dgm:prSet presAssocID="{938F4762-9DDF-42A9-B290-C9222DE67EE1}" presName="parentText" presStyleLbl="node1" presStyleIdx="4" presStyleCnt="5" custLinFactY="-880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CDA3BAF2-66F9-4F1F-8CCC-FBFFDDDD737E}" srcId="{9EE458B5-2A55-455D-A172-D03BB1FA9072}" destId="{70089039-A6F8-4856-BBBF-FCA266759211}" srcOrd="2" destOrd="0" parTransId="{42D8F21E-F719-466A-A273-980793282F72}" sibTransId="{10D165A0-43C6-4D3A-9350-E015E27D8457}"/>
    <dgm:cxn modelId="{DC9D3CB4-BD00-4771-888E-BD3166EFAF37}" type="presOf" srcId="{E8F935A2-D368-4A83-9A8B-220BCE957A51}" destId="{6435CF58-CC91-4251-803E-8F5F7C2998D6}" srcOrd="0" destOrd="0" presId="urn:microsoft.com/office/officeart/2005/8/layout/vList2"/>
    <dgm:cxn modelId="{FE674CBE-890A-4BE3-98A7-DAD300418EF8}" srcId="{9EE458B5-2A55-455D-A172-D03BB1FA9072}" destId="{E8F935A2-D368-4A83-9A8B-220BCE957A51}" srcOrd="0" destOrd="0" parTransId="{C45D199D-3ADC-408D-BFE5-F36A7D5D2CDE}" sibTransId="{99D32BB4-B1C8-4871-91EF-178577083704}"/>
    <dgm:cxn modelId="{7F1990E7-B145-4BFB-B7A8-AE288BC27DD7}" type="presOf" srcId="{D462875A-35E4-426C-88A0-157E97FEFA7F}" destId="{122ECCC5-1E99-40B9-A150-B70255389896}" srcOrd="0" destOrd="0" presId="urn:microsoft.com/office/officeart/2005/8/layout/vList2"/>
    <dgm:cxn modelId="{0AF61692-D5A4-429F-B61A-18E6FDF08AF3}" srcId="{9EE458B5-2A55-455D-A172-D03BB1FA9072}" destId="{D462875A-35E4-426C-88A0-157E97FEFA7F}" srcOrd="3" destOrd="0" parTransId="{6A6762AC-8ADE-4276-BFF0-62ABDA6640C7}" sibTransId="{86A40EF0-62F4-4C89-950F-C28C633D3B20}"/>
    <dgm:cxn modelId="{50C36D8E-13C8-461F-B436-7FF6ECF2A616}" type="presOf" srcId="{70089039-A6F8-4856-BBBF-FCA266759211}" destId="{1D6A9FC6-DF65-4443-A115-C951CAF4D156}" srcOrd="0" destOrd="0" presId="urn:microsoft.com/office/officeart/2005/8/layout/vList2"/>
    <dgm:cxn modelId="{8A0485DC-8296-4FC8-9736-1D9FE7ED40A5}" type="presOf" srcId="{938F4762-9DDF-42A9-B290-C9222DE67EE1}" destId="{17967BD2-A21A-46C2-8CF3-27C27ECE4D5F}" srcOrd="0" destOrd="0" presId="urn:microsoft.com/office/officeart/2005/8/layout/vList2"/>
    <dgm:cxn modelId="{71CDE711-BF26-402A-861B-F8D64435922C}" type="presOf" srcId="{9EE458B5-2A55-455D-A172-D03BB1FA9072}" destId="{CA26ABB8-6D85-4DC3-8852-BF6C3A930C9B}" srcOrd="0" destOrd="0" presId="urn:microsoft.com/office/officeart/2005/8/layout/vList2"/>
    <dgm:cxn modelId="{3049CC3F-58C9-4EB1-A8AC-A96868808C91}" srcId="{9EE458B5-2A55-455D-A172-D03BB1FA9072}" destId="{C741AA36-27FC-4712-9B6F-8AB4502C1E88}" srcOrd="1" destOrd="0" parTransId="{73B9FF9D-26A8-4373-A28E-63C6FCF01589}" sibTransId="{C3AC3BE0-29DA-4350-BC22-FD9B817614E7}"/>
    <dgm:cxn modelId="{64828DAB-C10C-43E5-BDC6-E44E5A6D9C92}" srcId="{9EE458B5-2A55-455D-A172-D03BB1FA9072}" destId="{938F4762-9DDF-42A9-B290-C9222DE67EE1}" srcOrd="4" destOrd="0" parTransId="{3A637E4A-0E39-493E-9C1E-5F3CEC7925B1}" sibTransId="{5DE07E4F-DC7F-40F2-B75C-3DAAA16547B9}"/>
    <dgm:cxn modelId="{DADC860C-5D85-4E60-B22A-9EC9587BA94F}" type="presOf" srcId="{C741AA36-27FC-4712-9B6F-8AB4502C1E88}" destId="{D0A72BEB-1F81-4FC7-80FE-E33723EC3204}" srcOrd="0" destOrd="0" presId="urn:microsoft.com/office/officeart/2005/8/layout/vList2"/>
    <dgm:cxn modelId="{1880E2A1-E3B6-4D27-8874-1E276F1DBA9B}" type="presParOf" srcId="{CA26ABB8-6D85-4DC3-8852-BF6C3A930C9B}" destId="{6435CF58-CC91-4251-803E-8F5F7C2998D6}" srcOrd="0" destOrd="0" presId="urn:microsoft.com/office/officeart/2005/8/layout/vList2"/>
    <dgm:cxn modelId="{993FC626-97DC-47A0-8715-F91A7C86F227}" type="presParOf" srcId="{CA26ABB8-6D85-4DC3-8852-BF6C3A930C9B}" destId="{73F860B2-9740-4E7E-BBF2-408EA55F8091}" srcOrd="1" destOrd="0" presId="urn:microsoft.com/office/officeart/2005/8/layout/vList2"/>
    <dgm:cxn modelId="{077F0AFE-C749-4799-BBA9-53D26AE50FF7}" type="presParOf" srcId="{CA26ABB8-6D85-4DC3-8852-BF6C3A930C9B}" destId="{D0A72BEB-1F81-4FC7-80FE-E33723EC3204}" srcOrd="2" destOrd="0" presId="urn:microsoft.com/office/officeart/2005/8/layout/vList2"/>
    <dgm:cxn modelId="{32BC8B57-378D-4CA3-A02E-A4EE7360096D}" type="presParOf" srcId="{CA26ABB8-6D85-4DC3-8852-BF6C3A930C9B}" destId="{8E7DE480-B9DA-40E8-BBC0-D26C25A1B09B}" srcOrd="3" destOrd="0" presId="urn:microsoft.com/office/officeart/2005/8/layout/vList2"/>
    <dgm:cxn modelId="{12BEBE00-DBDD-4DE0-A4D6-CEEB9E791A86}" type="presParOf" srcId="{CA26ABB8-6D85-4DC3-8852-BF6C3A930C9B}" destId="{1D6A9FC6-DF65-4443-A115-C951CAF4D156}" srcOrd="4" destOrd="0" presId="urn:microsoft.com/office/officeart/2005/8/layout/vList2"/>
    <dgm:cxn modelId="{3269201E-784B-453F-B49A-9FEAFF310A62}" type="presParOf" srcId="{CA26ABB8-6D85-4DC3-8852-BF6C3A930C9B}" destId="{B529D74B-58BB-4C94-83B4-CDCFEB7E76FB}" srcOrd="5" destOrd="0" presId="urn:microsoft.com/office/officeart/2005/8/layout/vList2"/>
    <dgm:cxn modelId="{124A430E-7C8F-4759-A9A3-5673D8551F02}" type="presParOf" srcId="{CA26ABB8-6D85-4DC3-8852-BF6C3A930C9B}" destId="{122ECCC5-1E99-40B9-A150-B70255389896}" srcOrd="6" destOrd="0" presId="urn:microsoft.com/office/officeart/2005/8/layout/vList2"/>
    <dgm:cxn modelId="{EDCFBAB7-F8DA-4EE6-8673-40F050A525C8}" type="presParOf" srcId="{CA26ABB8-6D85-4DC3-8852-BF6C3A930C9B}" destId="{297C5C42-098A-434C-BB1B-C9F04D5639B8}" srcOrd="7" destOrd="0" presId="urn:microsoft.com/office/officeart/2005/8/layout/vList2"/>
    <dgm:cxn modelId="{E212AFE2-27E8-4389-B5E6-AAC42E56BB97}" type="presParOf" srcId="{CA26ABB8-6D85-4DC3-8852-BF6C3A930C9B}" destId="{17967BD2-A21A-46C2-8CF3-27C27ECE4D5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4CE50A-949F-4E30-82CA-A2E45E24E1C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th-TH"/>
        </a:p>
      </dgm:t>
    </dgm:pt>
    <dgm:pt modelId="{10A33E49-1FAE-47B3-8DA6-E07E54AD47AD}">
      <dgm:prSet custT="1"/>
      <dgm:spPr/>
      <dgm:t>
        <a:bodyPr/>
        <a:lstStyle/>
        <a:p>
          <a:pPr rtl="0"/>
          <a:r>
            <a:rPr lang="en-US" sz="3200" b="1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การเสริมสร้างความเข้มแข็งของภาคีสุขภาพในการสร</a:t>
          </a:r>
          <a:r>
            <a:rPr lang="th-TH" sz="32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้</a:t>
          </a:r>
          <a:r>
            <a:rPr lang="en-US" sz="3200" b="1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างสุขภาพ</a:t>
          </a:r>
          <a:endParaRPr lang="en-US" sz="3200" b="1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DC449808-4FF0-48C4-890C-46123DEFCBB9}" type="parTrans" cxnId="{2EF08EEF-6489-451B-A1EE-C77B98801B5A}">
      <dgm:prSet/>
      <dgm:spPr/>
      <dgm:t>
        <a:bodyPr/>
        <a:lstStyle/>
        <a:p>
          <a:endParaRPr lang="th-TH" sz="320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FDF4D8EA-13A4-48CF-8541-BEE53B6F4269}" type="sibTrans" cxnId="{2EF08EEF-6489-451B-A1EE-C77B98801B5A}">
      <dgm:prSet/>
      <dgm:spPr/>
      <dgm:t>
        <a:bodyPr/>
        <a:lstStyle/>
        <a:p>
          <a:endParaRPr lang="th-TH" sz="320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AADBFCE4-B6F1-480A-9A86-E0B7429C04C3}">
      <dgm:prSet custT="1"/>
      <dgm:spPr/>
      <dgm:t>
        <a:bodyPr/>
        <a:lstStyle/>
        <a:p>
          <a:pPr rtl="0"/>
          <a:r>
            <a:rPr lang="en-US" sz="3200" b="1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การพัฒนาระบบเฝ้าระวัง</a:t>
          </a:r>
          <a:r>
            <a:rPr lang="en-US" sz="32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en-US" sz="3200" b="1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เตือนภัย</a:t>
          </a:r>
          <a:r>
            <a:rPr lang="en-US" sz="32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en-US" sz="3200" b="1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และการจัดการภัยพิบัติและภัยสุขภาพ</a:t>
          </a:r>
          <a:endParaRPr lang="en-US" sz="3200" b="1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A5B4A95C-C520-4241-8E93-8C52A6013239}" type="parTrans" cxnId="{35AED7F2-DE34-4B4A-AE1C-8366A2221CB5}">
      <dgm:prSet/>
      <dgm:spPr/>
      <dgm:t>
        <a:bodyPr/>
        <a:lstStyle/>
        <a:p>
          <a:endParaRPr lang="th-TH" sz="320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44571320-A8BF-4733-A594-932BFD2DCA7F}" type="sibTrans" cxnId="{35AED7F2-DE34-4B4A-AE1C-8366A2221CB5}">
      <dgm:prSet/>
      <dgm:spPr/>
      <dgm:t>
        <a:bodyPr/>
        <a:lstStyle/>
        <a:p>
          <a:endParaRPr lang="th-TH" sz="320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2E97F85A-3FCD-4028-AFF1-DF621CD28FB7}">
      <dgm:prSet custT="1"/>
      <dgm:spPr/>
      <dgm:t>
        <a:bodyPr/>
        <a:lstStyle/>
        <a:p>
          <a:pPr rtl="0"/>
          <a:r>
            <a:rPr lang="en-US" sz="3200" b="1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การมุ่งเน้นการส่งเสริมสุขภาพ</a:t>
          </a:r>
          <a:r>
            <a:rPr lang="en-US" sz="32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en-US" sz="3200" b="1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การป้องกันโรค</a:t>
          </a:r>
          <a:r>
            <a:rPr lang="en-US" sz="32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en-US" sz="3200" b="1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ควบคุมโรค</a:t>
          </a:r>
          <a:r>
            <a:rPr lang="en-US" sz="32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en-US" sz="3200" b="1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และคุ</a:t>
          </a:r>
          <a:r>
            <a:rPr lang="th-TH" sz="32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้</a:t>
          </a:r>
          <a:r>
            <a:rPr lang="en-US" sz="3200" b="1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มครองผู้บริโภคด้านสุขภาพ</a:t>
          </a:r>
          <a:endParaRPr lang="en-US" sz="3200" b="1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6E29C359-DC3F-48B3-9CD6-4919CEDB2299}" type="parTrans" cxnId="{0AE5AB58-E423-4978-9FAF-742AB64C187E}">
      <dgm:prSet/>
      <dgm:spPr/>
      <dgm:t>
        <a:bodyPr/>
        <a:lstStyle/>
        <a:p>
          <a:endParaRPr lang="th-TH" sz="320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75A68B0E-E564-43CB-BF1B-110071C0B959}" type="sibTrans" cxnId="{0AE5AB58-E423-4978-9FAF-742AB64C187E}">
      <dgm:prSet/>
      <dgm:spPr/>
      <dgm:t>
        <a:bodyPr/>
        <a:lstStyle/>
        <a:p>
          <a:endParaRPr lang="th-TH" sz="320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1EF8050F-6460-4C27-AB74-AE10CB0A9DE3}">
      <dgm:prSet custT="1"/>
      <dgm:spPr/>
      <dgm:t>
        <a:bodyPr/>
        <a:lstStyle/>
        <a:p>
          <a:pPr rtl="0"/>
          <a:r>
            <a:rPr lang="en-US" sz="3200" b="1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การ</a:t>
          </a:r>
          <a:r>
            <a:rPr lang="th-TH" sz="32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พัฒนา</a:t>
          </a:r>
          <a:r>
            <a:rPr lang="en-US" sz="3200" b="1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ระบบบริการสุขภาพให้มีมาตรฐานในทุกระดับ</a:t>
          </a:r>
          <a:r>
            <a:rPr lang="en-US" sz="32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 เพื่อตอบสนองต่อปัญหาสุขภาพในทุกกลุ่มเป้าหมายและพัฒนาระบบส่งต่อที่ไร้รอยต่อ</a:t>
          </a:r>
          <a:endParaRPr lang="en-US" sz="3200" b="1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483F9D60-9531-4587-9E81-AD4C0E0764AF}" type="parTrans" cxnId="{F3531CE2-E9FE-4419-8A30-A31132E570F5}">
      <dgm:prSet/>
      <dgm:spPr/>
      <dgm:t>
        <a:bodyPr/>
        <a:lstStyle/>
        <a:p>
          <a:endParaRPr lang="th-TH" sz="320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2F4F7087-F970-4764-AA82-0A252804D56B}" type="sibTrans" cxnId="{F3531CE2-E9FE-4419-8A30-A31132E570F5}">
      <dgm:prSet/>
      <dgm:spPr/>
      <dgm:t>
        <a:bodyPr/>
        <a:lstStyle/>
        <a:p>
          <a:endParaRPr lang="th-TH" sz="320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gm:t>
    </dgm:pt>
    <dgm:pt modelId="{0BD5F588-0690-4CAC-8A0E-D76BDDC54F5A}" type="pres">
      <dgm:prSet presAssocID="{DF4CE50A-949F-4E30-82CA-A2E45E24E1C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9A14F534-52BC-42E9-8F7D-EA3FAC7006BA}" type="pres">
      <dgm:prSet presAssocID="{10A33E49-1FAE-47B3-8DA6-E07E54AD47A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876A6B3-AEC2-4CC3-A7EC-C611DE8B1F65}" type="pres">
      <dgm:prSet presAssocID="{FDF4D8EA-13A4-48CF-8541-BEE53B6F4269}" presName="spacer" presStyleCnt="0"/>
      <dgm:spPr/>
    </dgm:pt>
    <dgm:pt modelId="{74B88D65-FB9B-4CB0-B2E4-BA3999AC4CDB}" type="pres">
      <dgm:prSet presAssocID="{AADBFCE4-B6F1-480A-9A86-E0B7429C04C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7FC7A91-1858-41CC-AB5A-FCE6012B624D}" type="pres">
      <dgm:prSet presAssocID="{44571320-A8BF-4733-A594-932BFD2DCA7F}" presName="spacer" presStyleCnt="0"/>
      <dgm:spPr/>
    </dgm:pt>
    <dgm:pt modelId="{7E58FA42-712E-4BA5-B5D8-C11A9DBBAA52}" type="pres">
      <dgm:prSet presAssocID="{2E97F85A-3FCD-4028-AFF1-DF621CD28FB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B54EEB3-CE2A-4110-A2CA-C5CD98A090F6}" type="pres">
      <dgm:prSet presAssocID="{75A68B0E-E564-43CB-BF1B-110071C0B959}" presName="spacer" presStyleCnt="0"/>
      <dgm:spPr/>
    </dgm:pt>
    <dgm:pt modelId="{5041E262-7A76-4EBA-8822-CE3FC1597D79}" type="pres">
      <dgm:prSet presAssocID="{1EF8050F-6460-4C27-AB74-AE10CB0A9DE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F3531CE2-E9FE-4419-8A30-A31132E570F5}" srcId="{DF4CE50A-949F-4E30-82CA-A2E45E24E1C8}" destId="{1EF8050F-6460-4C27-AB74-AE10CB0A9DE3}" srcOrd="3" destOrd="0" parTransId="{483F9D60-9531-4587-9E81-AD4C0E0764AF}" sibTransId="{2F4F7087-F970-4764-AA82-0A252804D56B}"/>
    <dgm:cxn modelId="{795D392B-8E2C-4978-9B10-170A4D6D134B}" type="presOf" srcId="{2E97F85A-3FCD-4028-AFF1-DF621CD28FB7}" destId="{7E58FA42-712E-4BA5-B5D8-C11A9DBBAA52}" srcOrd="0" destOrd="0" presId="urn:microsoft.com/office/officeart/2005/8/layout/vList2"/>
    <dgm:cxn modelId="{2EF08EEF-6489-451B-A1EE-C77B98801B5A}" srcId="{DF4CE50A-949F-4E30-82CA-A2E45E24E1C8}" destId="{10A33E49-1FAE-47B3-8DA6-E07E54AD47AD}" srcOrd="0" destOrd="0" parTransId="{DC449808-4FF0-48C4-890C-46123DEFCBB9}" sibTransId="{FDF4D8EA-13A4-48CF-8541-BEE53B6F4269}"/>
    <dgm:cxn modelId="{A8C43520-FE82-4F4C-ACC1-9B47438A7AEB}" type="presOf" srcId="{10A33E49-1FAE-47B3-8DA6-E07E54AD47AD}" destId="{9A14F534-52BC-42E9-8F7D-EA3FAC7006BA}" srcOrd="0" destOrd="0" presId="urn:microsoft.com/office/officeart/2005/8/layout/vList2"/>
    <dgm:cxn modelId="{309F1E34-9D34-4250-8371-0007682EFC0E}" type="presOf" srcId="{DF4CE50A-949F-4E30-82CA-A2E45E24E1C8}" destId="{0BD5F588-0690-4CAC-8A0E-D76BDDC54F5A}" srcOrd="0" destOrd="0" presId="urn:microsoft.com/office/officeart/2005/8/layout/vList2"/>
    <dgm:cxn modelId="{35AED7F2-DE34-4B4A-AE1C-8366A2221CB5}" srcId="{DF4CE50A-949F-4E30-82CA-A2E45E24E1C8}" destId="{AADBFCE4-B6F1-480A-9A86-E0B7429C04C3}" srcOrd="1" destOrd="0" parTransId="{A5B4A95C-C520-4241-8E93-8C52A6013239}" sibTransId="{44571320-A8BF-4733-A594-932BFD2DCA7F}"/>
    <dgm:cxn modelId="{0AE5AB58-E423-4978-9FAF-742AB64C187E}" srcId="{DF4CE50A-949F-4E30-82CA-A2E45E24E1C8}" destId="{2E97F85A-3FCD-4028-AFF1-DF621CD28FB7}" srcOrd="2" destOrd="0" parTransId="{6E29C359-DC3F-48B3-9CD6-4919CEDB2299}" sibTransId="{75A68B0E-E564-43CB-BF1B-110071C0B959}"/>
    <dgm:cxn modelId="{1BCACC7C-4A1C-4928-90C4-9E7CB433F3D0}" type="presOf" srcId="{1EF8050F-6460-4C27-AB74-AE10CB0A9DE3}" destId="{5041E262-7A76-4EBA-8822-CE3FC1597D79}" srcOrd="0" destOrd="0" presId="urn:microsoft.com/office/officeart/2005/8/layout/vList2"/>
    <dgm:cxn modelId="{E14A451A-32F5-4963-83F4-A90FA7F18377}" type="presOf" srcId="{AADBFCE4-B6F1-480A-9A86-E0B7429C04C3}" destId="{74B88D65-FB9B-4CB0-B2E4-BA3999AC4CDB}" srcOrd="0" destOrd="0" presId="urn:microsoft.com/office/officeart/2005/8/layout/vList2"/>
    <dgm:cxn modelId="{B67A313E-F7FE-4826-A50A-B3CDDFA13968}" type="presParOf" srcId="{0BD5F588-0690-4CAC-8A0E-D76BDDC54F5A}" destId="{9A14F534-52BC-42E9-8F7D-EA3FAC7006BA}" srcOrd="0" destOrd="0" presId="urn:microsoft.com/office/officeart/2005/8/layout/vList2"/>
    <dgm:cxn modelId="{88AF384B-E32B-455D-BD0C-3D160992FE9F}" type="presParOf" srcId="{0BD5F588-0690-4CAC-8A0E-D76BDDC54F5A}" destId="{2876A6B3-AEC2-4CC3-A7EC-C611DE8B1F65}" srcOrd="1" destOrd="0" presId="urn:microsoft.com/office/officeart/2005/8/layout/vList2"/>
    <dgm:cxn modelId="{1A307AF8-7609-4C43-868D-939D0C0B6A2C}" type="presParOf" srcId="{0BD5F588-0690-4CAC-8A0E-D76BDDC54F5A}" destId="{74B88D65-FB9B-4CB0-B2E4-BA3999AC4CDB}" srcOrd="2" destOrd="0" presId="urn:microsoft.com/office/officeart/2005/8/layout/vList2"/>
    <dgm:cxn modelId="{C97B3F80-EAB8-4CED-A84B-0605CE40E641}" type="presParOf" srcId="{0BD5F588-0690-4CAC-8A0E-D76BDDC54F5A}" destId="{57FC7A91-1858-41CC-AB5A-FCE6012B624D}" srcOrd="3" destOrd="0" presId="urn:microsoft.com/office/officeart/2005/8/layout/vList2"/>
    <dgm:cxn modelId="{8C374436-500A-4C13-8787-8DC581577667}" type="presParOf" srcId="{0BD5F588-0690-4CAC-8A0E-D76BDDC54F5A}" destId="{7E58FA42-712E-4BA5-B5D8-C11A9DBBAA52}" srcOrd="4" destOrd="0" presId="urn:microsoft.com/office/officeart/2005/8/layout/vList2"/>
    <dgm:cxn modelId="{05185D5D-FC0A-419F-8F38-15C0AA770150}" type="presParOf" srcId="{0BD5F588-0690-4CAC-8A0E-D76BDDC54F5A}" destId="{DB54EEB3-CE2A-4110-A2CA-C5CD98A090F6}" srcOrd="5" destOrd="0" presId="urn:microsoft.com/office/officeart/2005/8/layout/vList2"/>
    <dgm:cxn modelId="{1B5AD5E0-FF2C-4423-B4DD-5713E07A73AB}" type="presParOf" srcId="{0BD5F588-0690-4CAC-8A0E-D76BDDC54F5A}" destId="{5041E262-7A76-4EBA-8822-CE3FC1597D7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484304-221B-4405-B86B-BAC408E3DD5D}" type="doc">
      <dgm:prSet loTypeId="urn:microsoft.com/office/officeart/2005/8/layout/vList2" loCatId="list" qsTypeId="urn:microsoft.com/office/officeart/2005/8/quickstyle/simple1" qsCatId="simple" csTypeId="urn:microsoft.com/office/officeart/2005/8/colors/colorful1#1" csCatId="colorful"/>
      <dgm:spPr/>
      <dgm:t>
        <a:bodyPr/>
        <a:lstStyle/>
        <a:p>
          <a:endParaRPr lang="th-TH"/>
        </a:p>
      </dgm:t>
    </dgm:pt>
    <dgm:pt modelId="{B2697937-29A8-4774-986F-04A30F6A4060}">
      <dgm:prSet custT="1"/>
      <dgm:spPr/>
      <dgm:t>
        <a:bodyPr/>
        <a:lstStyle/>
        <a:p>
          <a:pPr rtl="0"/>
          <a:r>
            <a:rPr lang="th-TH" sz="3200" b="1" dirty="0" smtClean="0">
              <a:latin typeface="TH SarabunPSK" pitchFamily="34" charset="-34"/>
              <a:cs typeface="TH SarabunPSK" pitchFamily="34" charset="-34"/>
            </a:rPr>
            <a:t>การสร้างความรู้ความเข้าใจ การเข้าสู่ประชาคมอาเซียน แก่บุคลากร</a:t>
          </a:r>
          <a:endParaRPr lang="th-TH" sz="3200" dirty="0">
            <a:latin typeface="TH SarabunPSK" pitchFamily="34" charset="-34"/>
            <a:cs typeface="TH SarabunPSK" pitchFamily="34" charset="-34"/>
          </a:endParaRPr>
        </a:p>
      </dgm:t>
    </dgm:pt>
    <dgm:pt modelId="{07C3BCA9-A2BB-4233-B0E3-4D3707CE5755}" type="parTrans" cxnId="{D98632B6-AA3E-41B1-BE5F-CE2F6D64EBEA}">
      <dgm:prSet/>
      <dgm:spPr/>
      <dgm:t>
        <a:bodyPr/>
        <a:lstStyle/>
        <a:p>
          <a:endParaRPr lang="th-TH"/>
        </a:p>
      </dgm:t>
    </dgm:pt>
    <dgm:pt modelId="{46BA7992-6F43-40FC-8202-B87C025EFFA9}" type="sibTrans" cxnId="{D98632B6-AA3E-41B1-BE5F-CE2F6D64EBEA}">
      <dgm:prSet/>
      <dgm:spPr/>
      <dgm:t>
        <a:bodyPr/>
        <a:lstStyle/>
        <a:p>
          <a:endParaRPr lang="th-TH"/>
        </a:p>
      </dgm:t>
    </dgm:pt>
    <dgm:pt modelId="{2A327D9A-7F37-4020-B90B-AABB8CEDDD58}">
      <dgm:prSet/>
      <dgm:spPr/>
      <dgm:t>
        <a:bodyPr/>
        <a:lstStyle/>
        <a:p>
          <a:pPr rtl="0"/>
          <a:r>
            <a:rPr lang="th-TH" b="1" dirty="0" smtClean="0">
              <a:latin typeface="TH SarabunPSK" pitchFamily="34" charset="-34"/>
              <a:cs typeface="TH SarabunPSK" pitchFamily="34" charset="-34"/>
            </a:rPr>
            <a:t>การพัฒนางานสำคัญ เช่น</a:t>
          </a:r>
          <a:endParaRPr lang="en-AU" b="1" dirty="0">
            <a:latin typeface="TH SarabunPSK" pitchFamily="34" charset="-34"/>
            <a:cs typeface="TH SarabunPSK" pitchFamily="34" charset="-34"/>
          </a:endParaRPr>
        </a:p>
      </dgm:t>
    </dgm:pt>
    <dgm:pt modelId="{5E15A155-A991-443A-BC8A-A597B60E05FE}" type="parTrans" cxnId="{59B214AE-4B97-4890-BF92-5ABEC2E45D71}">
      <dgm:prSet/>
      <dgm:spPr/>
      <dgm:t>
        <a:bodyPr/>
        <a:lstStyle/>
        <a:p>
          <a:endParaRPr lang="th-TH"/>
        </a:p>
      </dgm:t>
    </dgm:pt>
    <dgm:pt modelId="{08BAC8AD-C4D1-43AA-A02E-B0FD40332BA6}" type="sibTrans" cxnId="{59B214AE-4B97-4890-BF92-5ABEC2E45D71}">
      <dgm:prSet/>
      <dgm:spPr/>
      <dgm:t>
        <a:bodyPr/>
        <a:lstStyle/>
        <a:p>
          <a:endParaRPr lang="th-TH"/>
        </a:p>
      </dgm:t>
    </dgm:pt>
    <dgm:pt modelId="{D5C9921B-61CE-4458-91BE-D1E2F1809004}">
      <dgm:prSet/>
      <dgm:spPr/>
      <dgm:t>
        <a:bodyPr/>
        <a:lstStyle/>
        <a:p>
          <a:pPr rtl="0"/>
          <a:r>
            <a:rPr lang="th-TH" b="1" dirty="0" smtClean="0">
              <a:latin typeface="TH SarabunPSK" pitchFamily="34" charset="-34"/>
              <a:cs typeface="TH SarabunPSK" pitchFamily="34" charset="-34"/>
            </a:rPr>
            <a:t>การพัฒนาบุคลากร (ทักษะการเจรจาระหว่างประเทศ  ทักษะด้านภาษา ทั้งภาษาอังกฤษ และภาษาเพื่อนบ้านอาเซียน)</a:t>
          </a:r>
          <a:endParaRPr lang="en-AU" b="1" dirty="0">
            <a:latin typeface="TH SarabunPSK" pitchFamily="34" charset="-34"/>
            <a:cs typeface="TH SarabunPSK" pitchFamily="34" charset="-34"/>
          </a:endParaRPr>
        </a:p>
      </dgm:t>
    </dgm:pt>
    <dgm:pt modelId="{17C30312-6D4C-4391-AF5F-3D2F3ABF7986}" type="parTrans" cxnId="{1DFAF4D2-3473-4E22-A44E-FA2F1A1A956D}">
      <dgm:prSet/>
      <dgm:spPr/>
      <dgm:t>
        <a:bodyPr/>
        <a:lstStyle/>
        <a:p>
          <a:endParaRPr lang="th-TH"/>
        </a:p>
      </dgm:t>
    </dgm:pt>
    <dgm:pt modelId="{AB5E6057-76EC-4435-90CA-0F03EABF2CBF}" type="sibTrans" cxnId="{1DFAF4D2-3473-4E22-A44E-FA2F1A1A956D}">
      <dgm:prSet/>
      <dgm:spPr/>
      <dgm:t>
        <a:bodyPr/>
        <a:lstStyle/>
        <a:p>
          <a:endParaRPr lang="th-TH"/>
        </a:p>
      </dgm:t>
    </dgm:pt>
    <dgm:pt modelId="{BBCF021F-05E0-45DE-8F14-A4D124562432}">
      <dgm:prSet/>
      <dgm:spPr/>
      <dgm:t>
        <a:bodyPr/>
        <a:lstStyle/>
        <a:p>
          <a:pPr rtl="0"/>
          <a:r>
            <a:rPr lang="th-TH" b="1" dirty="0" smtClean="0">
              <a:latin typeface="TH SarabunPSK" pitchFamily="34" charset="-34"/>
              <a:cs typeface="TH SarabunPSK" pitchFamily="34" charset="-34"/>
            </a:rPr>
            <a:t>การพัฒนาองค์ความรู้ </a:t>
          </a:r>
          <a:endParaRPr lang="en-AU" b="1" dirty="0">
            <a:latin typeface="TH SarabunPSK" pitchFamily="34" charset="-34"/>
            <a:cs typeface="TH SarabunPSK" pitchFamily="34" charset="-34"/>
          </a:endParaRPr>
        </a:p>
      </dgm:t>
    </dgm:pt>
    <dgm:pt modelId="{8BA114D5-CEF8-4D18-85E5-03D4C85EEA49}" type="parTrans" cxnId="{5504DC6A-91B1-4FB8-9F84-1DDEFCBC4FA9}">
      <dgm:prSet/>
      <dgm:spPr/>
      <dgm:t>
        <a:bodyPr/>
        <a:lstStyle/>
        <a:p>
          <a:endParaRPr lang="th-TH"/>
        </a:p>
      </dgm:t>
    </dgm:pt>
    <dgm:pt modelId="{44CA1173-01F4-4E59-9F82-4A1D2C2E1BD8}" type="sibTrans" cxnId="{5504DC6A-91B1-4FB8-9F84-1DDEFCBC4FA9}">
      <dgm:prSet/>
      <dgm:spPr/>
      <dgm:t>
        <a:bodyPr/>
        <a:lstStyle/>
        <a:p>
          <a:endParaRPr lang="th-TH"/>
        </a:p>
      </dgm:t>
    </dgm:pt>
    <dgm:pt modelId="{165A8771-C2C3-4AD0-827F-E06E9594E955}">
      <dgm:prSet/>
      <dgm:spPr/>
      <dgm:t>
        <a:bodyPr/>
        <a:lstStyle/>
        <a:p>
          <a:pPr rtl="0"/>
          <a:r>
            <a:rPr lang="th-TH" b="1" dirty="0" smtClean="0">
              <a:latin typeface="TH SarabunPSK" pitchFamily="34" charset="-34"/>
              <a:cs typeface="TH SarabunPSK" pitchFamily="34" charset="-34"/>
            </a:rPr>
            <a:t>การบริหารจัดการข้อมูล</a:t>
          </a:r>
          <a:endParaRPr lang="th-TH" dirty="0">
            <a:latin typeface="TH SarabunPSK" pitchFamily="34" charset="-34"/>
            <a:cs typeface="TH SarabunPSK" pitchFamily="34" charset="-34"/>
          </a:endParaRPr>
        </a:p>
      </dgm:t>
    </dgm:pt>
    <dgm:pt modelId="{0E7FA40C-D3AF-4A8B-8F5B-44016AF5BFCB}" type="parTrans" cxnId="{81EB9E60-2031-4F59-AFC1-06D4B1B85C85}">
      <dgm:prSet/>
      <dgm:spPr/>
      <dgm:t>
        <a:bodyPr/>
        <a:lstStyle/>
        <a:p>
          <a:endParaRPr lang="th-TH"/>
        </a:p>
      </dgm:t>
    </dgm:pt>
    <dgm:pt modelId="{D348C0F9-DDCB-41A9-97F6-4E8F5D9D8700}" type="sibTrans" cxnId="{81EB9E60-2031-4F59-AFC1-06D4B1B85C85}">
      <dgm:prSet/>
      <dgm:spPr/>
      <dgm:t>
        <a:bodyPr/>
        <a:lstStyle/>
        <a:p>
          <a:endParaRPr lang="th-TH"/>
        </a:p>
      </dgm:t>
    </dgm:pt>
    <dgm:pt modelId="{CEE8C901-40D1-4674-B157-14FAB032694A}">
      <dgm:prSet/>
      <dgm:spPr/>
      <dgm:t>
        <a:bodyPr/>
        <a:lstStyle/>
        <a:p>
          <a:pPr rtl="0"/>
          <a:r>
            <a:rPr lang="th-TH" b="1" dirty="0" smtClean="0">
              <a:latin typeface="TH SarabunPSK" pitchFamily="34" charset="-34"/>
              <a:cs typeface="TH SarabunPSK" pitchFamily="34" charset="-34"/>
            </a:rPr>
            <a:t>การพัฒนาความเชื่อมโยงทางนโยบาย</a:t>
          </a:r>
          <a:endParaRPr lang="en-US" b="1" dirty="0">
            <a:latin typeface="TH SarabunPSK" pitchFamily="34" charset="-34"/>
            <a:cs typeface="TH SarabunPSK" pitchFamily="34" charset="-34"/>
          </a:endParaRPr>
        </a:p>
      </dgm:t>
    </dgm:pt>
    <dgm:pt modelId="{16664C3E-A1CA-4F2B-B1EE-D8168E435499}" type="parTrans" cxnId="{CD2B69D2-C5DC-4911-9076-7B61872D11EE}">
      <dgm:prSet/>
      <dgm:spPr/>
      <dgm:t>
        <a:bodyPr/>
        <a:lstStyle/>
        <a:p>
          <a:endParaRPr lang="th-TH"/>
        </a:p>
      </dgm:t>
    </dgm:pt>
    <dgm:pt modelId="{6C3C46B4-C449-410C-A8E2-5F9230A05708}" type="sibTrans" cxnId="{CD2B69D2-C5DC-4911-9076-7B61872D11EE}">
      <dgm:prSet/>
      <dgm:spPr/>
      <dgm:t>
        <a:bodyPr/>
        <a:lstStyle/>
        <a:p>
          <a:endParaRPr lang="th-TH"/>
        </a:p>
      </dgm:t>
    </dgm:pt>
    <dgm:pt modelId="{16C84A23-EB71-4A0A-BB91-D27952DB4D3A}">
      <dgm:prSet/>
      <dgm:spPr/>
      <dgm:t>
        <a:bodyPr/>
        <a:lstStyle/>
        <a:p>
          <a:pPr rtl="0"/>
          <a:r>
            <a:rPr lang="th-TH" b="1" dirty="0" smtClean="0">
              <a:latin typeface="TH SarabunPSK" pitchFamily="34" charset="-34"/>
              <a:cs typeface="TH SarabunPSK" pitchFamily="34" charset="-34"/>
            </a:rPr>
            <a:t>การพัฒนาความร่วมมือระหว่างภาคส่วนต่างๆที่เกี่ยวข้อง</a:t>
          </a:r>
          <a:endParaRPr lang="th-TH" b="1" dirty="0">
            <a:latin typeface="TH SarabunPSK" pitchFamily="34" charset="-34"/>
            <a:cs typeface="TH SarabunPSK" pitchFamily="34" charset="-34"/>
          </a:endParaRPr>
        </a:p>
      </dgm:t>
    </dgm:pt>
    <dgm:pt modelId="{22A82564-7D7D-4087-93F0-93E77889B882}" type="parTrans" cxnId="{87F5F966-1DD3-4150-8E67-5A8653FEEF01}">
      <dgm:prSet/>
      <dgm:spPr/>
      <dgm:t>
        <a:bodyPr/>
        <a:lstStyle/>
        <a:p>
          <a:endParaRPr lang="th-TH"/>
        </a:p>
      </dgm:t>
    </dgm:pt>
    <dgm:pt modelId="{9553AC46-78B9-4781-ACB1-A95365C6FFED}" type="sibTrans" cxnId="{87F5F966-1DD3-4150-8E67-5A8653FEEF01}">
      <dgm:prSet/>
      <dgm:spPr/>
      <dgm:t>
        <a:bodyPr/>
        <a:lstStyle/>
        <a:p>
          <a:endParaRPr lang="th-TH"/>
        </a:p>
      </dgm:t>
    </dgm:pt>
    <dgm:pt modelId="{8FAE61EB-B405-43D9-9A96-D58D622D8EB3}" type="pres">
      <dgm:prSet presAssocID="{8A484304-221B-4405-B86B-BAC408E3DD5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3F4FEBD3-D4DD-4177-9726-138684844A58}" type="pres">
      <dgm:prSet presAssocID="{B2697937-29A8-4774-986F-04A30F6A406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8F01B184-E63E-4B70-90D7-4F87317767E8}" type="pres">
      <dgm:prSet presAssocID="{46BA7992-6F43-40FC-8202-B87C025EFFA9}" presName="spacer" presStyleCnt="0"/>
      <dgm:spPr/>
    </dgm:pt>
    <dgm:pt modelId="{43C779FE-596D-4276-AADA-4F46AC6AD3AE}" type="pres">
      <dgm:prSet presAssocID="{2A327D9A-7F37-4020-B90B-AABB8CEDDD5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0CC3D38-2910-4182-95D8-CCB93184FB09}" type="pres">
      <dgm:prSet presAssocID="{2A327D9A-7F37-4020-B90B-AABB8CEDDD58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DE138D6-0B89-4A42-AEDF-E7F896FD447C}" type="pres">
      <dgm:prSet presAssocID="{16C84A23-EB71-4A0A-BB91-D27952DB4D3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D98632B6-AA3E-41B1-BE5F-CE2F6D64EBEA}" srcId="{8A484304-221B-4405-B86B-BAC408E3DD5D}" destId="{B2697937-29A8-4774-986F-04A30F6A4060}" srcOrd="0" destOrd="0" parTransId="{07C3BCA9-A2BB-4233-B0E3-4D3707CE5755}" sibTransId="{46BA7992-6F43-40FC-8202-B87C025EFFA9}"/>
    <dgm:cxn modelId="{59B214AE-4B97-4890-BF92-5ABEC2E45D71}" srcId="{8A484304-221B-4405-B86B-BAC408E3DD5D}" destId="{2A327D9A-7F37-4020-B90B-AABB8CEDDD58}" srcOrd="1" destOrd="0" parTransId="{5E15A155-A991-443A-BC8A-A597B60E05FE}" sibTransId="{08BAC8AD-C4D1-43AA-A02E-B0FD40332BA6}"/>
    <dgm:cxn modelId="{5F3C7D5C-161C-41DC-94B2-B7BE0C2227DE}" type="presOf" srcId="{2A327D9A-7F37-4020-B90B-AABB8CEDDD58}" destId="{43C779FE-596D-4276-AADA-4F46AC6AD3AE}" srcOrd="0" destOrd="0" presId="urn:microsoft.com/office/officeart/2005/8/layout/vList2"/>
    <dgm:cxn modelId="{2A51B224-D647-4B44-8CDA-10239431F80F}" type="presOf" srcId="{CEE8C901-40D1-4674-B157-14FAB032694A}" destId="{00CC3D38-2910-4182-95D8-CCB93184FB09}" srcOrd="0" destOrd="3" presId="urn:microsoft.com/office/officeart/2005/8/layout/vList2"/>
    <dgm:cxn modelId="{1DFAF4D2-3473-4E22-A44E-FA2F1A1A956D}" srcId="{2A327D9A-7F37-4020-B90B-AABB8CEDDD58}" destId="{D5C9921B-61CE-4458-91BE-D1E2F1809004}" srcOrd="0" destOrd="0" parTransId="{17C30312-6D4C-4391-AF5F-3D2F3ABF7986}" sibTransId="{AB5E6057-76EC-4435-90CA-0F03EABF2CBF}"/>
    <dgm:cxn modelId="{87F5F966-1DD3-4150-8E67-5A8653FEEF01}" srcId="{8A484304-221B-4405-B86B-BAC408E3DD5D}" destId="{16C84A23-EB71-4A0A-BB91-D27952DB4D3A}" srcOrd="2" destOrd="0" parTransId="{22A82564-7D7D-4087-93F0-93E77889B882}" sibTransId="{9553AC46-78B9-4781-ACB1-A95365C6FFED}"/>
    <dgm:cxn modelId="{75A2374B-DE53-4AED-8288-BD3D16B58FB6}" type="presOf" srcId="{B2697937-29A8-4774-986F-04A30F6A4060}" destId="{3F4FEBD3-D4DD-4177-9726-138684844A58}" srcOrd="0" destOrd="0" presId="urn:microsoft.com/office/officeart/2005/8/layout/vList2"/>
    <dgm:cxn modelId="{667C8E9A-E663-498F-952B-68D60327BAAA}" type="presOf" srcId="{165A8771-C2C3-4AD0-827F-E06E9594E955}" destId="{00CC3D38-2910-4182-95D8-CCB93184FB09}" srcOrd="0" destOrd="2" presId="urn:microsoft.com/office/officeart/2005/8/layout/vList2"/>
    <dgm:cxn modelId="{7B3EF407-C0F3-4EE9-8460-6FF1E226A5B6}" type="presOf" srcId="{8A484304-221B-4405-B86B-BAC408E3DD5D}" destId="{8FAE61EB-B405-43D9-9A96-D58D622D8EB3}" srcOrd="0" destOrd="0" presId="urn:microsoft.com/office/officeart/2005/8/layout/vList2"/>
    <dgm:cxn modelId="{81EB9E60-2031-4F59-AFC1-06D4B1B85C85}" srcId="{2A327D9A-7F37-4020-B90B-AABB8CEDDD58}" destId="{165A8771-C2C3-4AD0-827F-E06E9594E955}" srcOrd="2" destOrd="0" parTransId="{0E7FA40C-D3AF-4A8B-8F5B-44016AF5BFCB}" sibTransId="{D348C0F9-DDCB-41A9-97F6-4E8F5D9D8700}"/>
    <dgm:cxn modelId="{056D85F8-B718-4B8F-A2BC-E460FB9C25B2}" type="presOf" srcId="{BBCF021F-05E0-45DE-8F14-A4D124562432}" destId="{00CC3D38-2910-4182-95D8-CCB93184FB09}" srcOrd="0" destOrd="1" presId="urn:microsoft.com/office/officeart/2005/8/layout/vList2"/>
    <dgm:cxn modelId="{5504DC6A-91B1-4FB8-9F84-1DDEFCBC4FA9}" srcId="{2A327D9A-7F37-4020-B90B-AABB8CEDDD58}" destId="{BBCF021F-05E0-45DE-8F14-A4D124562432}" srcOrd="1" destOrd="0" parTransId="{8BA114D5-CEF8-4D18-85E5-03D4C85EEA49}" sibTransId="{44CA1173-01F4-4E59-9F82-4A1D2C2E1BD8}"/>
    <dgm:cxn modelId="{CD2B69D2-C5DC-4911-9076-7B61872D11EE}" srcId="{2A327D9A-7F37-4020-B90B-AABB8CEDDD58}" destId="{CEE8C901-40D1-4674-B157-14FAB032694A}" srcOrd="3" destOrd="0" parTransId="{16664C3E-A1CA-4F2B-B1EE-D8168E435499}" sibTransId="{6C3C46B4-C449-410C-A8E2-5F9230A05708}"/>
    <dgm:cxn modelId="{037835CE-AA14-4B11-BEFB-32729EEB7617}" type="presOf" srcId="{16C84A23-EB71-4A0A-BB91-D27952DB4D3A}" destId="{5DE138D6-0B89-4A42-AEDF-E7F896FD447C}" srcOrd="0" destOrd="0" presId="urn:microsoft.com/office/officeart/2005/8/layout/vList2"/>
    <dgm:cxn modelId="{630B6BBA-6BF9-4D53-BFE3-C1365A33EF59}" type="presOf" srcId="{D5C9921B-61CE-4458-91BE-D1E2F1809004}" destId="{00CC3D38-2910-4182-95D8-CCB93184FB09}" srcOrd="0" destOrd="0" presId="urn:microsoft.com/office/officeart/2005/8/layout/vList2"/>
    <dgm:cxn modelId="{081BB785-2DA1-41F3-A40D-1F4983835D15}" type="presParOf" srcId="{8FAE61EB-B405-43D9-9A96-D58D622D8EB3}" destId="{3F4FEBD3-D4DD-4177-9726-138684844A58}" srcOrd="0" destOrd="0" presId="urn:microsoft.com/office/officeart/2005/8/layout/vList2"/>
    <dgm:cxn modelId="{8A947CF1-BA8B-4844-8EC2-548C12BCA00E}" type="presParOf" srcId="{8FAE61EB-B405-43D9-9A96-D58D622D8EB3}" destId="{8F01B184-E63E-4B70-90D7-4F87317767E8}" srcOrd="1" destOrd="0" presId="urn:microsoft.com/office/officeart/2005/8/layout/vList2"/>
    <dgm:cxn modelId="{DDA91C2E-D298-4946-8541-E4E4DEF844A4}" type="presParOf" srcId="{8FAE61EB-B405-43D9-9A96-D58D622D8EB3}" destId="{43C779FE-596D-4276-AADA-4F46AC6AD3AE}" srcOrd="2" destOrd="0" presId="urn:microsoft.com/office/officeart/2005/8/layout/vList2"/>
    <dgm:cxn modelId="{D512CD25-6D64-466F-8E43-FDC231E06D80}" type="presParOf" srcId="{8FAE61EB-B405-43D9-9A96-D58D622D8EB3}" destId="{00CC3D38-2910-4182-95D8-CCB93184FB09}" srcOrd="3" destOrd="0" presId="urn:microsoft.com/office/officeart/2005/8/layout/vList2"/>
    <dgm:cxn modelId="{9A89E479-ED35-4EA8-ABC6-6BF6BA370606}" type="presParOf" srcId="{8FAE61EB-B405-43D9-9A96-D58D622D8EB3}" destId="{5DE138D6-0B89-4A42-AEDF-E7F896FD447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5CF58-CC91-4251-803E-8F5F7C2998D6}">
      <dsp:nvSpPr>
        <dsp:cNvPr id="0" name=""/>
        <dsp:cNvSpPr/>
      </dsp:nvSpPr>
      <dsp:spPr>
        <a:xfrm>
          <a:off x="0" y="0"/>
          <a:ext cx="8786874" cy="10062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1.</a:t>
          </a:r>
          <a:r>
            <a:rPr lang="th-TH" sz="24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กลุ่มอาหาร เกษตร และเทคโนโลยีชีวภาพ (</a:t>
          </a:r>
          <a:r>
            <a:rPr lang="en-US" sz="24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Food, Agriculture &amp; Bio-Tech)</a:t>
          </a:r>
          <a:endParaRPr lang="th-TH" sz="2400" b="1" kern="1200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sp:txBody>
      <dsp:txXfrm>
        <a:off x="49119" y="49119"/>
        <a:ext cx="8688636" cy="907962"/>
      </dsp:txXfrm>
    </dsp:sp>
    <dsp:sp modelId="{D0A72BEB-1F81-4FC7-80FE-E33723EC3204}">
      <dsp:nvSpPr>
        <dsp:cNvPr id="0" name=""/>
        <dsp:cNvSpPr/>
      </dsp:nvSpPr>
      <dsp:spPr>
        <a:xfrm>
          <a:off x="0" y="1065502"/>
          <a:ext cx="8786874" cy="1006200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2.</a:t>
          </a:r>
          <a:r>
            <a:rPr lang="th-TH" sz="24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กลุ่มสาธารณสุข สุขภาพ และเทคโนโลยีทางการแพทย์ (</a:t>
          </a:r>
          <a:r>
            <a:rPr lang="en-US" sz="24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Health, </a:t>
          </a:r>
          <a:r>
            <a:rPr lang="en-US" sz="2400" b="1" kern="1200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Wellness&amp;Bio</a:t>
          </a:r>
          <a:r>
            <a:rPr lang="en-US" sz="24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-Med)</a:t>
          </a:r>
          <a:endParaRPr lang="th-TH" sz="2400" b="1" kern="1200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sp:txBody>
      <dsp:txXfrm>
        <a:off x="49119" y="1114621"/>
        <a:ext cx="8688636" cy="907962"/>
      </dsp:txXfrm>
    </dsp:sp>
    <dsp:sp modelId="{1D6A9FC6-DF65-4443-A115-C951CAF4D156}">
      <dsp:nvSpPr>
        <dsp:cNvPr id="0" name=""/>
        <dsp:cNvSpPr/>
      </dsp:nvSpPr>
      <dsp:spPr>
        <a:xfrm>
          <a:off x="0" y="2137072"/>
          <a:ext cx="8786874" cy="100620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3.</a:t>
          </a:r>
          <a:r>
            <a:rPr lang="th-TH" sz="24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กลุ่มเครื่องมืออุปกรณ์อัจฉริยะ หุ่นยนต์ และระบบเครื่องกลที่ใช้ระบบอิเล็กทรอนิกส์ควบคุม (</a:t>
          </a:r>
          <a:r>
            <a:rPr lang="en-US" sz="24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Smart Devices, Robotics &amp; </a:t>
          </a:r>
          <a:r>
            <a:rPr lang="en-US" sz="2400" b="1" kern="1200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Mechatronics</a:t>
          </a:r>
          <a:r>
            <a:rPr lang="en-US" sz="24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) </a:t>
          </a:r>
          <a:endParaRPr lang="th-TH" sz="2400" b="1" kern="1200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sp:txBody>
      <dsp:txXfrm>
        <a:off x="49119" y="2186191"/>
        <a:ext cx="8688636" cy="907962"/>
      </dsp:txXfrm>
    </dsp:sp>
    <dsp:sp modelId="{122ECCC5-1E99-40B9-A150-B70255389896}">
      <dsp:nvSpPr>
        <dsp:cNvPr id="0" name=""/>
        <dsp:cNvSpPr/>
      </dsp:nvSpPr>
      <dsp:spPr>
        <a:xfrm>
          <a:off x="0" y="3222953"/>
          <a:ext cx="8786874" cy="1006200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4.</a:t>
          </a:r>
          <a:r>
            <a:rPr lang="th-TH" sz="24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กลุ่มดิจิตอล เทคโนโลยีอินเตอร์เน็ตที่เชื่อมต่อและบังคับอุปกรณ์ต่างๆ ปัญญาประดิษฐ์และเทคโนโลยีสมองกลฝังตัว (</a:t>
          </a:r>
          <a:r>
            <a:rPr lang="en-US" sz="24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Digital, </a:t>
          </a:r>
          <a:r>
            <a:rPr lang="en-US" sz="2400" b="1" kern="1200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IoT</a:t>
          </a:r>
          <a:r>
            <a:rPr lang="en-US" sz="24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, Artificial Intelligence &amp; Embedded Technology)</a:t>
          </a:r>
          <a:endParaRPr lang="th-TH" sz="2400" b="1" kern="1200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sp:txBody>
      <dsp:txXfrm>
        <a:off x="49119" y="3272072"/>
        <a:ext cx="8688636" cy="907962"/>
      </dsp:txXfrm>
    </dsp:sp>
    <dsp:sp modelId="{17967BD2-A21A-46C2-8CF3-27C27ECE4D5F}">
      <dsp:nvSpPr>
        <dsp:cNvPr id="0" name=""/>
        <dsp:cNvSpPr/>
      </dsp:nvSpPr>
      <dsp:spPr>
        <a:xfrm>
          <a:off x="0" y="4286285"/>
          <a:ext cx="8786874" cy="100620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5.</a:t>
          </a:r>
          <a:r>
            <a:rPr lang="th-TH" sz="24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กลุ่มอุตสาหกรรมสร้างสรรค์ วัฒนธรรม และบริการที่มีมูลค่าสูง (</a:t>
          </a:r>
          <a:r>
            <a:rPr lang="en-US" sz="24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Creative, Culture &amp; High Value Services)</a:t>
          </a:r>
          <a:endParaRPr lang="th-TH" sz="2400" b="1" kern="1200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sp:txBody>
      <dsp:txXfrm>
        <a:off x="49119" y="4335404"/>
        <a:ext cx="8688636" cy="9079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14F534-52BC-42E9-8F7D-EA3FAC7006BA}">
      <dsp:nvSpPr>
        <dsp:cNvPr id="0" name=""/>
        <dsp:cNvSpPr/>
      </dsp:nvSpPr>
      <dsp:spPr>
        <a:xfrm>
          <a:off x="0" y="2448"/>
          <a:ext cx="8472488" cy="122135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การเสริมสร้างความเข้มแข็งของภาคีสุขภาพในการสร</a:t>
          </a:r>
          <a:r>
            <a:rPr lang="th-TH" sz="32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้</a:t>
          </a:r>
          <a:r>
            <a:rPr lang="en-US" sz="3200" b="1" kern="1200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างสุขภาพ</a:t>
          </a:r>
          <a:endParaRPr lang="en-US" sz="3200" b="1" kern="1200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sp:txBody>
      <dsp:txXfrm>
        <a:off x="59621" y="62069"/>
        <a:ext cx="8353246" cy="1102109"/>
      </dsp:txXfrm>
    </dsp:sp>
    <dsp:sp modelId="{74B88D65-FB9B-4CB0-B2E4-BA3999AC4CDB}">
      <dsp:nvSpPr>
        <dsp:cNvPr id="0" name=""/>
        <dsp:cNvSpPr/>
      </dsp:nvSpPr>
      <dsp:spPr>
        <a:xfrm>
          <a:off x="0" y="1236765"/>
          <a:ext cx="8472488" cy="1221351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การพัฒนาระบบเฝ้าระวัง</a:t>
          </a:r>
          <a:r>
            <a:rPr lang="en-US" sz="32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en-US" sz="3200" b="1" kern="1200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เตือนภัย</a:t>
          </a:r>
          <a:r>
            <a:rPr lang="en-US" sz="32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en-US" sz="3200" b="1" kern="1200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และการจัดการภัยพิบัติและภัยสุขภาพ</a:t>
          </a:r>
          <a:endParaRPr lang="en-US" sz="3200" b="1" kern="1200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sp:txBody>
      <dsp:txXfrm>
        <a:off x="59621" y="1296386"/>
        <a:ext cx="8353246" cy="1102109"/>
      </dsp:txXfrm>
    </dsp:sp>
    <dsp:sp modelId="{7E58FA42-712E-4BA5-B5D8-C11A9DBBAA52}">
      <dsp:nvSpPr>
        <dsp:cNvPr id="0" name=""/>
        <dsp:cNvSpPr/>
      </dsp:nvSpPr>
      <dsp:spPr>
        <a:xfrm>
          <a:off x="0" y="2471083"/>
          <a:ext cx="8472488" cy="1221351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การมุ่งเน้นการส่งเสริมสุขภาพ</a:t>
          </a:r>
          <a:r>
            <a:rPr lang="en-US" sz="32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en-US" sz="3200" b="1" kern="1200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การป้องกันโรค</a:t>
          </a:r>
          <a:r>
            <a:rPr lang="en-US" sz="32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en-US" sz="3200" b="1" kern="1200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ควบคุมโรค</a:t>
          </a:r>
          <a:r>
            <a:rPr lang="en-US" sz="32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</a:t>
          </a:r>
          <a:r>
            <a:rPr lang="en-US" sz="3200" b="1" kern="1200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และคุ</a:t>
          </a:r>
          <a:r>
            <a:rPr lang="th-TH" sz="32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้</a:t>
          </a:r>
          <a:r>
            <a:rPr lang="en-US" sz="3200" b="1" kern="1200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มครองผู้บริโภคด้านสุขภาพ</a:t>
          </a:r>
          <a:endParaRPr lang="en-US" sz="3200" b="1" kern="1200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sp:txBody>
      <dsp:txXfrm>
        <a:off x="59621" y="2530704"/>
        <a:ext cx="8353246" cy="1102109"/>
      </dsp:txXfrm>
    </dsp:sp>
    <dsp:sp modelId="{5041E262-7A76-4EBA-8822-CE3FC1597D79}">
      <dsp:nvSpPr>
        <dsp:cNvPr id="0" name=""/>
        <dsp:cNvSpPr/>
      </dsp:nvSpPr>
      <dsp:spPr>
        <a:xfrm>
          <a:off x="0" y="3705400"/>
          <a:ext cx="8472488" cy="1221351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การ</a:t>
          </a:r>
          <a:r>
            <a:rPr lang="th-TH" sz="32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พัฒนา</a:t>
          </a:r>
          <a:r>
            <a:rPr lang="en-US" sz="3200" b="1" kern="1200" dirty="0" err="1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ระบบบริการสุขภาพให้มีมาตรฐานในทุกระดับ</a:t>
          </a:r>
          <a:r>
            <a:rPr lang="en-US" sz="3200" b="1" kern="1200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rPr>
            <a:t>  เพื่อตอบสนองต่อปัญหาสุขภาพในทุกกลุ่มเป้าหมายและพัฒนาระบบส่งต่อที่ไร้รอยต่อ</a:t>
          </a:r>
          <a:endParaRPr lang="en-US" sz="3200" b="1" kern="1200" dirty="0">
            <a:solidFill>
              <a:schemeClr val="tx1"/>
            </a:solidFill>
            <a:latin typeface="TH SarabunPSK" pitchFamily="34" charset="-34"/>
            <a:cs typeface="TH SarabunPSK" pitchFamily="34" charset="-34"/>
          </a:endParaRPr>
        </a:p>
      </dsp:txBody>
      <dsp:txXfrm>
        <a:off x="59621" y="3765021"/>
        <a:ext cx="8353246" cy="11021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4FEBD3-D4DD-4177-9726-138684844A58}">
      <dsp:nvSpPr>
        <dsp:cNvPr id="0" name=""/>
        <dsp:cNvSpPr/>
      </dsp:nvSpPr>
      <dsp:spPr>
        <a:xfrm>
          <a:off x="0" y="33411"/>
          <a:ext cx="8229600" cy="8026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latin typeface="TH SarabunPSK" pitchFamily="34" charset="-34"/>
              <a:cs typeface="TH SarabunPSK" pitchFamily="34" charset="-34"/>
            </a:rPr>
            <a:t>การสร้างความรู้ความเข้าใจ การเข้าสู่ประชาคมอาเซียน แก่บุคลากร</a:t>
          </a:r>
          <a:endParaRPr lang="th-TH" sz="3200" kern="1200" dirty="0">
            <a:latin typeface="TH SarabunPSK" pitchFamily="34" charset="-34"/>
            <a:cs typeface="TH SarabunPSK" pitchFamily="34" charset="-34"/>
          </a:endParaRPr>
        </a:p>
      </dsp:txBody>
      <dsp:txXfrm>
        <a:off x="39181" y="72592"/>
        <a:ext cx="8151238" cy="724258"/>
      </dsp:txXfrm>
    </dsp:sp>
    <dsp:sp modelId="{43C779FE-596D-4276-AADA-4F46AC6AD3AE}">
      <dsp:nvSpPr>
        <dsp:cNvPr id="0" name=""/>
        <dsp:cNvSpPr/>
      </dsp:nvSpPr>
      <dsp:spPr>
        <a:xfrm>
          <a:off x="0" y="916671"/>
          <a:ext cx="8229600" cy="8026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latin typeface="TH SarabunPSK" pitchFamily="34" charset="-34"/>
              <a:cs typeface="TH SarabunPSK" pitchFamily="34" charset="-34"/>
            </a:rPr>
            <a:t>การพัฒนางานสำคัญ เช่น</a:t>
          </a:r>
          <a:endParaRPr lang="en-AU" sz="2800" b="1" kern="1200" dirty="0">
            <a:latin typeface="TH SarabunPSK" pitchFamily="34" charset="-34"/>
            <a:cs typeface="TH SarabunPSK" pitchFamily="34" charset="-34"/>
          </a:endParaRPr>
        </a:p>
      </dsp:txBody>
      <dsp:txXfrm>
        <a:off x="39181" y="955852"/>
        <a:ext cx="8151238" cy="724258"/>
      </dsp:txXfrm>
    </dsp:sp>
    <dsp:sp modelId="{00CC3D38-2910-4182-95D8-CCB93184FB09}">
      <dsp:nvSpPr>
        <dsp:cNvPr id="0" name=""/>
        <dsp:cNvSpPr/>
      </dsp:nvSpPr>
      <dsp:spPr>
        <a:xfrm>
          <a:off x="0" y="1719291"/>
          <a:ext cx="8229600" cy="1970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h-TH" sz="2200" b="1" kern="1200" dirty="0" smtClean="0">
              <a:latin typeface="TH SarabunPSK" pitchFamily="34" charset="-34"/>
              <a:cs typeface="TH SarabunPSK" pitchFamily="34" charset="-34"/>
            </a:rPr>
            <a:t>การพัฒนาบุคลากร (ทักษะการเจรจาระหว่างประเทศ  ทักษะด้านภาษา ทั้งภาษาอังกฤษ และภาษาเพื่อนบ้านอาเซียน)</a:t>
          </a:r>
          <a:endParaRPr lang="en-AU" sz="2200" b="1" kern="1200" dirty="0">
            <a:latin typeface="TH SarabunPSK" pitchFamily="34" charset="-34"/>
            <a:cs typeface="TH SarabunPSK" pitchFamily="34" charset="-34"/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h-TH" sz="2200" b="1" kern="1200" dirty="0" smtClean="0">
              <a:latin typeface="TH SarabunPSK" pitchFamily="34" charset="-34"/>
              <a:cs typeface="TH SarabunPSK" pitchFamily="34" charset="-34"/>
            </a:rPr>
            <a:t>การพัฒนาองค์ความรู้ </a:t>
          </a:r>
          <a:endParaRPr lang="en-AU" sz="2200" b="1" kern="1200" dirty="0">
            <a:latin typeface="TH SarabunPSK" pitchFamily="34" charset="-34"/>
            <a:cs typeface="TH SarabunPSK" pitchFamily="34" charset="-34"/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h-TH" sz="2200" b="1" kern="1200" dirty="0" smtClean="0">
              <a:latin typeface="TH SarabunPSK" pitchFamily="34" charset="-34"/>
              <a:cs typeface="TH SarabunPSK" pitchFamily="34" charset="-34"/>
            </a:rPr>
            <a:t>การบริหารจัดการข้อมูล</a:t>
          </a:r>
          <a:endParaRPr lang="th-TH" sz="2200" kern="1200" dirty="0">
            <a:latin typeface="TH SarabunPSK" pitchFamily="34" charset="-34"/>
            <a:cs typeface="TH SarabunPSK" pitchFamily="34" charset="-34"/>
          </a:endParaRP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h-TH" sz="2200" b="1" kern="1200" dirty="0" smtClean="0">
              <a:latin typeface="TH SarabunPSK" pitchFamily="34" charset="-34"/>
              <a:cs typeface="TH SarabunPSK" pitchFamily="34" charset="-34"/>
            </a:rPr>
            <a:t>การพัฒนาความเชื่อมโยงทางนโยบาย</a:t>
          </a:r>
          <a:endParaRPr lang="en-US" sz="2200" b="1" kern="1200" dirty="0">
            <a:latin typeface="TH SarabunPSK" pitchFamily="34" charset="-34"/>
            <a:cs typeface="TH SarabunPSK" pitchFamily="34" charset="-34"/>
          </a:endParaRPr>
        </a:p>
      </dsp:txBody>
      <dsp:txXfrm>
        <a:off x="0" y="1719291"/>
        <a:ext cx="8229600" cy="1970640"/>
      </dsp:txXfrm>
    </dsp:sp>
    <dsp:sp modelId="{5DE138D6-0B89-4A42-AEDF-E7F896FD447C}">
      <dsp:nvSpPr>
        <dsp:cNvPr id="0" name=""/>
        <dsp:cNvSpPr/>
      </dsp:nvSpPr>
      <dsp:spPr>
        <a:xfrm>
          <a:off x="0" y="3689931"/>
          <a:ext cx="8229600" cy="8026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latin typeface="TH SarabunPSK" pitchFamily="34" charset="-34"/>
              <a:cs typeface="TH SarabunPSK" pitchFamily="34" charset="-34"/>
            </a:rPr>
            <a:t>การพัฒนาความร่วมมือระหว่างภาคส่วนต่างๆที่เกี่ยวข้อง</a:t>
          </a:r>
          <a:endParaRPr lang="th-TH" sz="2800" b="1" kern="1200" dirty="0">
            <a:latin typeface="TH SarabunPSK" pitchFamily="34" charset="-34"/>
            <a:cs typeface="TH SarabunPSK" pitchFamily="34" charset="-34"/>
          </a:endParaRPr>
        </a:p>
      </dsp:txBody>
      <dsp:txXfrm>
        <a:off x="39181" y="3729112"/>
        <a:ext cx="8151238" cy="7242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16/08/59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16/08/59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16/08/59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16/08/59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16/08/59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16/08/59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16/08/59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16/08/59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16/08/59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16/08/59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16/08/59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F293D-20BF-487A-BFA7-792ABC73B8A5}" type="datetimeFigureOut">
              <a:rPr lang="th-TH" smtClean="0"/>
              <a:pPr/>
              <a:t>16/08/59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42844" y="744529"/>
            <a:ext cx="8858312" cy="2041529"/>
          </a:xfrm>
          <a:solidFill>
            <a:srgbClr val="7030A0"/>
          </a:solidFill>
        </p:spPr>
        <p:txBody>
          <a:bodyPr>
            <a:noAutofit/>
          </a:bodyPr>
          <a:lstStyle/>
          <a:p>
            <a:r>
              <a:rPr lang="th-TH" sz="54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การเตรียมความพร้อมเป็นผู้นำด้านสุขภาพในอาเซียน</a:t>
            </a:r>
            <a:endParaRPr lang="th-TH" sz="5400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3428992" y="3357562"/>
            <a:ext cx="5643570" cy="614370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กลุ่มงานคุ้มครองผู้บริโภคและเภสัชสาธารณสุข</a:t>
            </a:r>
            <a:endParaRPr lang="th-TH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572560" cy="857256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th-TH" sz="48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วิวัฒนาการ การสาธารณสุขในประเทศไทย</a:t>
            </a:r>
            <a:endParaRPr lang="th-TH" sz="4800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285720" y="1285860"/>
            <a:ext cx="8643998" cy="5072098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ในเชิงประวัติศาสตร์อาจแบ่งออกได้เป็น ๓ ยุค คือ 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ยุคแรก ตั้งแต่ พ.ศ. ๒๐๕๔ - ๒๓๗๐ (๓๑๗ ปี) คือ นับตั้งแต่แผ่นดินสมเด็จพระรามาธิบดีที่ ๒ สมัยกรุงศรีอยุธยา จนถึงตอนต้นรัชกาลที่ ๓ สมัยกรุงรัตนโกสินทร์ เพราะก่อนหน้านี้ไม่มีหลักฐานใดๆ เกี่ยวกับการสาธารณสุขปรากฏอยู่ 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ยุคที่ ๒ ตั้งแต่ พ.ศ. ๒๓๗๑ อันเป็นปีที่ ๕ ใน รัชกาลที่ ๓ จนถึง พ.ศ.๒๔๗๕ ในรัชกาลพระบาทสมเด็จพระปกเกล้าเจ้าอยู่หัว ยุคนี้เป็นหัวเลี้ยวหัวต่อระหว่างการแพทย์แผนโบราณ และแผนปัจจุบัน 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ยุคที่ ๓ ตั้งแต่ พ.ศ. ๒๔๗๕ จนถึงปัจจุบัน เป็นยุคที่การแพทย์แผนปัจจุบันเริ่มมีวิวัฒนาการ โดยมีเป้าหมายให้สอดคล้องกับนโยบาย และแผนพัฒนาการเศรษฐกิจ และสังคมแห่งชาติ</a:t>
            </a:r>
            <a:endParaRPr lang="en-US" b="1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โมเดล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ประเทศไทย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4.0”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หรือ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ไทยแลนด์ 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4.0”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28865"/>
          </a:xfrm>
          <a:solidFill>
            <a:srgbClr val="FF66CC"/>
          </a:solidFill>
        </p:spPr>
        <p:txBody>
          <a:bodyPr>
            <a:normAutofit lnSpcReduction="10000"/>
          </a:bodyPr>
          <a:lstStyle/>
          <a:p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โมเดล 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ประเทศไทย 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1.0”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ที่เน้นภาคการเกษตร </a:t>
            </a:r>
            <a:endParaRPr lang="en-US" sz="36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ประเทศไทย 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2.0”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ที่เน้นอุตสาหกรรมเบา และก้าวสู่โมเดลปัจจุบัน </a:t>
            </a:r>
          </a:p>
          <a:p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ประเทศไทย 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3.0”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ที่เน้นอุตสาหกรรมหนัก</a:t>
            </a:r>
            <a:endParaRPr lang="th-TH" sz="3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428596" y="4214818"/>
            <a:ext cx="8286808" cy="1754326"/>
          </a:xfrm>
          <a:prstGeom prst="rect">
            <a:avLst/>
          </a:prstGeom>
          <a:solidFill>
            <a:srgbClr val="66FF99"/>
          </a:solidFill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ประเทศไทย 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4.0”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เป็นการปรับเปลี่ยนโครงสร้างเศรษฐกิจ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 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 ไปสู่ 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“Value–Based Economy” 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หรือ 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“</a:t>
            </a:r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เศรษฐกิจที่ขับเคลื่อนด้วยนวัตกรรม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” </a:t>
            </a:r>
            <a:endParaRPr lang="th-TH" sz="3600" b="1" dirty="0"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1143000"/>
          </a:xfrm>
          <a:solidFill>
            <a:srgbClr val="00B0F0"/>
          </a:solidFill>
        </p:spPr>
        <p:txBody>
          <a:bodyPr/>
          <a:lstStyle/>
          <a:p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5 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กลุ่มเทคโนโลยีและอุตสาหกรรมเป้าหมาย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142844" y="1357298"/>
          <a:ext cx="8786874" cy="5500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title"/>
          </p:nvPr>
        </p:nvSpPr>
        <p:spPr>
          <a:xfrm>
            <a:off x="285720" y="214313"/>
            <a:ext cx="8572560" cy="1071562"/>
          </a:xfrm>
          <a:solidFill>
            <a:srgbClr val="00B0F0"/>
          </a:solidFill>
        </p:spPr>
        <p:txBody>
          <a:bodyPr rIns="132080">
            <a:normAutofit/>
          </a:bodyPr>
          <a:lstStyle/>
          <a:p>
            <a:pPr>
              <a:defRPr/>
            </a:pPr>
            <a:r>
              <a:rPr lang="th-TH" sz="4800" b="1" dirty="0" smtClean="0">
                <a:latin typeface="TH SarabunPSK" pitchFamily="34" charset="-34"/>
                <a:ea typeface="ヒラギノ角ゴ ProN W6"/>
                <a:cs typeface="TH SarabunPSK" pitchFamily="34" charset="-34"/>
                <a:sym typeface="TH SarabunPSK Bold"/>
              </a:rPr>
              <a:t>ยุทธศาสตร์การพัฒนาสุขภาพ</a:t>
            </a:r>
            <a:endParaRPr lang="en-US" sz="4800" b="1" dirty="0" smtClean="0">
              <a:latin typeface="TH SarabunPSK" pitchFamily="34" charset="-34"/>
              <a:ea typeface="ヒラギノ角ゴ ProN W6"/>
              <a:cs typeface="TH SarabunPSK" pitchFamily="34" charset="-34"/>
              <a:sym typeface="TH SarabunPSK Bold"/>
            </a:endParaRPr>
          </a:p>
        </p:txBody>
      </p:sp>
      <p:graphicFrame>
        <p:nvGraphicFramePr>
          <p:cNvPr id="5" name="ไดอะแกรม 4"/>
          <p:cNvGraphicFramePr/>
          <p:nvPr/>
        </p:nvGraphicFramePr>
        <p:xfrm>
          <a:off x="357158" y="1571612"/>
          <a:ext cx="8472488" cy="4929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580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69AD4C-E53E-462F-8A10-F0061D70A1FB}" type="slidenum">
              <a:rPr lang="th-TH" smtClean="0"/>
              <a:pPr/>
              <a:t>5</a:t>
            </a:fld>
            <a:endParaRPr lang="th-TH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th-TH" b="1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การเตรียมความพร้อมองค์กร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5" name="ตัวยึดเนื้อหา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สี่เหลี่ยมผืนผ้า 3"/>
          <p:cNvSpPr/>
          <p:nvPr/>
        </p:nvSpPr>
        <p:spPr>
          <a:xfrm>
            <a:off x="6143636" y="6334780"/>
            <a:ext cx="2857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1800" b="1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ที่มา</a:t>
            </a:r>
            <a:r>
              <a:rPr lang="en-US" sz="1800" b="1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800" b="1" dirty="0" smtClean="0">
                <a:solidFill>
                  <a:srgbClr val="7030A0"/>
                </a:solidFill>
                <a:latin typeface="TH SarabunPSK" pitchFamily="34" charset="-34"/>
                <a:cs typeface="TH SarabunPSK" pitchFamily="34" charset="-34"/>
              </a:rPr>
              <a:t> ดร.ประพรศรี นรินทร์รักษ์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ตัวยึดเนื้อหา 6" descr="thai-cake-136[1]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2" y="2439604"/>
            <a:ext cx="3571900" cy="4418419"/>
          </a:xfrm>
        </p:spPr>
      </p:pic>
      <p:pic>
        <p:nvPicPr>
          <p:cNvPr id="8" name="รูปภาพ 7" descr="untitl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3000372"/>
            <a:ext cx="4000496" cy="3857652"/>
          </a:xfrm>
          <a:prstGeom prst="rect">
            <a:avLst/>
          </a:prstGeom>
        </p:spPr>
      </p:pic>
      <p:sp>
        <p:nvSpPr>
          <p:cNvPr id="9" name="ชื่อเรื่อง 1"/>
          <p:cNvSpPr txBox="1">
            <a:spLocks/>
          </p:cNvSpPr>
          <p:nvPr/>
        </p:nvSpPr>
        <p:spPr>
          <a:xfrm>
            <a:off x="0" y="642918"/>
            <a:ext cx="91440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hiller" pitchFamily="82" charset="0"/>
                <a:ea typeface="+mj-ea"/>
                <a:cs typeface="+mj-cs"/>
              </a:rPr>
              <a:t>Thank you for your attention.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hiller" pitchFamily="82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สำนักงา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สำนักงา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สำนักงา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338</Words>
  <Application>Microsoft Office PowerPoint</Application>
  <PresentationFormat>นำเสนอทางหน้าจอ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7</vt:i4>
      </vt:variant>
    </vt:vector>
  </HeadingPairs>
  <TitlesOfParts>
    <vt:vector size="8" baseType="lpstr">
      <vt:lpstr>ชุดรูปแบบของ Office</vt:lpstr>
      <vt:lpstr>การเตรียมความพร้อมเป็นผู้นำด้านสุขภาพในอาเซียน</vt:lpstr>
      <vt:lpstr>วิวัฒนาการ การสาธารณสุขในประเทศไทย</vt:lpstr>
      <vt:lpstr>โมเดล “ประเทศไทย 4.0” หรือ “ไทยแลนด์ 4.0”</vt:lpstr>
      <vt:lpstr>5 กลุ่มเทคโนโลยีและอุตสาหกรรมเป้าหมาย</vt:lpstr>
      <vt:lpstr>ยุทธศาสตร์การพัฒนาสุขภาพ</vt:lpstr>
      <vt:lpstr>การเตรียมความพร้อมองค์กร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การเตรียมความพร้อมเป็นผู้นำด้านสุขภาพในอาเซียน</dc:title>
  <dc:creator>asus</dc:creator>
  <cp:lastModifiedBy>nascomp</cp:lastModifiedBy>
  <cp:revision>9</cp:revision>
  <dcterms:created xsi:type="dcterms:W3CDTF">2016-08-14T12:42:30Z</dcterms:created>
  <dcterms:modified xsi:type="dcterms:W3CDTF">2016-08-16T04:00:43Z</dcterms:modified>
</cp:coreProperties>
</file>