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3" r:id="rId2"/>
    <p:sldId id="284" r:id="rId3"/>
    <p:sldId id="285" r:id="rId4"/>
    <p:sldId id="256" r:id="rId5"/>
    <p:sldId id="281" r:id="rId6"/>
    <p:sldId id="282" r:id="rId7"/>
  </p:sldIdLst>
  <p:sldSz cx="9144000" cy="6858000" type="screen4x3"/>
  <p:notesSz cx="7102475" cy="102330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412" cy="511399"/>
          </a:xfrm>
          <a:prstGeom prst="rect">
            <a:avLst/>
          </a:prstGeom>
        </p:spPr>
        <p:txBody>
          <a:bodyPr vert="horz" lIns="95866" tIns="47933" rIns="95866" bIns="4793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3424" y="0"/>
            <a:ext cx="3077412" cy="511399"/>
          </a:xfrm>
          <a:prstGeom prst="rect">
            <a:avLst/>
          </a:prstGeom>
        </p:spPr>
        <p:txBody>
          <a:bodyPr vert="horz" lIns="95866" tIns="47933" rIns="95866" bIns="47933" rtlCol="0"/>
          <a:lstStyle>
            <a:lvl1pPr algn="r">
              <a:defRPr sz="1300"/>
            </a:lvl1pPr>
          </a:lstStyle>
          <a:p>
            <a:fld id="{9E319D39-00C9-4670-9570-F11F7F384CDB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19943"/>
            <a:ext cx="3077412" cy="511399"/>
          </a:xfrm>
          <a:prstGeom prst="rect">
            <a:avLst/>
          </a:prstGeom>
        </p:spPr>
        <p:txBody>
          <a:bodyPr vert="horz" lIns="95866" tIns="47933" rIns="95866" bIns="4793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3424" y="9719943"/>
            <a:ext cx="3077412" cy="511399"/>
          </a:xfrm>
          <a:prstGeom prst="rect">
            <a:avLst/>
          </a:prstGeom>
        </p:spPr>
        <p:txBody>
          <a:bodyPr vert="horz" lIns="95866" tIns="47933" rIns="95866" bIns="47933" rtlCol="0" anchor="b"/>
          <a:lstStyle>
            <a:lvl1pPr algn="r">
              <a:defRPr sz="1300"/>
            </a:lvl1pPr>
          </a:lstStyle>
          <a:p>
            <a:fld id="{C26ABCCE-3535-4F49-A716-92CFECF3D3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160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242" cy="511243"/>
          </a:xfrm>
          <a:prstGeom prst="rect">
            <a:avLst/>
          </a:prstGeom>
        </p:spPr>
        <p:txBody>
          <a:bodyPr vert="horz" lIns="95866" tIns="47933" rIns="95866" bIns="4793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3577" y="1"/>
            <a:ext cx="3077242" cy="511243"/>
          </a:xfrm>
          <a:prstGeom prst="rect">
            <a:avLst/>
          </a:prstGeom>
        </p:spPr>
        <p:txBody>
          <a:bodyPr vert="horz" lIns="95866" tIns="47933" rIns="95866" bIns="47933" rtlCol="0"/>
          <a:lstStyle>
            <a:lvl1pPr algn="r">
              <a:defRPr sz="1300"/>
            </a:lvl1pPr>
          </a:lstStyle>
          <a:p>
            <a:fld id="{F257441A-7184-4762-803B-9BB882C67797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6763"/>
            <a:ext cx="5113337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66" tIns="47933" rIns="95866" bIns="4793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752" y="4860891"/>
            <a:ext cx="5682971" cy="4604453"/>
          </a:xfrm>
          <a:prstGeom prst="rect">
            <a:avLst/>
          </a:prstGeom>
        </p:spPr>
        <p:txBody>
          <a:bodyPr vert="horz" lIns="95866" tIns="47933" rIns="95866" bIns="47933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0149"/>
            <a:ext cx="3077242" cy="511242"/>
          </a:xfrm>
          <a:prstGeom prst="rect">
            <a:avLst/>
          </a:prstGeom>
        </p:spPr>
        <p:txBody>
          <a:bodyPr vert="horz" lIns="95866" tIns="47933" rIns="95866" bIns="4793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3577" y="9720149"/>
            <a:ext cx="3077242" cy="511242"/>
          </a:xfrm>
          <a:prstGeom prst="rect">
            <a:avLst/>
          </a:prstGeom>
        </p:spPr>
        <p:txBody>
          <a:bodyPr vert="horz" lIns="95866" tIns="47933" rIns="95866" bIns="47933" rtlCol="0" anchor="b"/>
          <a:lstStyle>
            <a:lvl1pPr algn="r">
              <a:defRPr sz="1300"/>
            </a:lvl1pPr>
          </a:lstStyle>
          <a:p>
            <a:fld id="{4FBF62F0-D7B6-4AB8-8E2B-ED69473F27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75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800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96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90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355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8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154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70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983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295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17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738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CDA3B-0706-4171-9CF3-4FB0278CAF2C}" type="datetimeFigureOut">
              <a:rPr lang="th-TH" smtClean="0"/>
              <a:pPr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111B-8627-471A-B4F7-B14A4171F22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03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4" y="0"/>
            <a:ext cx="9356942" cy="6858000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59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352928" cy="1752600"/>
          </a:xfrm>
        </p:spPr>
        <p:txBody>
          <a:bodyPr>
            <a:noAutofit/>
          </a:bodyPr>
          <a:lstStyle/>
          <a:p>
            <a:pPr algn="l"/>
            <a:r>
              <a:rPr lang="th-TH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1.กิจกรรม</a:t>
            </a:r>
            <a:r>
              <a:rPr lang="th-TH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หัวเราะโลก ปีที่ </a:t>
            </a:r>
            <a:r>
              <a:rPr lang="th-TH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 (วันอาทิตย์ที่ 1 พ.ค.2559)</a:t>
            </a:r>
            <a:endParaRPr lang="th-TH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th-TH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th-TH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th-TH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ภายใต้</a:t>
            </a:r>
            <a:r>
              <a:rPr lang="th-TH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โครงการประชุมเชิงปฏิบัติการพัฒนาเครือข่ายล้างพิษกายล้างพิษใจ </a:t>
            </a:r>
            <a:r>
              <a:rPr lang="th-TH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ด้วย</a:t>
            </a:r>
            <a:r>
              <a:rPr lang="th-TH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การ</a:t>
            </a:r>
            <a:r>
              <a:rPr lang="th-TH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หัวเพาะสุข  ปลูก</a:t>
            </a:r>
            <a:r>
              <a:rPr lang="th-TH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สมุนไพรเป็นอาหารและยา ลดการพึ่งพายาแผน</a:t>
            </a:r>
            <a:r>
              <a:rPr lang="th-TH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ปัจจุบัน</a:t>
            </a:r>
            <a:endParaRPr lang="th-TH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55576" y="3068960"/>
            <a:ext cx="2952328" cy="16905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</a:rPr>
              <a:t> 6 เดือนแรก</a:t>
            </a:r>
          </a:p>
          <a:p>
            <a:r>
              <a:rPr lang="th-TH" b="1" dirty="0" smtClean="0">
                <a:solidFill>
                  <a:prstClr val="black"/>
                </a:solidFill>
              </a:rPr>
              <a:t>อบรมเครือข่าย </a:t>
            </a:r>
            <a:r>
              <a:rPr lang="th-TH" b="1" dirty="0">
                <a:solidFill>
                  <a:prstClr val="black"/>
                </a:solidFill>
              </a:rPr>
              <a:t>หัวเราะบำบัด ในหมู่บ้านนำร่อง ตำบล 4 </a:t>
            </a:r>
            <a:r>
              <a:rPr lang="th-TH" b="1" dirty="0" smtClean="0">
                <a:solidFill>
                  <a:prstClr val="black"/>
                </a:solidFill>
              </a:rPr>
              <a:t>ดี วิถีพอเพียง</a:t>
            </a:r>
            <a:endParaRPr lang="th-TH" b="1" dirty="0">
              <a:solidFill>
                <a:prstClr val="black"/>
              </a:solidFill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3707904" y="3717032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355976" y="3068960"/>
            <a:ext cx="4680520" cy="2016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2400" b="1" dirty="0" smtClean="0">
              <a:solidFill>
                <a:prstClr val="black"/>
              </a:solidFill>
            </a:endParaRPr>
          </a:p>
          <a:p>
            <a:endParaRPr lang="th-TH" sz="2400" b="1" dirty="0" smtClean="0">
              <a:solidFill>
                <a:prstClr val="black"/>
              </a:solidFill>
            </a:endParaRPr>
          </a:p>
          <a:p>
            <a:r>
              <a:rPr lang="th-TH" sz="2400" b="1" dirty="0" smtClean="0">
                <a:solidFill>
                  <a:prstClr val="black"/>
                </a:solidFill>
              </a:rPr>
              <a:t>งานมหกรรมหัวเราะโลก 1 </a:t>
            </a:r>
            <a:r>
              <a:rPr lang="th-TH" sz="2400" b="1" dirty="0" err="1" smtClean="0">
                <a:solidFill>
                  <a:prstClr val="black"/>
                </a:solidFill>
              </a:rPr>
              <a:t>พค</a:t>
            </a:r>
            <a:r>
              <a:rPr lang="th-TH" sz="2400" b="1" dirty="0" smtClean="0">
                <a:solidFill>
                  <a:prstClr val="black"/>
                </a:solidFill>
              </a:rPr>
              <a:t>. 59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>
                <a:solidFill>
                  <a:prstClr val="black"/>
                </a:solidFill>
              </a:rPr>
              <a:t>สาธิตการหัวเราบำบัด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>
                <a:solidFill>
                  <a:prstClr val="black"/>
                </a:solidFill>
              </a:rPr>
              <a:t>ประกวดหัวเราะ (อย่างน้อยอำเภอละ 2 ทีม)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>
                <a:solidFill>
                  <a:prstClr val="black"/>
                </a:solidFill>
              </a:rPr>
              <a:t>แจ้งแนวทางการปลูกสมุนไพรเป็นอาหารและยา</a:t>
            </a:r>
          </a:p>
          <a:p>
            <a:pPr algn="ctr"/>
            <a:endParaRPr lang="th-TH" sz="2400" b="1" dirty="0">
              <a:solidFill>
                <a:prstClr val="black"/>
              </a:solidFill>
            </a:endParaRPr>
          </a:p>
          <a:p>
            <a:pPr algn="ctr"/>
            <a:endParaRPr lang="th-TH" sz="2400" b="1" dirty="0">
              <a:solidFill>
                <a:prstClr val="black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347864" y="5229200"/>
            <a:ext cx="5184576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</a:rPr>
              <a:t>ผลผลิต 6 เดือนหลัง</a:t>
            </a:r>
            <a:r>
              <a:rPr lang="en-US" sz="2000" b="1" dirty="0" smtClean="0">
                <a:solidFill>
                  <a:prstClr val="black"/>
                </a:solidFill>
              </a:rPr>
              <a:t>:</a:t>
            </a:r>
            <a:endParaRPr lang="th-TH" sz="2000" b="1" dirty="0" smtClean="0">
              <a:solidFill>
                <a:prstClr val="black"/>
              </a:solidFill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th-TH" sz="2000" b="1" dirty="0" smtClean="0">
                <a:solidFill>
                  <a:prstClr val="black"/>
                </a:solidFill>
              </a:rPr>
              <a:t>มีชมรมหัวเราะบำบัดทุกหมู่บ้าน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th-TH" sz="2000" b="1" dirty="0" err="1" smtClean="0">
                <a:solidFill>
                  <a:prstClr val="black"/>
                </a:solidFill>
              </a:rPr>
              <a:t>อส</a:t>
            </a:r>
            <a:r>
              <a:rPr lang="th-TH" sz="2000" b="1" dirty="0" smtClean="0">
                <a:solidFill>
                  <a:prstClr val="black"/>
                </a:solidFill>
              </a:rPr>
              <a:t>ม.เป็นแกนนำการปลูกและใช้สมุนไพรเป็นอาหารและยาอย่างเป็นรูปธรรม</a:t>
            </a:r>
          </a:p>
          <a:p>
            <a:pPr algn="ctr"/>
            <a:endParaRPr lang="th-TH" sz="2000" b="1" dirty="0" smtClean="0">
              <a:solidFill>
                <a:prstClr val="black"/>
              </a:solidFill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6876256" y="4869160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79512" y="5049180"/>
            <a:ext cx="2808312" cy="16921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</a:rPr>
              <a:t>เชิญผู้บริหารร่วมงาน</a:t>
            </a:r>
          </a:p>
          <a:p>
            <a:pPr algn="ctr"/>
            <a:r>
              <a:rPr lang="th-TH" sz="2000" dirty="0">
                <a:solidFill>
                  <a:prstClr val="black"/>
                </a:solidFill>
              </a:rPr>
              <a:t>-</a:t>
            </a:r>
            <a:r>
              <a:rPr lang="th-TH" sz="2000" dirty="0" smtClean="0">
                <a:solidFill>
                  <a:prstClr val="black"/>
                </a:solidFill>
              </a:rPr>
              <a:t>แถลงข่าว 29 </a:t>
            </a:r>
            <a:r>
              <a:rPr lang="th-TH" sz="2000" dirty="0" err="1" smtClean="0">
                <a:solidFill>
                  <a:prstClr val="black"/>
                </a:solidFill>
              </a:rPr>
              <a:t>เมย</a:t>
            </a:r>
            <a:r>
              <a:rPr lang="th-TH" sz="2000" dirty="0" smtClean="0">
                <a:solidFill>
                  <a:prstClr val="black"/>
                </a:solidFill>
              </a:rPr>
              <a:t>.59 บ่ายโมง</a:t>
            </a:r>
          </a:p>
          <a:p>
            <a:r>
              <a:rPr lang="th-TH" sz="2000" dirty="0" smtClean="0">
                <a:solidFill>
                  <a:prstClr val="black"/>
                </a:solidFill>
              </a:rPr>
              <a:t>    -ร่วมงานมหกรรม 1 </a:t>
            </a:r>
            <a:r>
              <a:rPr lang="th-TH" sz="2000" dirty="0" err="1" smtClean="0">
                <a:solidFill>
                  <a:prstClr val="black"/>
                </a:solidFill>
              </a:rPr>
              <a:t>พค</a:t>
            </a:r>
            <a:r>
              <a:rPr lang="th-TH" sz="2000" dirty="0" smtClean="0">
                <a:solidFill>
                  <a:prstClr val="black"/>
                </a:solidFill>
              </a:rPr>
              <a:t>.59</a:t>
            </a:r>
          </a:p>
          <a:p>
            <a:r>
              <a:rPr lang="th-TH" sz="2000" dirty="0">
                <a:solidFill>
                  <a:prstClr val="black"/>
                </a:solidFill>
              </a:rPr>
              <a:t> </a:t>
            </a:r>
            <a:r>
              <a:rPr lang="th-TH" sz="2000" dirty="0" smtClean="0">
                <a:solidFill>
                  <a:prstClr val="black"/>
                </a:solidFill>
              </a:rPr>
              <a:t>   -กำชับ </a:t>
            </a:r>
            <a:r>
              <a:rPr lang="th-TH" sz="2000" dirty="0" err="1" smtClean="0">
                <a:solidFill>
                  <a:prstClr val="black"/>
                </a:solidFill>
              </a:rPr>
              <a:t>จนท</a:t>
            </a:r>
            <a:r>
              <a:rPr lang="th-TH" sz="2000" dirty="0" smtClean="0">
                <a:solidFill>
                  <a:prstClr val="black"/>
                </a:solidFill>
              </a:rPr>
              <a:t> รพ.สต.ให้นำ </a:t>
            </a:r>
            <a:r>
              <a:rPr lang="th-TH" sz="2000" dirty="0" err="1" smtClean="0">
                <a:solidFill>
                  <a:prstClr val="black"/>
                </a:solidFill>
              </a:rPr>
              <a:t>อสม</a:t>
            </a:r>
            <a:r>
              <a:rPr lang="th-TH" sz="2000" dirty="0" smtClean="0">
                <a:solidFill>
                  <a:prstClr val="black"/>
                </a:solidFill>
              </a:rPr>
              <a:t>เข้าร่วมโดยพร้อมเพียงกัน </a:t>
            </a:r>
            <a:endParaRPr lang="th-TH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8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507288" cy="2160240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/>
              <a:t>2.กำหนดการคืนข้อมูล</a:t>
            </a:r>
            <a:r>
              <a:rPr lang="th-TH" dirty="0"/>
              <a:t> </a:t>
            </a:r>
            <a:r>
              <a:rPr lang="en-US" dirty="0" smtClean="0"/>
              <a:t>GIS </a:t>
            </a:r>
            <a:r>
              <a:rPr lang="th-TH" dirty="0" smtClean="0"/>
              <a:t>สู่ชุมชน</a:t>
            </a:r>
            <a:br>
              <a:rPr lang="th-TH" dirty="0" smtClean="0"/>
            </a:br>
            <a:r>
              <a:rPr lang="th-TH" dirty="0" smtClean="0"/>
              <a:t>   หมู่บ้านนำร่อง 11 หมู่บ้าน ช่วงเดือน พ.ค.59</a:t>
            </a:r>
            <a:br>
              <a:rPr lang="th-TH" dirty="0" smtClean="0"/>
            </a:br>
            <a:r>
              <a:rPr lang="th-TH" dirty="0"/>
              <a:t> </a:t>
            </a:r>
            <a:r>
              <a:rPr lang="th-TH" dirty="0" smtClean="0"/>
              <a:t>   	ขอความร่วมมือให้  อำเภอลงไปร่วมกิจกรรมและสนับสนุนการดำเนินงานในพื้นที่</a:t>
            </a:r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39552" y="3140968"/>
            <a:ext cx="850728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dirty="0">
                <a:solidFill>
                  <a:prstClr val="black"/>
                </a:solidFill>
              </a:rPr>
              <a:t>3</a:t>
            </a:r>
            <a:r>
              <a:rPr lang="th-TH" dirty="0" smtClean="0">
                <a:solidFill>
                  <a:prstClr val="black"/>
                </a:solidFill>
              </a:rPr>
              <a:t>.กำหนดการขับเคลื่อน </a:t>
            </a:r>
            <a:r>
              <a:rPr lang="en-US" dirty="0" smtClean="0">
                <a:solidFill>
                  <a:prstClr val="black"/>
                </a:solidFill>
              </a:rPr>
              <a:t>DHML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3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404664"/>
            <a:ext cx="7763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โครงการเสริมสมรรถนะการบริหารจัดการระบบสุขภาพอำเภอ </a:t>
            </a:r>
            <a:br>
              <a:rPr lang="th-TH" sz="4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District Health System Management Learning: DHML) </a:t>
            </a:r>
            <a:endParaRPr lang="th-TH" sz="5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60910"/>
            <a:ext cx="2262504" cy="180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88" y="3781568"/>
            <a:ext cx="1584176" cy="1188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Thailand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8825" y="2826181"/>
            <a:ext cx="2221442" cy="119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68" y="4398035"/>
            <a:ext cx="3275856" cy="184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340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11560" y="1239441"/>
            <a:ext cx="8208912" cy="5618559"/>
          </a:xfrm>
          <a:prstGeom prst="flowChartAlternate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เพื่อเพิ่มสมรรถนะการบริหารจัดการระบบสุขภาพอำเภอของทีมพัฒนาระบบสุขภาพอำเภอ พัฒนาเครือข่ายการเรียนรู้ และส่งเสริมปฏิสัมพันธ์ระหว่างผู้บริหาร ผู้ปฏิบัติ นักวิชาการ และผู้ที่มีส่วนเกี่ยวข้องในโครงการ</a:t>
            </a:r>
          </a:p>
          <a:p>
            <a:pPr marL="457200" indent="-457200">
              <a:buAutoNum type="arabicPeriod"/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ส่งเสริมการพัฒนารูปแบบการบริหารจัดการ (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Model Development)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ตามความจำเพาะของบริบทของแต่ละระบบสุขภาพอำเภอ พร้อมกับรวบรวมและเผยแพร่องค์ความรู้ที่สังเคราะห์เป็นบทเรียนจากประสบการณ์เพื่อทำให้เกิดประโยชน์อย่างต่อเนื่อ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79512" y="159023"/>
            <a:ext cx="381642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rgbClr val="C0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วัตถุประสงค์</a:t>
            </a:r>
          </a:p>
        </p:txBody>
      </p:sp>
    </p:spTree>
    <p:extLst>
      <p:ext uri="{BB962C8B-B14F-4D97-AF65-F5344CB8AC3E}">
        <p14:creationId xmlns:p14="http://schemas.microsoft.com/office/powerpoint/2010/main" val="209060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79512" y="159023"/>
            <a:ext cx="8964488" cy="11918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แผนดำเนินการจัดการเรียนรู้  โครงการเสริมสมรรถนะการบริหารจัดการระบบสุขภาพอำเภอ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District Health System Management Learning: DHML) </a:t>
            </a:r>
            <a:endParaRPr lang="th-TH" sz="32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917634"/>
              </p:ext>
            </p:extLst>
          </p:nvPr>
        </p:nvGraphicFramePr>
        <p:xfrm>
          <a:off x="512386" y="1700808"/>
          <a:ext cx="8298739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4886">
                  <a:extLst>
                    <a:ext uri="{9D8B030D-6E8A-4147-A177-3AD203B41FA5}">
                      <a16:colId xmlns:a16="http://schemas.microsoft.com/office/drawing/2014/main" xmlns="" val="3877463939"/>
                    </a:ext>
                  </a:extLst>
                </a:gridCol>
                <a:gridCol w="1727339">
                  <a:extLst>
                    <a:ext uri="{9D8B030D-6E8A-4147-A177-3AD203B41FA5}">
                      <a16:colId xmlns:a16="http://schemas.microsoft.com/office/drawing/2014/main" xmlns="" val="4140458013"/>
                    </a:ext>
                  </a:extLst>
                </a:gridCol>
                <a:gridCol w="1614687">
                  <a:extLst>
                    <a:ext uri="{9D8B030D-6E8A-4147-A177-3AD203B41FA5}">
                      <a16:colId xmlns:a16="http://schemas.microsoft.com/office/drawing/2014/main" xmlns="" val="1006512874"/>
                    </a:ext>
                  </a:extLst>
                </a:gridCol>
                <a:gridCol w="2271827">
                  <a:extLst>
                    <a:ext uri="{9D8B030D-6E8A-4147-A177-3AD203B41FA5}">
                      <a16:colId xmlns:a16="http://schemas.microsoft.com/office/drawing/2014/main" xmlns="" val="361600773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การจัดกิจกรรมเรียนรู้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ระยะเวลาดำเนินการ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สถานที่เรียรู้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ctr"/>
                </a:tc>
                <a:extLst>
                  <a:ext uri="{0D108BD9-81ED-4DB2-BD59-A6C34878D82A}">
                    <a16:rowId xmlns:a16="http://schemas.microsoft.com/office/drawing/2014/main" xmlns="" val="208659861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ประชุมครั้งที่ </a:t>
                      </a: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16-17 </a:t>
                      </a: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 </a:t>
                      </a: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เมืองสระแก้ว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บ้านคลองอาราง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extLst>
                  <a:ext uri="{0D108BD9-81ED-4DB2-BD59-A6C34878D82A}">
                    <a16:rowId xmlns:a16="http://schemas.microsoft.com/office/drawing/2014/main" xmlns="" val="181280278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ประชุมครั้งที่ </a:t>
                      </a: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6-7</a:t>
                      </a: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 </a:t>
                      </a: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อรัญประเทศ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ตำบลทับพริก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ctr"/>
                </a:tc>
                <a:extLst>
                  <a:ext uri="{0D108BD9-81ED-4DB2-BD59-A6C34878D82A}">
                    <a16:rowId xmlns:a16="http://schemas.microsoft.com/office/drawing/2014/main" xmlns="" val="316583002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ประชุมครั้งที่ </a:t>
                      </a: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18-19 </a:t>
                      </a: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 </a:t>
                      </a: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โคกสูง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ตำบลหนองม่วง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extLst>
                  <a:ext uri="{0D108BD9-81ED-4DB2-BD59-A6C34878D82A}">
                    <a16:rowId xmlns:a16="http://schemas.microsoft.com/office/drawing/2014/main" xmlns="" val="342424768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ประชุมครั้งที่ </a:t>
                      </a: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15-16 </a:t>
                      </a: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 </a:t>
                      </a: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ตาพระยา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7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extLst>
                  <a:ext uri="{0D108BD9-81ED-4DB2-BD59-A6C34878D82A}">
                    <a16:rowId xmlns:a16="http://schemas.microsoft.com/office/drawing/2014/main" xmlns="" val="393198046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ประชุมครั้งที่ </a:t>
                      </a: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13-14 </a:t>
                      </a: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</a:t>
                      </a: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เขาฉกรรจ์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7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7034" marR="87034" marT="0" marB="0" anchor="b"/>
                </a:tc>
                <a:extLst>
                  <a:ext uri="{0D108BD9-81ED-4DB2-BD59-A6C34878D82A}">
                    <a16:rowId xmlns:a16="http://schemas.microsoft.com/office/drawing/2014/main" xmlns="" val="2547213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57603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338</Words>
  <Application>Microsoft Office PowerPoint</Application>
  <PresentationFormat>นำเสนอทางหน้าจอ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งานนำเสนอ PowerPoint</vt:lpstr>
      <vt:lpstr>งานนำเสนอ PowerPoint</vt:lpstr>
      <vt:lpstr>2.กำหนดการคืนข้อมูล GIS สู่ชุมชน    หมู่บ้านนำร่อง 11 หมู่บ้าน ช่วงเดือน พ.ค.59      ขอความร่วมมือให้  อำเภอลงไปร่วมกิจกรรมและสนับสนุนการดำเนินงานในพื้นที่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nascomp</cp:lastModifiedBy>
  <cp:revision>43</cp:revision>
  <cp:lastPrinted>2015-12-24T00:14:37Z</cp:lastPrinted>
  <dcterms:created xsi:type="dcterms:W3CDTF">2014-12-06T05:45:34Z</dcterms:created>
  <dcterms:modified xsi:type="dcterms:W3CDTF">2016-04-27T02:55:14Z</dcterms:modified>
</cp:coreProperties>
</file>