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6"/>
  </p:handoutMasterIdLst>
  <p:sldIdLst>
    <p:sldId id="288" r:id="rId2"/>
    <p:sldId id="286" r:id="rId3"/>
    <p:sldId id="287" r:id="rId4"/>
    <p:sldId id="289" r:id="rId5"/>
    <p:sldId id="277" r:id="rId6"/>
    <p:sldId id="291" r:id="rId7"/>
    <p:sldId id="292" r:id="rId8"/>
    <p:sldId id="279" r:id="rId9"/>
    <p:sldId id="280" r:id="rId10"/>
    <p:sldId id="281" r:id="rId11"/>
    <p:sldId id="282" r:id="rId12"/>
    <p:sldId id="284" r:id="rId13"/>
    <p:sldId id="285" r:id="rId14"/>
    <p:sldId id="290" r:id="rId15"/>
  </p:sldIdLst>
  <p:sldSz cx="9144000" cy="6858000" type="screen4x3"/>
  <p:notesSz cx="6794500" cy="99314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9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64593-B8DA-4F23-92C9-13FC82EC354A}" type="datetimeFigureOut">
              <a:rPr lang="th-TH" smtClean="0"/>
              <a:t>30/11/60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1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76476-F30E-4EC9-88CB-33C1A502E4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848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1DABB-E2DE-4415-B3CF-423FAC5F2402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68975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36185-A421-4361-A605-7AC49F447D66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68189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85775"/>
            <a:ext cx="20574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85775"/>
            <a:ext cx="60198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ECC39-CF50-440A-9777-09544351DF4D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15338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5FCD8-D14F-4431-9323-06C280509901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95203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DB401-E251-4819-86CA-14AAB1578C37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92128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5D1F1-2B71-4CCA-8C13-025F381C813C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37664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B80DF-CABA-4D50-BEAA-F78F86841009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7828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E49A0-1110-4871-B606-75CD0F4F8ABD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16966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3CCD4-9DDE-4D4D-8826-466CD65BEBB6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76361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95AC3-CBC3-42F2-823B-75A8A90E4FBA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62634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55DB8-2CBE-48E2-B15A-BFE413B549B6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89381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5" r="8415"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85775"/>
            <a:ext cx="8229600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th-TH" altLang="th-TH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F2F149E-E398-436A-B8D0-794756383FA9}" type="slidenum">
              <a:rPr lang="en-US" altLang="th-TH"/>
              <a:pPr>
                <a:defRPr/>
              </a:pPr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th-TH" altLang="th-TH" sz="3600" dirty="0" smtClean="0"/>
              <a:t>คณะ ๒ </a:t>
            </a:r>
            <a:r>
              <a:rPr lang="th-TH" altLang="th-TH" sz="3600" dirty="0"/>
              <a:t>การพัฒนาระบบ</a:t>
            </a:r>
            <a:r>
              <a:rPr lang="th-TH" altLang="th-TH" sz="3600" dirty="0" smtClean="0"/>
              <a:t>บริการสุขภาพ</a:t>
            </a:r>
            <a:br>
              <a:rPr lang="th-TH" altLang="th-TH" sz="3600" dirty="0" smtClean="0"/>
            </a:br>
            <a:r>
              <a:rPr lang="th-TH" altLang="th-TH" sz="3600" dirty="0" smtClean="0"/>
              <a:t>สาขาสุขภาพช่องปาก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th-TH" altLang="th-TH" dirty="0" err="1" smtClean="0"/>
              <a:t>ทพ</a:t>
            </a:r>
            <a:r>
              <a:rPr lang="th-TH" altLang="th-TH" dirty="0" smtClean="0"/>
              <a:t>.</a:t>
            </a:r>
            <a:r>
              <a:rPr lang="th-TH" altLang="th-TH" dirty="0" err="1" smtClean="0"/>
              <a:t>จารุวัฒน์</a:t>
            </a:r>
            <a:r>
              <a:rPr lang="th-TH" altLang="th-TH" dirty="0" smtClean="0"/>
              <a:t> บุษราคัมรุหะ</a:t>
            </a:r>
          </a:p>
          <a:p>
            <a:pPr eaLnBrk="1" hangingPunct="1"/>
            <a:r>
              <a:rPr lang="th-TH" altLang="th-TH" dirty="0" smtClean="0"/>
              <a:t>กองบริหารการสาธารณสุข</a:t>
            </a:r>
          </a:p>
        </p:txBody>
      </p:sp>
    </p:spTree>
    <p:extLst>
      <p:ext uri="{BB962C8B-B14F-4D97-AF65-F5344CB8AC3E}">
        <p14:creationId xmlns:p14="http://schemas.microsoft.com/office/powerpoint/2010/main" val="180369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998538"/>
          </a:xfrm>
        </p:spPr>
        <p:txBody>
          <a:bodyPr/>
          <a:lstStyle/>
          <a:p>
            <a:pPr eaLnBrk="1" hangingPunct="1"/>
            <a:r>
              <a:rPr lang="en-GB" altLang="th-TH" dirty="0"/>
              <a:t>Small Success</a:t>
            </a:r>
            <a:endParaRPr lang="th-TH" alt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883029"/>
              </p:ext>
            </p:extLst>
          </p:nvPr>
        </p:nvGraphicFramePr>
        <p:xfrm>
          <a:off x="107504" y="1844824"/>
          <a:ext cx="8908893" cy="3962400"/>
        </p:xfrm>
        <a:graphic>
          <a:graphicData uri="http://schemas.openxmlformats.org/drawingml/2006/table">
            <a:tbl>
              <a:tblPr firstRow="1" firstCol="1" bandRow="1"/>
              <a:tblGrid>
                <a:gridCol w="3118113"/>
                <a:gridCol w="2004502"/>
                <a:gridCol w="1930260"/>
                <a:gridCol w="1856018"/>
              </a:tblGrid>
              <a:tr h="234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802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 ๑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ร้อยละอำเภอที่จัดบริการสุขภาพช่องปากใน รพ.สต./</a:t>
                      </a:r>
                      <a:r>
                        <a:rPr lang="th-TH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ศสม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ที่มีคุณภาพตามเกณฑ์ ภายใต้การสนับสนุนของคณะกรรมการพัฒนาคุณภาพชีวิตอำเภอ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42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ส่วนกลาง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H SarabunIT๙" panose="020B0500040200020003" pitchFamily="34" charset="-34"/>
                        <a:buChar char="-"/>
                        <a:tabLst>
                          <a:tab pos="171450" algn="l"/>
                        </a:tabLst>
                      </a:pP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จัดทำ 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Service Model </a:t>
                      </a: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งานสุขภาพช่องปากในทีมหมอครอบครัว และ </a:t>
                      </a: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PCC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H SarabunIT๙" panose="020B0500040200020003" pitchFamily="34" charset="-34"/>
                        <a:buChar char="-"/>
                        <a:tabLst>
                          <a:tab pos="114300" algn="l"/>
                        </a:tabLst>
                      </a:pP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พัฒนาหลักสูตรและจัดอบรมพัฒนา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 </a:t>
                      </a:r>
                      <a:r>
                        <a:rPr lang="th-TH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ทพ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และ </a:t>
                      </a:r>
                      <a:r>
                        <a:rPr lang="th-TH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ทภ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th-TH" sz="20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</a:t>
                      </a: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หลักสูตรทันตก</a:t>
                      </a:r>
                      <a:r>
                        <a:rPr lang="th-TH" sz="20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รรม</a:t>
                      </a:r>
                      <a:r>
                        <a:rPr lang="th-TH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ชุมชนและครอบครัว 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H SarabunIT๙" panose="020B0500040200020003" pitchFamily="34" charset="-34"/>
                        <a:buChar char="-"/>
                        <a:tabLst>
                          <a:tab pos="133350" algn="l"/>
                        </a:tabLst>
                      </a:pP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ดำเนินงานตามมาตรการ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+mn-lt"/>
                          <a:ea typeface="Calibri"/>
                        </a:rPr>
                        <a:t>- อำเภอสามารถดำเนินการจัดบริการสุขภาพช่องปากใน รพ.สต./</a:t>
                      </a:r>
                      <a:r>
                        <a:rPr lang="th-TH" sz="2000" dirty="0" err="1">
                          <a:effectLst/>
                          <a:latin typeface="+mn-lt"/>
                          <a:ea typeface="Calibri"/>
                        </a:rPr>
                        <a:t>ศสม</a:t>
                      </a:r>
                      <a:r>
                        <a:rPr lang="th-TH" sz="2000" dirty="0">
                          <a:effectLst/>
                          <a:latin typeface="+mn-lt"/>
                          <a:ea typeface="Calibri"/>
                        </a:rPr>
                        <a:t>. ที่มีคุณภาพตามเกณฑ์ไม่น้อยกว่าร้อยละ ๓๐.๐</a:t>
                      </a:r>
                      <a:endParaRPr lang="en-US" sz="20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/>
                        </a:rPr>
                        <a:t>- </a:t>
                      </a:r>
                      <a:r>
                        <a:rPr lang="th-TH" sz="2000" dirty="0">
                          <a:effectLst/>
                          <a:latin typeface="+mn-lt"/>
                          <a:ea typeface="Calibri"/>
                        </a:rPr>
                        <a:t>อำเภอสามารถดำเนินการจัดบริการสุขภาพช่องปากใน รพ.สต./</a:t>
                      </a:r>
                      <a:r>
                        <a:rPr lang="th-TH" sz="2000" dirty="0" err="1">
                          <a:effectLst/>
                          <a:latin typeface="+mn-lt"/>
                          <a:ea typeface="Calibri"/>
                        </a:rPr>
                        <a:t>ศสม</a:t>
                      </a:r>
                      <a:r>
                        <a:rPr lang="th-TH" sz="2000" dirty="0">
                          <a:effectLst/>
                          <a:latin typeface="+mn-lt"/>
                          <a:ea typeface="Calibri"/>
                        </a:rPr>
                        <a:t>. ที่มีคุณภาพตามเกณฑ์ไม่น้อยกว่าร้อยละ ๔๕.๐</a:t>
                      </a:r>
                      <a:endParaRPr lang="en-US" sz="20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/>
                        </a:rPr>
                        <a:t>- </a:t>
                      </a:r>
                      <a:r>
                        <a:rPr lang="th-TH" sz="2000" dirty="0">
                          <a:effectLst/>
                          <a:latin typeface="+mn-lt"/>
                          <a:ea typeface="Calibri"/>
                        </a:rPr>
                        <a:t>อำเภอสามารถดำเนินการจัดบริการสุขภาพช่องปากใน รพ.สต./</a:t>
                      </a:r>
                      <a:r>
                        <a:rPr lang="th-TH" sz="2000" dirty="0" err="1">
                          <a:effectLst/>
                          <a:latin typeface="+mn-lt"/>
                          <a:ea typeface="Calibri"/>
                        </a:rPr>
                        <a:t>ศสม</a:t>
                      </a:r>
                      <a:r>
                        <a:rPr lang="th-TH" sz="2000" dirty="0">
                          <a:effectLst/>
                          <a:latin typeface="+mn-lt"/>
                          <a:ea typeface="Calibri"/>
                        </a:rPr>
                        <a:t>. ที่มีคุณภาพตามเกณฑ์ไม่น้อยกว่าร้อยละ ๖๐.๐</a:t>
                      </a:r>
                      <a:endParaRPr lang="en-US" sz="20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Calibri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4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998538"/>
          </a:xfrm>
        </p:spPr>
        <p:txBody>
          <a:bodyPr/>
          <a:lstStyle/>
          <a:p>
            <a:pPr eaLnBrk="1" hangingPunct="1"/>
            <a:r>
              <a:rPr lang="en-GB" altLang="th-TH" dirty="0"/>
              <a:t>Small Success</a:t>
            </a:r>
            <a:endParaRPr lang="th-TH" alt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57236"/>
              </p:ext>
            </p:extLst>
          </p:nvPr>
        </p:nvGraphicFramePr>
        <p:xfrm>
          <a:off x="107504" y="1844824"/>
          <a:ext cx="8908893" cy="3705646"/>
        </p:xfrm>
        <a:graphic>
          <a:graphicData uri="http://schemas.openxmlformats.org/drawingml/2006/table">
            <a:tbl>
              <a:tblPr firstRow="1" firstCol="1" bandRow="1"/>
              <a:tblGrid>
                <a:gridCol w="3118113"/>
                <a:gridCol w="2004502"/>
                <a:gridCol w="1930260"/>
                <a:gridCol w="1856018"/>
              </a:tblGrid>
              <a:tr h="234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เดือน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4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 ๒ : </a:t>
                      </a:r>
                      <a:r>
                        <a:rPr lang="th-TH" sz="2000" b="0" i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อัตราการใช้บริการสุขภาพช่องปากของประชาชนในพื้นที่ </a:t>
                      </a:r>
                      <a:endParaRPr lang="en-US" sz="2000" b="0" i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42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ส่วนกลาง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H SarabunIT๙" panose="020B0500040200020003" pitchFamily="34" charset="-34"/>
                        <a:buChar char="-"/>
                        <a:tabLst>
                          <a:tab pos="171450" algn="l"/>
                        </a:tabLst>
                      </a:pP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จัดระบบโควตา </a:t>
                      </a:r>
                      <a:r>
                        <a:rPr lang="th-TH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ทพ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.ประจำบ้าน ให้สอดคล้องกับ 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Service Plan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H SarabunIT๙" panose="020B0500040200020003" pitchFamily="34" charset="-34"/>
                        <a:buChar char="-"/>
                        <a:tabLst>
                          <a:tab pos="171450" algn="l"/>
                        </a:tabLst>
                      </a:pP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จัดทำความร่วมมือกับราชวิทยาลัยในการพัฒนา </a:t>
                      </a:r>
                      <a:r>
                        <a:rPr lang="th-TH" sz="2000" dirty="0" err="1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รพ.สป.สธ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ให้เป็นสถาบันฝึกอบรม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th-TH" sz="2000" b="1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20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H SarabunIT๙" panose="020B0500040200020003" pitchFamily="34" charset="-34"/>
                        <a:buChar char="-"/>
                        <a:tabLst>
                          <a:tab pos="133350" algn="l"/>
                        </a:tabLst>
                      </a:pP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ดำเนินงานตามมาตรการ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อัตราการใช้บริการสุขภาพช่องปากของประชาชนในพื้นที่ ไม่น้อยกว่าร้อยละ ๒๐.๐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อัตราการใช้บริการสุขภาพช่องปากของประชาชนในพื้นที่ ไม่น้อยกว่าร้อยละ ๒๗.๕ </a:t>
                      </a:r>
                      <a:endParaRPr lang="en-US" sz="2000" dirty="0" smtClean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GB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อัตราการใช้บริการสุขภาพช่องปากของประชาชนในพื้นที่ ไม่น้อยกว่าร้อยละ ๓๕.๐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3498" marR="33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998538"/>
          </a:xfrm>
        </p:spPr>
        <p:txBody>
          <a:bodyPr/>
          <a:lstStyle/>
          <a:p>
            <a:pPr eaLnBrk="1" hangingPunct="1"/>
            <a:r>
              <a:rPr lang="th-TH" altLang="th-TH" dirty="0"/>
              <a:t>แหล่งข้อมูล</a:t>
            </a:r>
            <a:endParaRPr lang="th-TH" altLang="th-TH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32048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h-TH" altLang="th-TH" sz="2400" dirty="0">
                <a:solidFill>
                  <a:srgbClr val="002060"/>
                </a:solidFill>
                <a:cs typeface="+mj-cs"/>
              </a:rPr>
              <a:t>๑. ร้อยละอำเภอที่จัดบริการสุขภาพช่องปากใน รพ.สต./</a:t>
            </a:r>
            <a:r>
              <a:rPr lang="th-TH" altLang="th-TH" sz="2400" dirty="0" err="1">
                <a:solidFill>
                  <a:srgbClr val="002060"/>
                </a:solidFill>
                <a:cs typeface="+mj-cs"/>
              </a:rPr>
              <a:t>ศสม</a:t>
            </a:r>
            <a:r>
              <a:rPr lang="th-TH" altLang="th-TH" sz="2400" dirty="0">
                <a:solidFill>
                  <a:srgbClr val="002060"/>
                </a:solidFill>
                <a:cs typeface="+mj-cs"/>
              </a:rPr>
              <a:t>. ที่มีคุณภาพตามเกณฑ์ ภายใต้การสนับสนุนของคณะกรรมการพัฒนาคุณภาพชีวิตอำเภอ </a:t>
            </a:r>
            <a:endParaRPr lang="en-US" altLang="th-TH" sz="2400" dirty="0">
              <a:solidFill>
                <a:srgbClr val="002060"/>
              </a:solidFill>
              <a:cs typeface="+mj-cs"/>
            </a:endParaRPr>
          </a:p>
          <a:p>
            <a:pPr marL="0" indent="0" eaLnBrk="1" hangingPunct="1">
              <a:buNone/>
            </a:pPr>
            <a:r>
              <a:rPr lang="th-TH" altLang="th-TH" sz="2400" u="sng" dirty="0">
                <a:cs typeface="+mj-cs"/>
              </a:rPr>
              <a:t>แหล่งข้อมูล</a:t>
            </a:r>
            <a:r>
              <a:rPr lang="th-TH" altLang="th-TH" sz="2400" dirty="0">
                <a:cs typeface="+mj-cs"/>
              </a:rPr>
              <a:t> </a:t>
            </a:r>
            <a:endParaRPr lang="th-TH" altLang="th-TH" sz="2400" dirty="0" smtClean="0">
              <a:cs typeface="+mj-cs"/>
            </a:endParaRPr>
          </a:p>
          <a:p>
            <a:pPr eaLnBrk="1" hangingPunct="1"/>
            <a:r>
              <a:rPr lang="th-TH" altLang="th-TH" sz="2000" dirty="0" smtClean="0">
                <a:cs typeface="+mj-cs"/>
              </a:rPr>
              <a:t>กลุ่ม</a:t>
            </a:r>
            <a:r>
              <a:rPr lang="th-TH" altLang="th-TH" sz="2000" dirty="0">
                <a:cs typeface="+mj-cs"/>
              </a:rPr>
              <a:t>รายงานมาตรฐาน -&gt; ข้อมูลเพื่อตอบสนอง </a:t>
            </a:r>
            <a:r>
              <a:rPr lang="en-US" altLang="th-TH" sz="2000" dirty="0" smtClean="0">
                <a:cs typeface="+mj-cs"/>
              </a:rPr>
              <a:t>Service </a:t>
            </a:r>
            <a:r>
              <a:rPr lang="en-US" altLang="th-TH" sz="2000" dirty="0">
                <a:cs typeface="+mj-cs"/>
              </a:rPr>
              <a:t>Plan -&gt; </a:t>
            </a:r>
            <a:r>
              <a:rPr lang="th-TH" altLang="th-TH" sz="2000" dirty="0">
                <a:cs typeface="+mj-cs"/>
              </a:rPr>
              <a:t>สาขาสุขภาพช่องปาก -&gt; ข้อ </a:t>
            </a:r>
            <a:r>
              <a:rPr lang="th-TH" altLang="th-TH" sz="2000" dirty="0" smtClean="0">
                <a:cs typeface="+mj-cs"/>
              </a:rPr>
              <a:t>๔๖</a:t>
            </a:r>
          </a:p>
          <a:p>
            <a:pPr eaLnBrk="1" hangingPunct="1"/>
            <a:endParaRPr lang="th-TH" altLang="th-TH" sz="2000" dirty="0" smtClean="0">
              <a:cs typeface="+mj-cs"/>
            </a:endParaRPr>
          </a:p>
          <a:p>
            <a:pPr marL="0" indent="0" eaLnBrk="1" hangingPunct="1">
              <a:buNone/>
            </a:pPr>
            <a:r>
              <a:rPr lang="th-TH" altLang="th-TH" sz="2400" dirty="0">
                <a:solidFill>
                  <a:srgbClr val="002060"/>
                </a:solidFill>
                <a:cs typeface="+mj-cs"/>
              </a:rPr>
              <a:t>๒. อัตราการใช้บริการสุขภาพช่องปากของประชาชนในพื้นที่ </a:t>
            </a:r>
          </a:p>
          <a:p>
            <a:pPr marL="0" indent="0" eaLnBrk="1" hangingPunct="1">
              <a:buNone/>
            </a:pPr>
            <a:r>
              <a:rPr lang="th-TH" altLang="th-TH" sz="2400" u="sng" dirty="0">
                <a:cs typeface="+mj-cs"/>
              </a:rPr>
              <a:t>แหล่งข้อมูล</a:t>
            </a:r>
            <a:r>
              <a:rPr lang="th-TH" altLang="th-TH" sz="2400" dirty="0">
                <a:cs typeface="+mj-cs"/>
              </a:rPr>
              <a:t> </a:t>
            </a:r>
          </a:p>
          <a:p>
            <a:pPr eaLnBrk="1" hangingPunct="1"/>
            <a:r>
              <a:rPr lang="th-TH" altLang="th-TH" sz="2000" dirty="0" smtClean="0">
                <a:cs typeface="+mj-cs"/>
              </a:rPr>
              <a:t>กลุ่ม</a:t>
            </a:r>
            <a:r>
              <a:rPr lang="th-TH" altLang="th-TH" sz="2000" dirty="0">
                <a:cs typeface="+mj-cs"/>
              </a:rPr>
              <a:t>รายงานมาตรฐาน -&gt; การเข้าถึงบริการ -&gt; ทันตก</a:t>
            </a:r>
            <a:r>
              <a:rPr lang="th-TH" altLang="th-TH" sz="2000" dirty="0" err="1">
                <a:cs typeface="+mj-cs"/>
              </a:rPr>
              <a:t>รรม</a:t>
            </a:r>
            <a:r>
              <a:rPr lang="th-TH" altLang="th-TH" sz="2000" dirty="0">
                <a:cs typeface="+mj-cs"/>
              </a:rPr>
              <a:t> (บริการ) ข้อ ๑   </a:t>
            </a:r>
          </a:p>
          <a:p>
            <a:pPr marL="0" indent="0" eaLnBrk="1" hangingPunct="1">
              <a:buNone/>
            </a:pPr>
            <a:endParaRPr lang="th-TH" altLang="th-TH" sz="2400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72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998538"/>
          </a:xfrm>
        </p:spPr>
        <p:txBody>
          <a:bodyPr/>
          <a:lstStyle/>
          <a:p>
            <a:pPr eaLnBrk="1" hangingPunct="1"/>
            <a:r>
              <a:rPr lang="th-TH" altLang="th-TH" dirty="0"/>
              <a:t>ผู้ให้ข้อมูลทางวิชาการ/ผู้</a:t>
            </a:r>
            <a:r>
              <a:rPr lang="th-TH" altLang="th-TH" dirty="0" smtClean="0"/>
              <a:t>ประสาน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021907"/>
          </a:xfrm>
        </p:spPr>
        <p:txBody>
          <a:bodyPr/>
          <a:lstStyle/>
          <a:p>
            <a:pPr eaLnBrk="1" hangingPunct="1"/>
            <a:r>
              <a:rPr lang="th-TH" altLang="th-TH" dirty="0" err="1" smtClean="0"/>
              <a:t>ทันตแพทย์จารุวัฒน์</a:t>
            </a:r>
            <a:r>
              <a:rPr lang="th-TH" altLang="th-TH" dirty="0" smtClean="0"/>
              <a:t> บุษราคัมรุหะ</a:t>
            </a:r>
          </a:p>
          <a:p>
            <a:pPr lvl="1" eaLnBrk="1" hangingPunct="1"/>
            <a:r>
              <a:rPr lang="th-TH" altLang="th-TH" dirty="0" smtClean="0"/>
              <a:t>โทรศัพท์ :08 9525-0075, 0 2590 1</a:t>
            </a:r>
            <a:r>
              <a:rPr lang="en-US" altLang="th-TH" dirty="0" smtClean="0"/>
              <a:t>641</a:t>
            </a:r>
            <a:r>
              <a:rPr lang="th-TH" altLang="th-TH" dirty="0" smtClean="0"/>
              <a:t>	</a:t>
            </a:r>
          </a:p>
          <a:p>
            <a:pPr lvl="1" eaLnBrk="1" hangingPunct="1"/>
            <a:r>
              <a:rPr lang="th-TH" altLang="th-TH" dirty="0" smtClean="0"/>
              <a:t>โทรสาร : 0 2590 1</a:t>
            </a:r>
            <a:r>
              <a:rPr lang="en-US" altLang="th-TH" dirty="0" smtClean="0"/>
              <a:t>634</a:t>
            </a:r>
          </a:p>
          <a:p>
            <a:pPr lvl="1" eaLnBrk="1" hangingPunct="1"/>
            <a:r>
              <a:rPr lang="en-US" altLang="th-TH" dirty="0" smtClean="0"/>
              <a:t>E-mail : jaru@health.moph.go.th</a:t>
            </a:r>
          </a:p>
          <a:p>
            <a:pPr eaLnBrk="1" hangingPunct="1"/>
            <a:r>
              <a:rPr lang="th-TH" altLang="th-TH" dirty="0" err="1" smtClean="0"/>
              <a:t>ทันตแพทย์</a:t>
            </a:r>
            <a:r>
              <a:rPr lang="th-TH" altLang="th-TH" dirty="0" smtClean="0"/>
              <a:t>หญิง</a:t>
            </a:r>
            <a:r>
              <a:rPr lang="th-TH" altLang="th-TH" dirty="0" err="1" smtClean="0"/>
              <a:t>สุณี</a:t>
            </a:r>
            <a:r>
              <a:rPr lang="th-TH" altLang="th-TH" dirty="0" smtClean="0"/>
              <a:t>  วงศ์คงคาเทพ  	</a:t>
            </a:r>
          </a:p>
          <a:p>
            <a:pPr lvl="1" eaLnBrk="1" hangingPunct="1"/>
            <a:r>
              <a:rPr lang="th-TH" altLang="th-TH" dirty="0" smtClean="0"/>
              <a:t>โทรศัพท์ :08 1668-3412, 0 2590 4213</a:t>
            </a:r>
          </a:p>
          <a:p>
            <a:pPr lvl="1" eaLnBrk="1" hangingPunct="1"/>
            <a:r>
              <a:rPr lang="th-TH" altLang="th-TH" dirty="0" smtClean="0"/>
              <a:t>โทรสาร : 0 2590 4203</a:t>
            </a:r>
          </a:p>
          <a:p>
            <a:pPr lvl="1" eaLnBrk="1" hangingPunct="1"/>
            <a:r>
              <a:rPr lang="en-US" altLang="th-TH" dirty="0" smtClean="0"/>
              <a:t>E-mail : suneewong@gmail.com</a:t>
            </a:r>
          </a:p>
        </p:txBody>
      </p:sp>
    </p:spTree>
    <p:extLst>
      <p:ext uri="{BB962C8B-B14F-4D97-AF65-F5344CB8AC3E}">
        <p14:creationId xmlns:p14="http://schemas.microsoft.com/office/powerpoint/2010/main" val="31608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998538"/>
          </a:xfrm>
        </p:spPr>
        <p:txBody>
          <a:bodyPr/>
          <a:lstStyle/>
          <a:p>
            <a:pPr eaLnBrk="1" hangingPunct="1"/>
            <a:r>
              <a:rPr lang="th-TH" altLang="th-TH" sz="4000" dirty="0" smtClean="0"/>
              <a:t>ประชาสัมพันธ์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02190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th-TH" altLang="th-TH" dirty="0" smtClean="0"/>
              <a:t>อบรม</a:t>
            </a:r>
            <a:r>
              <a:rPr lang="th-TH" altLang="th-TH" dirty="0"/>
              <a:t>เชิงปฏิบัติการวิเคราะห์ข้อมูลด้านสุขภาพช่องปาก</a:t>
            </a:r>
          </a:p>
          <a:p>
            <a:pPr marL="0" indent="0" algn="ctr" eaLnBrk="1" hangingPunct="1">
              <a:buNone/>
            </a:pPr>
            <a:r>
              <a:rPr lang="th-TH" altLang="th-TH" dirty="0"/>
              <a:t>วันที่ ๒๖-๒๗ ธันวาคม ๒๕๖๐</a:t>
            </a:r>
          </a:p>
          <a:p>
            <a:pPr marL="0" indent="0" algn="ctr" eaLnBrk="1" hangingPunct="1">
              <a:buNone/>
            </a:pPr>
            <a:r>
              <a:rPr lang="th-TH" altLang="th-TH" dirty="0"/>
              <a:t>โรงแรมมิรา</a:t>
            </a:r>
            <a:r>
              <a:rPr lang="th-TH" altLang="th-TH" dirty="0" err="1"/>
              <a:t>เคิล</a:t>
            </a:r>
            <a:r>
              <a:rPr lang="th-TH" altLang="th-TH" dirty="0"/>
              <a:t> แก</a:t>
            </a:r>
            <a:r>
              <a:rPr lang="th-TH" altLang="th-TH" dirty="0" err="1"/>
              <a:t>รนด์</a:t>
            </a:r>
            <a:r>
              <a:rPr lang="th-TH" altLang="th-TH" dirty="0"/>
              <a:t> คอน</a:t>
            </a:r>
            <a:r>
              <a:rPr lang="th-TH" altLang="th-TH" dirty="0" err="1"/>
              <a:t>เวนชั่น</a:t>
            </a:r>
            <a:r>
              <a:rPr lang="th-TH" altLang="th-TH" dirty="0"/>
              <a:t> </a:t>
            </a:r>
            <a:r>
              <a:rPr lang="th-TH" altLang="th-TH" dirty="0" smtClean="0"/>
              <a:t>กรุงเทพมหานคร</a:t>
            </a:r>
            <a:endParaRPr lang="en-US" altLang="th-TH" dirty="0" smtClean="0"/>
          </a:p>
        </p:txBody>
      </p:sp>
    </p:spTree>
    <p:extLst>
      <p:ext uri="{BB962C8B-B14F-4D97-AF65-F5344CB8AC3E}">
        <p14:creationId xmlns:p14="http://schemas.microsoft.com/office/powerpoint/2010/main" val="26136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8720"/>
            <a:ext cx="9144000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8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8720"/>
            <a:ext cx="9144001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ตัวชี้วัด ปี ๒๕๖๐ ของสาขา</a:t>
            </a:r>
            <a:r>
              <a:rPr lang="th-TH" altLang="th-TH" dirty="0"/>
              <a:t>สุขภาพช่องปาก</a:t>
            </a:r>
            <a:endParaRPr lang="th-TH" altLang="th-TH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1" y="1501732"/>
            <a:ext cx="8229600" cy="200054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n-US" b="1" dirty="0" smtClean="0">
                <a:latin typeface="+mn-lt"/>
                <a:cs typeface="+mn-cs"/>
              </a:rPr>
              <a:t>Service </a:t>
            </a:r>
            <a:r>
              <a:rPr lang="en-US" b="1" dirty="0">
                <a:latin typeface="+mn-lt"/>
                <a:cs typeface="+mn-cs"/>
              </a:rPr>
              <a:t>Outcome</a:t>
            </a:r>
            <a:endParaRPr lang="th-TH" b="1" dirty="0">
              <a:latin typeface="+mn-lt"/>
              <a:cs typeface="+mn-cs"/>
            </a:endParaRPr>
          </a:p>
          <a:p>
            <a:pPr lvl="0">
              <a:buClr>
                <a:schemeClr val="accent6">
                  <a:lumMod val="75000"/>
                </a:schemeClr>
              </a:buClr>
            </a:pPr>
            <a:r>
              <a:rPr lang="th-TH" sz="2400" dirty="0" smtClean="0">
                <a:latin typeface="+mn-lt"/>
                <a:cs typeface="+mj-cs"/>
              </a:rPr>
              <a:t>๑.ร้อย</a:t>
            </a:r>
            <a:r>
              <a:rPr lang="th-TH" sz="2400" dirty="0">
                <a:latin typeface="+mn-lt"/>
                <a:cs typeface="+mj-cs"/>
              </a:rPr>
              <a:t>ละของ รพ.สต./</a:t>
            </a:r>
            <a:r>
              <a:rPr lang="th-TH" sz="2400" dirty="0" err="1" smtClean="0">
                <a:latin typeface="+mn-lt"/>
                <a:cs typeface="+mj-cs"/>
              </a:rPr>
              <a:t>ศสม</a:t>
            </a:r>
            <a:r>
              <a:rPr lang="th-TH" sz="2400" dirty="0" smtClean="0">
                <a:latin typeface="+mn-lt"/>
                <a:cs typeface="+mj-cs"/>
              </a:rPr>
              <a:t>. จัดบริการ</a:t>
            </a:r>
            <a:r>
              <a:rPr lang="th-TH" sz="2400" dirty="0">
                <a:latin typeface="+mn-lt"/>
                <a:cs typeface="+mj-cs"/>
              </a:rPr>
              <a:t>สุขภาพช่องปากที่มี</a:t>
            </a:r>
            <a:r>
              <a:rPr lang="th-TH" sz="2400" dirty="0" smtClean="0">
                <a:latin typeface="+mn-lt"/>
                <a:cs typeface="+mj-cs"/>
              </a:rPr>
              <a:t>คุณภาพ 	ไม่น้อยกว่าร้อยละ ๖๐</a:t>
            </a:r>
          </a:p>
          <a:p>
            <a:pPr lvl="0"/>
            <a:r>
              <a:rPr lang="th-TH" sz="2400" dirty="0" smtClean="0">
                <a:solidFill>
                  <a:srgbClr val="000000"/>
                </a:solidFill>
                <a:latin typeface="Tahoma"/>
                <a:cs typeface="Tahoma"/>
              </a:rPr>
              <a:t>๒.อัตรา</a:t>
            </a:r>
            <a:r>
              <a:rPr lang="th-TH" sz="2400" dirty="0">
                <a:solidFill>
                  <a:srgbClr val="000000"/>
                </a:solidFill>
                <a:latin typeface="Tahoma"/>
                <a:cs typeface="Tahoma"/>
              </a:rPr>
              <a:t>การใช้บริการสุขภาพช่องปากของประชาชนใน</a:t>
            </a:r>
            <a:r>
              <a:rPr lang="th-TH" sz="2400" dirty="0" smtClean="0">
                <a:solidFill>
                  <a:srgbClr val="000000"/>
                </a:solidFill>
                <a:latin typeface="Tahoma"/>
                <a:cs typeface="Tahoma"/>
              </a:rPr>
              <a:t>พื้นที่</a:t>
            </a:r>
          </a:p>
          <a:p>
            <a:pPr lvl="0"/>
            <a:r>
              <a:rPr lang="th-TH" sz="2400" dirty="0">
                <a:solidFill>
                  <a:srgbClr val="000000"/>
                </a:solidFill>
                <a:latin typeface="Tahoma"/>
                <a:cs typeface="Tahoma"/>
              </a:rPr>
              <a:t>	</a:t>
            </a:r>
            <a:r>
              <a:rPr lang="th-TH" sz="2400" dirty="0" smtClean="0">
                <a:solidFill>
                  <a:srgbClr val="000000"/>
                </a:solidFill>
                <a:latin typeface="Tahoma"/>
                <a:cs typeface="Tahoma"/>
              </a:rPr>
              <a:t>ไม่</a:t>
            </a:r>
            <a:r>
              <a:rPr lang="th-TH" sz="2400" dirty="0">
                <a:solidFill>
                  <a:srgbClr val="000000"/>
                </a:solidFill>
                <a:latin typeface="Tahoma"/>
                <a:cs typeface="Tahoma"/>
              </a:rPr>
              <a:t>น้อยกว่าร้อยละ </a:t>
            </a:r>
            <a:r>
              <a:rPr lang="th-TH" sz="2400" dirty="0" smtClean="0">
                <a:solidFill>
                  <a:srgbClr val="000000"/>
                </a:solidFill>
                <a:latin typeface="Tahoma"/>
                <a:cs typeface="Tahoma"/>
              </a:rPr>
              <a:t>๓๕</a:t>
            </a:r>
            <a:endParaRPr lang="th-TH" sz="2400" dirty="0">
              <a:solidFill>
                <a:srgbClr val="000000"/>
              </a:solidFill>
              <a:latin typeface="Tahoma"/>
              <a:cs typeface="Tahoma"/>
            </a:endParaRP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43865"/>
            <a:ext cx="4584589" cy="3316511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589" y="3557549"/>
            <a:ext cx="4566300" cy="331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998538"/>
          </a:xfrm>
        </p:spPr>
        <p:txBody>
          <a:bodyPr/>
          <a:lstStyle/>
          <a:p>
            <a:pPr eaLnBrk="1" hangingPunct="1"/>
            <a:r>
              <a:rPr lang="th-TH" altLang="th-TH" dirty="0" smtClean="0"/>
              <a:t>ข้อเสนอตัวชี้วัด ปี ๒๕๖๑</a:t>
            </a:r>
            <a:endParaRPr lang="th-TH" altLang="th-TH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91234"/>
            <a:ext cx="8229600" cy="4402062"/>
          </a:xfrm>
        </p:spPr>
        <p:txBody>
          <a:bodyPr/>
          <a:lstStyle/>
          <a:p>
            <a:pPr eaLnBrk="1" hangingPunct="1"/>
            <a:r>
              <a:rPr lang="th-TH" dirty="0"/>
              <a:t>ร้อยละอำเภอที่จัดบริการสุขภาพช่องปากใน รพ.สต./</a:t>
            </a:r>
            <a:r>
              <a:rPr lang="th-TH" dirty="0" err="1"/>
              <a:t>ศสม</a:t>
            </a:r>
            <a:r>
              <a:rPr lang="th-TH" dirty="0"/>
              <a:t>. ที่มีคุณภาพตามเกณฑ์ ภายใต้การสนับสนุนของคณะกรรมการพัฒนาคุณภาพชีวิตอำเภอ หรือ </a:t>
            </a:r>
            <a:r>
              <a:rPr lang="en-US" dirty="0"/>
              <a:t>District Health </a:t>
            </a:r>
            <a:r>
              <a:rPr lang="en-US" dirty="0" smtClean="0"/>
              <a:t>Broad</a:t>
            </a:r>
            <a:r>
              <a:rPr lang="th-TH" altLang="th-TH" dirty="0" smtClean="0"/>
              <a:t> </a:t>
            </a:r>
          </a:p>
          <a:p>
            <a:pPr lvl="1" eaLnBrk="1" hangingPunct="1"/>
            <a:r>
              <a:rPr lang="th-TH" altLang="th-TH" dirty="0" smtClean="0"/>
              <a:t>เป้าหมายไม่น้อยกว่าร้อย</a:t>
            </a:r>
            <a:r>
              <a:rPr lang="th-TH" altLang="th-TH" dirty="0"/>
              <a:t>ละ </a:t>
            </a:r>
            <a:r>
              <a:rPr lang="th-TH" altLang="th-TH" dirty="0" smtClean="0"/>
              <a:t>๖๐</a:t>
            </a:r>
          </a:p>
          <a:p>
            <a:pPr eaLnBrk="1" hangingPunct="1"/>
            <a:r>
              <a:rPr lang="th-TH" altLang="th-TH" dirty="0" smtClean="0"/>
              <a:t>อัตรา</a:t>
            </a:r>
            <a:r>
              <a:rPr lang="th-TH" altLang="th-TH" dirty="0"/>
              <a:t>ใช้บริการสุขภาพช่องปากของประชาชนในพื้นที่ </a:t>
            </a:r>
            <a:endParaRPr lang="th-TH" altLang="th-TH" dirty="0" smtClean="0"/>
          </a:p>
          <a:p>
            <a:pPr lvl="1" eaLnBrk="1" hangingPunct="1"/>
            <a:r>
              <a:rPr lang="th-TH" altLang="th-TH" dirty="0" smtClean="0"/>
              <a:t>คงเป้าหมายเท่าปี ๒๕๖๐ คือ </a:t>
            </a:r>
            <a:r>
              <a:rPr lang="th-TH" altLang="th-TH" dirty="0"/>
              <a:t>ไม่น้อยกว่า</a:t>
            </a:r>
            <a:r>
              <a:rPr lang="th-TH" altLang="th-TH" dirty="0" smtClean="0"/>
              <a:t> </a:t>
            </a:r>
            <a:r>
              <a:rPr lang="th-TH" altLang="th-TH" dirty="0"/>
              <a:t>ร้อยละ </a:t>
            </a:r>
            <a:r>
              <a:rPr lang="th-TH" altLang="th-TH" dirty="0" smtClean="0"/>
              <a:t>๓๕</a:t>
            </a:r>
          </a:p>
        </p:txBody>
      </p:sp>
    </p:spTree>
    <p:extLst>
      <p:ext uri="{BB962C8B-B14F-4D97-AF65-F5344CB8AC3E}">
        <p14:creationId xmlns:p14="http://schemas.microsoft.com/office/powerpoint/2010/main" val="23933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998538"/>
          </a:xfrm>
        </p:spPr>
        <p:txBody>
          <a:bodyPr/>
          <a:lstStyle/>
          <a:p>
            <a:pPr eaLnBrk="1" hangingPunct="1"/>
            <a:r>
              <a:rPr lang="th-TH" altLang="th-TH" dirty="0"/>
              <a:t>ร้อยละอำเภอที่จัดบริการสุขภาพช่อง</a:t>
            </a:r>
            <a:r>
              <a:rPr lang="th-TH" altLang="th-TH" dirty="0" smtClean="0"/>
              <a:t>ปากฯ</a:t>
            </a:r>
            <a:endParaRPr lang="th-TH" altLang="th-TH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91234"/>
            <a:ext cx="8229600" cy="4402062"/>
          </a:xfrm>
        </p:spPr>
        <p:txBody>
          <a:bodyPr/>
          <a:lstStyle/>
          <a:p>
            <a:pPr eaLnBrk="1" hangingPunct="1"/>
            <a:r>
              <a:rPr lang="th-TH" dirty="0" smtClean="0"/>
              <a:t>เงื่อนไขที่ปรับปรุง</a:t>
            </a:r>
            <a:endParaRPr lang="en-US" dirty="0" smtClean="0"/>
          </a:p>
          <a:p>
            <a:pPr lvl="1" eaLnBrk="1" hangingPunct="1"/>
            <a:r>
              <a:rPr lang="th-TH" altLang="th-TH" sz="2200" dirty="0"/>
              <a:t>การตรวจช่องปากอย่างน้อยร้อยละ </a:t>
            </a:r>
            <a:r>
              <a:rPr lang="th-TH" altLang="th-TH" sz="2200" dirty="0" smtClean="0"/>
              <a:t>๕๐ ใน </a:t>
            </a:r>
            <a:r>
              <a:rPr lang="en-GB" altLang="th-TH" sz="2200" dirty="0" smtClean="0"/>
              <a:t>WCC</a:t>
            </a:r>
            <a:endParaRPr lang="en-GB" altLang="th-TH" sz="2200" dirty="0"/>
          </a:p>
          <a:p>
            <a:pPr lvl="1" eaLnBrk="1" hangingPunct="1"/>
            <a:r>
              <a:rPr lang="th-TH" altLang="th-TH" sz="2200" dirty="0"/>
              <a:t>การตรวจช่องปากอย่างน้อยร้อยละ ๕๐ ใน </a:t>
            </a:r>
            <a:r>
              <a:rPr lang="th-TH" altLang="th-TH" sz="2200" dirty="0" smtClean="0"/>
              <a:t>ศูนย์</a:t>
            </a:r>
            <a:r>
              <a:rPr lang="th-TH" altLang="th-TH" sz="2200" dirty="0"/>
              <a:t>พัฒนาเด็ก</a:t>
            </a:r>
            <a:r>
              <a:rPr lang="th-TH" altLang="th-TH" sz="2200" dirty="0" smtClean="0"/>
              <a:t>เล็ก</a:t>
            </a:r>
          </a:p>
          <a:p>
            <a:pPr lvl="1" eaLnBrk="1" hangingPunct="1"/>
            <a:r>
              <a:rPr lang="th-TH" altLang="th-TH" sz="2200" dirty="0"/>
              <a:t>การ</a:t>
            </a:r>
            <a:r>
              <a:rPr lang="th-TH" altLang="th-TH" sz="2200" dirty="0" smtClean="0"/>
              <a:t>ให้บริการ</a:t>
            </a:r>
            <a:r>
              <a:rPr lang="th-TH" altLang="th-TH" sz="2200" dirty="0"/>
              <a:t>ทันตก</a:t>
            </a:r>
            <a:r>
              <a:rPr lang="th-TH" altLang="th-TH" sz="2200" dirty="0" err="1"/>
              <a:t>รรม</a:t>
            </a:r>
            <a:r>
              <a:rPr lang="th-TH" altLang="th-TH" sz="2200" dirty="0"/>
              <a:t>ในเด็กอายุ ๖-๑๒ ปีอย่างน้อยร้อยละ </a:t>
            </a:r>
            <a:r>
              <a:rPr lang="th-TH" altLang="th-TH" sz="2200" dirty="0" smtClean="0"/>
              <a:t>๕๐</a:t>
            </a:r>
          </a:p>
          <a:p>
            <a:pPr eaLnBrk="1" hangingPunct="1"/>
            <a:r>
              <a:rPr lang="th-TH" altLang="th-TH" dirty="0" smtClean="0"/>
              <a:t>เกณฑ์การผ่านที่ปรับปรุง</a:t>
            </a:r>
          </a:p>
          <a:p>
            <a:pPr lvl="1" eaLnBrk="1" hangingPunct="1"/>
            <a:r>
              <a:rPr lang="th-TH" altLang="th-TH" sz="2200" dirty="0" smtClean="0"/>
              <a:t>ใช้ฐานจากอำเภอ </a:t>
            </a:r>
            <a:r>
              <a:rPr lang="th-TH" altLang="th-TH" sz="2200" dirty="0"/>
              <a:t>อำเภอที่ที่มีคุณภาพตามเกณฑ์ </a:t>
            </a:r>
            <a:r>
              <a:rPr lang="th-TH" altLang="th-TH" sz="2200" dirty="0" smtClean="0"/>
              <a:t>คือ มี รพ.</a:t>
            </a:r>
            <a:r>
              <a:rPr lang="th-TH" altLang="th-TH" sz="2200" dirty="0"/>
              <a:t>สต./</a:t>
            </a:r>
            <a:r>
              <a:rPr lang="th-TH" altLang="th-TH" sz="2200" dirty="0" err="1"/>
              <a:t>ศสม</a:t>
            </a:r>
            <a:r>
              <a:rPr lang="th-TH" altLang="th-TH" sz="2200" dirty="0"/>
              <a:t>. ที่มีคุณภาพตามเกณฑ์ ไม่น้อยกว่าร้อยละ </a:t>
            </a:r>
            <a:r>
              <a:rPr lang="th-TH" altLang="th-TH" sz="2200" dirty="0" smtClean="0"/>
              <a:t>๖๐</a:t>
            </a:r>
          </a:p>
          <a:p>
            <a:pPr lvl="1" eaLnBrk="1" hangingPunct="1"/>
            <a:r>
              <a:rPr lang="th-TH" altLang="th-TH" sz="2200" dirty="0"/>
              <a:t>เกณฑ์เป้าหมาย คือ </a:t>
            </a:r>
            <a:r>
              <a:rPr lang="th-TH" altLang="th-TH" sz="2200" dirty="0">
                <a:solidFill>
                  <a:srgbClr val="C00000"/>
                </a:solidFill>
              </a:rPr>
              <a:t>ร้อยละอำเภอ</a:t>
            </a:r>
            <a:r>
              <a:rPr lang="th-TH" altLang="th-TH" sz="2200" dirty="0"/>
              <a:t>ที่จัดบริการสุขภาพช่องปากใน รพ.สต./</a:t>
            </a:r>
            <a:r>
              <a:rPr lang="th-TH" altLang="th-TH" sz="2200" dirty="0" err="1"/>
              <a:t>ศสม</a:t>
            </a:r>
            <a:r>
              <a:rPr lang="th-TH" altLang="th-TH" sz="2200" dirty="0"/>
              <a:t>. ที่มีคุณภาพตามเกณฑ์ ไม่น้อยกว่าร้อยละ ๖๐</a:t>
            </a:r>
            <a:endParaRPr lang="th-TH" altLang="th-TH" sz="2200" dirty="0" smtClean="0"/>
          </a:p>
        </p:txBody>
      </p:sp>
    </p:spTree>
    <p:extLst>
      <p:ext uri="{BB962C8B-B14F-4D97-AF65-F5344CB8AC3E}">
        <p14:creationId xmlns:p14="http://schemas.microsoft.com/office/powerpoint/2010/main" val="260171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/>
          <p:cNvPicPr>
            <a:picLocks noChangeAspect="1"/>
          </p:cNvPicPr>
          <p:nvPr/>
        </p:nvPicPr>
        <p:blipFill rotWithShape="1">
          <a:blip r:embed="rId2"/>
          <a:srcRect l="1874" t="10697" r="5667" b="6409"/>
          <a:stretch/>
        </p:blipFill>
        <p:spPr>
          <a:xfrm>
            <a:off x="35496" y="1124744"/>
            <a:ext cx="899984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1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998538"/>
          </a:xfrm>
        </p:spPr>
        <p:txBody>
          <a:bodyPr/>
          <a:lstStyle/>
          <a:p>
            <a:pPr eaLnBrk="1" hangingPunct="1"/>
            <a:r>
              <a:rPr lang="th-TH" altLang="th-TH" sz="2800" dirty="0"/>
              <a:t>มาตรการ พัฒนาระบบบริการสุขภาพช่องปาก ปี๒๕๖๑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90611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h-TH" dirty="0"/>
              <a:t>ร้อยละอำเภอที่จัดบริการสุขภาพช่องปากใน รพ.สต./</a:t>
            </a:r>
            <a:r>
              <a:rPr lang="th-TH" dirty="0" err="1"/>
              <a:t>ศสม</a:t>
            </a:r>
            <a:r>
              <a:rPr lang="th-TH" dirty="0"/>
              <a:t>. ที่มีคุณภาพตามเกณฑ์ ภายใต้การสนับสนุนของคณะกรรมการพัฒนาคุณภาพชีวิตอำเภอ </a:t>
            </a:r>
            <a:endParaRPr lang="th-TH" dirty="0" smtClean="0"/>
          </a:p>
          <a:p>
            <a:pPr lvl="1" eaLnBrk="1" hangingPunct="1"/>
            <a:r>
              <a:rPr lang="th-TH" dirty="0" smtClean="0"/>
              <a:t>มี</a:t>
            </a:r>
            <a:r>
              <a:rPr lang="th-TH" dirty="0"/>
              <a:t>นโยบายให้กระจายทันตาทัน</a:t>
            </a:r>
            <a:r>
              <a:rPr lang="th-TH" dirty="0" err="1"/>
              <a:t>ตาภิ</a:t>
            </a:r>
            <a:r>
              <a:rPr lang="th-TH" dirty="0"/>
              <a:t>บาลให้บริการประจำใน รพ.สต.</a:t>
            </a:r>
            <a:r>
              <a:rPr lang="en-US" dirty="0"/>
              <a:t>/</a:t>
            </a:r>
            <a:r>
              <a:rPr lang="th-TH" dirty="0" err="1"/>
              <a:t>ศสม</a:t>
            </a:r>
            <a:r>
              <a:rPr lang="th-TH" dirty="0"/>
              <a:t>.</a:t>
            </a:r>
          </a:p>
          <a:p>
            <a:pPr lvl="1">
              <a:buFontTx/>
              <a:buChar char="–"/>
            </a:pPr>
            <a:r>
              <a:rPr lang="th-TH" dirty="0"/>
              <a:t>มี ทัน</a:t>
            </a:r>
            <a:r>
              <a:rPr lang="th-TH" dirty="0" err="1"/>
              <a:t>ตาภิ</a:t>
            </a:r>
            <a:r>
              <a:rPr lang="th-TH" dirty="0"/>
              <a:t>บาลในทีมหมอครอบครัว และ</a:t>
            </a:r>
            <a:r>
              <a:rPr lang="th-TH" dirty="0" err="1"/>
              <a:t>ทันตแพทย์</a:t>
            </a:r>
            <a:r>
              <a:rPr lang="th-TH" dirty="0"/>
              <a:t> ใน</a:t>
            </a:r>
            <a:r>
              <a:rPr lang="en-US" dirty="0"/>
              <a:t> Primary care cluster</a:t>
            </a:r>
            <a:r>
              <a:rPr lang="th-TH" dirty="0"/>
              <a:t> ทุกแห่ง</a:t>
            </a:r>
          </a:p>
          <a:p>
            <a:pPr lvl="1">
              <a:buFontTx/>
              <a:buChar char="–"/>
            </a:pPr>
            <a:r>
              <a:rPr lang="th-TH" dirty="0"/>
              <a:t>มีแผนสนับสนุนการจัดบริการสุขภาพช่องปากใน รพ.สต.</a:t>
            </a:r>
            <a:r>
              <a:rPr lang="en-US" dirty="0"/>
              <a:t>/</a:t>
            </a:r>
            <a:r>
              <a:rPr lang="th-TH" dirty="0" err="1"/>
              <a:t>ศสม</a:t>
            </a:r>
            <a:r>
              <a:rPr lang="th-TH" dirty="0"/>
              <a:t>. โดย</a:t>
            </a:r>
            <a:r>
              <a:rPr lang="en-US" dirty="0"/>
              <a:t> District Health Broad</a:t>
            </a:r>
            <a:endParaRPr lang="th-TH" dirty="0"/>
          </a:p>
          <a:p>
            <a:pPr lvl="1">
              <a:buFontTx/>
              <a:buChar char="–"/>
            </a:pPr>
            <a:r>
              <a:rPr lang="th-TH" dirty="0"/>
              <a:t>มีการพัฒนาศักยภาพ</a:t>
            </a:r>
            <a:r>
              <a:rPr lang="th-TH" dirty="0" err="1"/>
              <a:t>ทันต</a:t>
            </a:r>
            <a:r>
              <a:rPr lang="th-TH" dirty="0"/>
              <a:t>บุคลากร ในหลักสูตรทันตก</a:t>
            </a:r>
            <a:r>
              <a:rPr lang="th-TH" dirty="0" err="1"/>
              <a:t>รรม</a:t>
            </a:r>
            <a:r>
              <a:rPr lang="th-TH" dirty="0"/>
              <a:t>ครอบครัว</a:t>
            </a:r>
          </a:p>
          <a:p>
            <a:pPr lvl="1">
              <a:buFontTx/>
              <a:buChar char="–"/>
            </a:pPr>
            <a:r>
              <a:rPr lang="th-TH" dirty="0"/>
              <a:t>มีการสนับสนุนผู้ช่วยงานทันตก</a:t>
            </a:r>
            <a:r>
              <a:rPr lang="th-TH" dirty="0" err="1"/>
              <a:t>รรม</a:t>
            </a:r>
            <a:r>
              <a:rPr lang="th-TH" dirty="0"/>
              <a:t>ใน รพ.สต.</a:t>
            </a:r>
            <a:r>
              <a:rPr lang="en-US" dirty="0"/>
              <a:t>/</a:t>
            </a:r>
            <a:r>
              <a:rPr lang="th-TH" dirty="0" err="1"/>
              <a:t>ศสม</a:t>
            </a:r>
            <a:r>
              <a:rPr lang="th-TH" dirty="0"/>
              <a:t>. ที่มีทัน</a:t>
            </a:r>
            <a:r>
              <a:rPr lang="th-TH" dirty="0" err="1"/>
              <a:t>ตาภิ</a:t>
            </a:r>
            <a:r>
              <a:rPr lang="th-TH" dirty="0"/>
              <a:t>บาลให้บริการประจำ</a:t>
            </a:r>
            <a:endParaRPr lang="th-TH" altLang="th-TH" dirty="0"/>
          </a:p>
        </p:txBody>
      </p:sp>
    </p:spTree>
    <p:extLst>
      <p:ext uri="{BB962C8B-B14F-4D97-AF65-F5344CB8AC3E}">
        <p14:creationId xmlns:p14="http://schemas.microsoft.com/office/powerpoint/2010/main" val="415286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998538"/>
          </a:xfrm>
        </p:spPr>
        <p:txBody>
          <a:bodyPr/>
          <a:lstStyle/>
          <a:p>
            <a:pPr eaLnBrk="1" hangingPunct="1"/>
            <a:r>
              <a:rPr lang="th-TH" altLang="th-TH" sz="2800" dirty="0"/>
              <a:t>มาตรการ พัฒนาระบบบริการสุขภาพช่องปาก ปี๒๕๖๑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03202"/>
            <a:ext cx="8229600" cy="4906118"/>
          </a:xfrm>
        </p:spPr>
        <p:txBody>
          <a:bodyPr/>
          <a:lstStyle/>
          <a:p>
            <a:pPr eaLnBrk="1" hangingPunct="1"/>
            <a:r>
              <a:rPr lang="th-TH" altLang="th-TH" dirty="0"/>
              <a:t>อัตราใช้บริการสุขภาพช่องปากของประชาชนใน</a:t>
            </a:r>
            <a:r>
              <a:rPr lang="th-TH" altLang="th-TH" dirty="0" smtClean="0"/>
              <a:t>พื้นที่</a:t>
            </a:r>
          </a:p>
          <a:p>
            <a:pPr lvl="1"/>
            <a:r>
              <a:rPr lang="th-TH" dirty="0" smtClean="0"/>
              <a:t>มี</a:t>
            </a:r>
            <a:r>
              <a:rPr lang="th-TH" dirty="0"/>
              <a:t>นโยบายเพิ่มประสิทธิภาพ และคุณภาพการจัดบริการสุขภาพช่องปากระดับเขตและจังหวัด</a:t>
            </a:r>
            <a:endParaRPr lang="en-US" dirty="0"/>
          </a:p>
          <a:p>
            <a:pPr lvl="1"/>
            <a:r>
              <a:rPr lang="th-TH" dirty="0"/>
              <a:t>จัดระบบการ รับ</a:t>
            </a:r>
            <a:r>
              <a:rPr lang="en-US" dirty="0"/>
              <a:t>-</a:t>
            </a:r>
            <a:r>
              <a:rPr lang="th-TH" dirty="0"/>
              <a:t>ส่ง ผู้ป่วยทันตก</a:t>
            </a:r>
            <a:r>
              <a:rPr lang="th-TH" dirty="0" err="1"/>
              <a:t>รรม</a:t>
            </a:r>
            <a:r>
              <a:rPr lang="th-TH" dirty="0"/>
              <a:t> ในหน่วยบริการสาธารณสุขทุก</a:t>
            </a:r>
            <a:r>
              <a:rPr lang="th-TH" dirty="0" smtClean="0"/>
              <a:t>ระดับ</a:t>
            </a:r>
            <a:endParaRPr lang="en-US" dirty="0"/>
          </a:p>
          <a:p>
            <a:pPr lvl="1"/>
            <a:r>
              <a:rPr lang="th-TH" dirty="0"/>
              <a:t>มีแนวทางสนับสนุนการจัดบริการสุขภาพช่องปากของจังหวัด ให้เชื่อมโยง</a:t>
            </a:r>
            <a:r>
              <a:rPr lang="th-TH" dirty="0" smtClean="0"/>
              <a:t>กับ </a:t>
            </a:r>
            <a:r>
              <a:rPr lang="en-US" dirty="0" smtClean="0"/>
              <a:t>District </a:t>
            </a:r>
            <a:r>
              <a:rPr lang="en-US" dirty="0"/>
              <a:t>Health </a:t>
            </a:r>
            <a:r>
              <a:rPr lang="en-US" dirty="0" smtClean="0"/>
              <a:t>Broad</a:t>
            </a:r>
            <a:endParaRPr lang="en-US" dirty="0"/>
          </a:p>
          <a:p>
            <a:pPr lvl="1"/>
            <a:r>
              <a:rPr lang="th-TH" dirty="0"/>
              <a:t>มีแผนพัฒนาการศึกษาศึกษาต่อระดับหลังปริญญาในโรงพยาบาลทุกระดับ</a:t>
            </a:r>
            <a:endParaRPr lang="en-US" dirty="0"/>
          </a:p>
          <a:p>
            <a:pPr lvl="1"/>
            <a:r>
              <a:rPr lang="th-TH" dirty="0"/>
              <a:t>ให้ความร่วมมือ ในการจัดการศึกษาระดับวุฒิบัตร</a:t>
            </a:r>
            <a:endParaRPr lang="en-GB" altLang="th-TH" dirty="0" smtClean="0"/>
          </a:p>
          <a:p>
            <a:pPr lvl="1" eaLnBrk="1" hangingPunct="1"/>
            <a:endParaRPr lang="th-TH" altLang="th-TH" dirty="0"/>
          </a:p>
        </p:txBody>
      </p:sp>
    </p:spTree>
    <p:extLst>
      <p:ext uri="{BB962C8B-B14F-4D97-AF65-F5344CB8AC3E}">
        <p14:creationId xmlns:p14="http://schemas.microsoft.com/office/powerpoint/2010/main" val="4093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db">
  <a:themeElements>
    <a:clrScheme name="phd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db">
      <a:majorFont>
        <a:latin typeface="Arial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d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d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d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d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d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d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d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d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d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d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d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d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phdb</Template>
  <TotalTime>2035</TotalTime>
  <Words>799</Words>
  <Application>Microsoft Office PowerPoint</Application>
  <PresentationFormat>นำเสนอทางหน้าจอ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phdb</vt:lpstr>
      <vt:lpstr>คณะ ๒ การพัฒนาระบบบริการสุขภาพ สาขาสุขภาพช่องปาก</vt:lpstr>
      <vt:lpstr>งานนำเสนอ PowerPoint</vt:lpstr>
      <vt:lpstr>งานนำเสนอ PowerPoint</vt:lpstr>
      <vt:lpstr>ตัวชี้วัด ปี ๒๕๖๐ ของสาขาสุขภาพช่องปาก</vt:lpstr>
      <vt:lpstr>ข้อเสนอตัวชี้วัด ปี ๒๕๖๑</vt:lpstr>
      <vt:lpstr>ร้อยละอำเภอที่จัดบริการสุขภาพช่องปากฯ</vt:lpstr>
      <vt:lpstr>งานนำเสนอ PowerPoint</vt:lpstr>
      <vt:lpstr>มาตรการ พัฒนาระบบบริการสุขภาพช่องปาก ปี๒๕๖๑</vt:lpstr>
      <vt:lpstr>มาตรการ พัฒนาระบบบริการสุขภาพช่องปาก ปี๒๕๖๑</vt:lpstr>
      <vt:lpstr>Small Success</vt:lpstr>
      <vt:lpstr>Small Success</vt:lpstr>
      <vt:lpstr>แหล่งข้อมูล</vt:lpstr>
      <vt:lpstr>ผู้ให้ข้อมูลทางวิชาการ/ผู้ประสาน</vt:lpstr>
      <vt:lpstr>ประชาสัมพันธ์</vt:lpstr>
    </vt:vector>
  </TitlesOfParts>
  <Company>phdb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phdb</dc:creator>
  <cp:lastModifiedBy>User</cp:lastModifiedBy>
  <cp:revision>113</cp:revision>
  <cp:lastPrinted>2017-08-30T03:25:26Z</cp:lastPrinted>
  <dcterms:created xsi:type="dcterms:W3CDTF">2015-02-12T01:45:03Z</dcterms:created>
  <dcterms:modified xsi:type="dcterms:W3CDTF">2017-11-30T05:08:46Z</dcterms:modified>
</cp:coreProperties>
</file>