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20" r:id="rId1"/>
  </p:sldMasterIdLst>
  <p:notesMasterIdLst>
    <p:notesMasterId r:id="rId3"/>
  </p:notesMasterIdLst>
  <p:sldIdLst>
    <p:sldId id="807" r:id="rId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33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6" autoAdjust="0"/>
    <p:restoredTop sz="92694" autoAdjust="0"/>
  </p:normalViewPr>
  <p:slideViewPr>
    <p:cSldViewPr snapToGrid="0" snapToObjects="1">
      <p:cViewPr>
        <p:scale>
          <a:sx n="110" d="100"/>
          <a:sy n="110" d="100"/>
        </p:scale>
        <p:origin x="-468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399" cy="465047"/>
          </a:xfrm>
          <a:prstGeom prst="rect">
            <a:avLst/>
          </a:prstGeom>
        </p:spPr>
        <p:txBody>
          <a:bodyPr vert="horz" lIns="92650" tIns="46325" rIns="92650" bIns="4632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344" y="0"/>
            <a:ext cx="3037399" cy="465047"/>
          </a:xfrm>
          <a:prstGeom prst="rect">
            <a:avLst/>
          </a:prstGeom>
        </p:spPr>
        <p:txBody>
          <a:bodyPr vert="horz" lIns="92650" tIns="46325" rIns="92650" bIns="4632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EDC3519-03F8-4EBB-BE5B-7AFC0C74D9FE}" type="datetimeFigureOut">
              <a:rPr lang="en-US"/>
              <a:pPr>
                <a:defRPr/>
              </a:pPr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50" tIns="46325" rIns="92650" bIns="4632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705" y="4416434"/>
            <a:ext cx="5606993" cy="4182398"/>
          </a:xfrm>
          <a:prstGeom prst="rect">
            <a:avLst/>
          </a:prstGeom>
        </p:spPr>
        <p:txBody>
          <a:bodyPr vert="horz" lIns="92650" tIns="46325" rIns="92650" bIns="46325" rtlCol="0"/>
          <a:lstStyle/>
          <a:p>
            <a:pPr lvl="0"/>
            <a:r>
              <a:rPr lang="th-TH" noProof="0" smtClean="0"/>
              <a:t>Click to edit Master text styles</a:t>
            </a:r>
          </a:p>
          <a:p>
            <a:pPr lvl="1"/>
            <a:r>
              <a:rPr lang="th-TH" noProof="0" smtClean="0"/>
              <a:t>Second level</a:t>
            </a:r>
          </a:p>
          <a:p>
            <a:pPr lvl="2"/>
            <a:r>
              <a:rPr lang="th-TH" noProof="0" smtClean="0"/>
              <a:t>Third level</a:t>
            </a:r>
          </a:p>
          <a:p>
            <a:pPr lvl="3"/>
            <a:r>
              <a:rPr lang="th-TH" noProof="0" smtClean="0"/>
              <a:t>Fourth level</a:t>
            </a:r>
          </a:p>
          <a:p>
            <a:pPr lvl="4"/>
            <a:r>
              <a:rPr lang="th-T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43"/>
            <a:ext cx="3037399" cy="465047"/>
          </a:xfrm>
          <a:prstGeom prst="rect">
            <a:avLst/>
          </a:prstGeom>
        </p:spPr>
        <p:txBody>
          <a:bodyPr vert="horz" lIns="92650" tIns="46325" rIns="92650" bIns="4632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344" y="8829843"/>
            <a:ext cx="3037399" cy="465047"/>
          </a:xfrm>
          <a:prstGeom prst="rect">
            <a:avLst/>
          </a:prstGeom>
        </p:spPr>
        <p:txBody>
          <a:bodyPr vert="horz" wrap="square" lIns="92650" tIns="46325" rIns="92650" bIns="463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4DA0FE95-4E1A-49C8-9250-0069E7E87B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222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6EF65E-5D93-4E19-BEB5-52AC3315D40D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5421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6370-B646-4ACC-B105-6FF69380C87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D86A-223D-4250-A5E7-92F190D0195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3A541-56B0-4BC8-B409-4BE91E7934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220B8-5ED2-4184-8CE4-E7D8889CB5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C0F2-98A2-4212-917F-81980AAAFF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883E1-994A-4F8A-A7FD-264281CEE8C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92F04-7A9C-4BDA-BBDF-7E59236354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B13A-096A-4B4E-813A-7F317DFCE8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C443F-BF97-4C4B-8C8C-3BF394F16A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F479-97DF-4D52-9A15-86D351D134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212B-0F8E-45E8-85BE-0BCFEF1772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4763" y="44450"/>
            <a:ext cx="9139237" cy="6207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5" name="Line 31"/>
          <p:cNvSpPr>
            <a:spLocks noChangeShapeType="1"/>
          </p:cNvSpPr>
          <p:nvPr userDrawn="1"/>
        </p:nvSpPr>
        <p:spPr bwMode="auto">
          <a:xfrm>
            <a:off x="0" y="681038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</p:spPr>
        <p:txBody>
          <a:bodyPr lIns="91373" tIns="45689" rIns="91373" bIns="45689"/>
          <a:lstStyle/>
          <a:p>
            <a:pPr>
              <a:defRPr/>
            </a:pPr>
            <a:endParaRPr lang="th-TH"/>
          </a:p>
        </p:txBody>
      </p:sp>
      <p:sp>
        <p:nvSpPr>
          <p:cNvPr id="6" name="Line 31"/>
          <p:cNvSpPr>
            <a:spLocks noChangeShapeType="1"/>
          </p:cNvSpPr>
          <p:nvPr userDrawn="1"/>
        </p:nvSpPr>
        <p:spPr bwMode="auto">
          <a:xfrm>
            <a:off x="0" y="19050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</p:spPr>
        <p:txBody>
          <a:bodyPr lIns="91373" tIns="45689" rIns="91373" bIns="45689"/>
          <a:lstStyle/>
          <a:p>
            <a:pPr>
              <a:defRPr/>
            </a:pPr>
            <a:endParaRPr lang="th-TH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45500" y="30163"/>
            <a:ext cx="6794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B6B2522-6634-48FB-BBBA-CCC76D7EA87D}" type="datetime1">
              <a:rPr lang="en-US"/>
              <a:pPr>
                <a:defRPr/>
              </a:pPr>
              <a:t>1/15/2018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4572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31B37-3CB4-4ADA-92B3-953A12E667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endParaRPr lang="th-TH" sz="4400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h-TH" sz="3200">
              <a:solidFill>
                <a:srgbClr val="00000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FABBAB-46AE-4F18-93CE-AA2BFB2880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58" r:id="rId1"/>
    <p:sldLayoutId id="2147485459" r:id="rId2"/>
    <p:sldLayoutId id="2147485460" r:id="rId3"/>
    <p:sldLayoutId id="2147485461" r:id="rId4"/>
    <p:sldLayoutId id="2147485462" r:id="rId5"/>
    <p:sldLayoutId id="2147485463" r:id="rId6"/>
    <p:sldLayoutId id="2147485464" r:id="rId7"/>
    <p:sldLayoutId id="2147485465" r:id="rId8"/>
    <p:sldLayoutId id="2147485466" r:id="rId9"/>
    <p:sldLayoutId id="2147485467" r:id="rId10"/>
    <p:sldLayoutId id="2147485468" r:id="rId11"/>
    <p:sldLayoutId id="2147485469" r:id="rId12"/>
    <p:sldLayoutId id="2147485470" r:id="rId13"/>
    <p:sldLayoutId id="2147485471" r:id="rId14"/>
    <p:sldLayoutId id="2147485472" r:id="rId15"/>
    <p:sldLayoutId id="2147485473" r:id="rId16"/>
    <p:sldLayoutId id="2147485474" r:id="rId17"/>
    <p:sldLayoutId id="2147485475" r:id="rId18"/>
    <p:sldLayoutId id="2147485476" r:id="rId19"/>
    <p:sldLayoutId id="2147485477" r:id="rId20"/>
    <p:sldLayoutId id="2147485478" r:id="rId21"/>
    <p:sldLayoutId id="2147485479" r:id="rId22"/>
    <p:sldLayoutId id="2147485480" r:id="rId23"/>
    <p:sldLayoutId id="2147485481" r:id="rId24"/>
    <p:sldLayoutId id="2147485482" r:id="rId25"/>
    <p:sldLayoutId id="2147485483" r:id="rId26"/>
    <p:sldLayoutId id="2147485484" r:id="rId27"/>
    <p:sldLayoutId id="2147485485" r:id="rId28"/>
    <p:sldLayoutId id="2147485486" r:id="rId29"/>
    <p:sldLayoutId id="2147485487" r:id="rId30"/>
    <p:sldLayoutId id="2147485488" r:id="rId31"/>
    <p:sldLayoutId id="2147485489" r:id="rId32"/>
    <p:sldLayoutId id="2147485490" r:id="rId33"/>
    <p:sldLayoutId id="2147485491" r:id="rId34"/>
    <p:sldLayoutId id="2147485492" r:id="rId35"/>
    <p:sldLayoutId id="2147485493" r:id="rId36"/>
    <p:sldLayoutId id="2147485494" r:id="rId3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 txBox="1">
            <a:spLocks/>
          </p:cNvSpPr>
          <p:nvPr/>
        </p:nvSpPr>
        <p:spPr bwMode="auto">
          <a:xfrm>
            <a:off x="53975" y="344110"/>
            <a:ext cx="2949575" cy="314343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defRPr/>
            </a:pP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ผู้ส่งมอบ</a:t>
            </a:r>
            <a:r>
              <a:rPr lang="en-US" sz="800" b="1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:</a:t>
            </a:r>
            <a:r>
              <a:rPr lang="th-TH" sz="800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 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(นิยาม</a:t>
            </a:r>
            <a:r>
              <a:rPr lang="en-US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: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 คน/กลุ่มบุคคล/หน่วยงานที่ส่งมอบปัจจัยนำเข้า)</a:t>
            </a:r>
            <a:endParaRPr lang="th-TH" sz="800" spc="-30" dirty="0">
              <a:latin typeface="Tahoma" pitchFamily="34" charset="0"/>
              <a:cs typeface="Tahoma" pitchFamily="34" charset="0"/>
              <a:sym typeface="Helvetica" pitchFamily="34" charset="0"/>
            </a:endParaRPr>
          </a:p>
          <a:p>
            <a:pPr defTabSz="914400" eaLnBrk="1" hangingPunct="1">
              <a:defRPr/>
            </a:pPr>
            <a:r>
              <a:rPr lang="th-TH" sz="1000" dirty="0">
                <a:cs typeface="+mj-cs"/>
              </a:rPr>
              <a:t>1)ผู้รับบริการด้าน </a:t>
            </a:r>
            <a:r>
              <a:rPr lang="th-TH" sz="1000" dirty="0" smtClean="0">
                <a:cs typeface="+mj-cs"/>
              </a:rPr>
              <a:t>สาธารณสุข</a:t>
            </a:r>
            <a:r>
              <a:rPr lang="th-TH" sz="1000" dirty="0">
                <a:cs typeface="+mj-cs"/>
              </a:rPr>
              <a:t>ทั้งภาครัฐและเอกชนทั้งทางตรงและทางอ้อม 2)ผู้ที่ได้รับผลกระทบจากการได้รับบริการ 3)ผู้ประกอบการผลิตภัณฑ์สุขภาพ 4)บริษัทที่เข้าร่วมสืบราคายาและเวชภัณฑ์ 5)</a:t>
            </a:r>
            <a:r>
              <a:rPr lang="th-TH" sz="1000" dirty="0" smtClean="0">
                <a:cs typeface="+mj-cs"/>
              </a:rPr>
              <a:t>ผู้รับเหมา</a:t>
            </a:r>
          </a:p>
          <a:p>
            <a:pPr defTabSz="914400" eaLnBrk="1" hangingPunct="1">
              <a:defRPr/>
            </a:pPr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ความ</a:t>
            </a: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ต้องการ</a:t>
            </a:r>
            <a:r>
              <a:rPr lang="en-GB" sz="800" b="1" spc="-30" dirty="0" smtClean="0">
                <a:latin typeface="Tahoma" pitchFamily="34" charset="0"/>
                <a:cs typeface="Tahoma" pitchFamily="34" charset="0"/>
              </a:rPr>
              <a:t>:</a:t>
            </a:r>
            <a:r>
              <a:rPr lang="th-TH" sz="800" b="1" spc="-3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th-TH" altLang="th-TH" sz="800" dirty="0">
                <a:latin typeface="Tahoma" pitchFamily="34" charset="0"/>
                <a:cs typeface="Tahoma" pitchFamily="34" charset="0"/>
              </a:rPr>
              <a:t> </a:t>
            </a:r>
            <a:r>
              <a:rPr lang="th-TH" altLang="th-TH" sz="1000" dirty="0">
                <a:latin typeface="Tahoma" pitchFamily="34" charset="0"/>
                <a:cs typeface="+mj-cs"/>
              </a:rPr>
              <a:t>1</a:t>
            </a:r>
            <a:r>
              <a:rPr lang="th-TH" altLang="th-TH" sz="1100" dirty="0">
                <a:latin typeface="Tahoma" pitchFamily="34" charset="0"/>
                <a:cs typeface="+mj-cs"/>
              </a:rPr>
              <a:t>. </a:t>
            </a:r>
            <a:r>
              <a:rPr lang="th-TH" sz="1100" dirty="0">
                <a:cs typeface="+mj-cs"/>
              </a:rPr>
              <a:t>ผู้รับบริการ ได้รับริการที่ดี มีมาตรฐานตามวิชาชีพ  สะดวกรวดเร็ว ลดระยะเวลา</a:t>
            </a:r>
            <a:r>
              <a:rPr lang="th-TH" sz="1100">
                <a:cs typeface="+mj-cs"/>
              </a:rPr>
              <a:t>รอ</a:t>
            </a:r>
            <a:r>
              <a:rPr lang="th-TH" sz="1100" smtClean="0">
                <a:cs typeface="+mj-cs"/>
              </a:rPr>
              <a:t>คอย</a:t>
            </a:r>
            <a:r>
              <a:rPr lang="th-TH" sz="1100" dirty="0">
                <a:latin typeface="Tahoma" pitchFamily="34" charset="0"/>
                <a:cs typeface="+mj-cs"/>
              </a:rPr>
              <a:t> </a:t>
            </a:r>
            <a:r>
              <a:rPr lang="th-TH" sz="1000" smtClean="0">
                <a:cs typeface="+mj-cs"/>
              </a:rPr>
              <a:t>ได้รับ</a:t>
            </a:r>
            <a:r>
              <a:rPr lang="th-TH" sz="1000" dirty="0">
                <a:cs typeface="+mj-cs"/>
              </a:rPr>
              <a:t>การช่วยเหลือ เยียวยา รวดเร็ว เป็นธรรม มีประสิทธิภาพมีช่องทาง</a:t>
            </a:r>
            <a:r>
              <a:rPr lang="th-TH" sz="1000" dirty="0" smtClean="0">
                <a:cs typeface="+mj-cs"/>
              </a:rPr>
              <a:t>ด่วน</a:t>
            </a:r>
          </a:p>
          <a:p>
            <a:pPr defTabSz="914400" eaLnBrk="1" hangingPunct="1"/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พันธมิตร</a:t>
            </a:r>
            <a:r>
              <a:rPr lang="en-US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800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(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นิยาม</a:t>
            </a:r>
            <a:r>
              <a:rPr lang="en-US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: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 </a:t>
            </a:r>
            <a:r>
              <a:rPr lang="th-TH" sz="800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คน/กลุ่ม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บุคคล/หน่วยงานที่มีการทำงานร่วมกัน)</a:t>
            </a:r>
            <a:endParaRPr lang="th-TH" sz="800" spc="-3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en-US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1</a:t>
            </a:r>
            <a:r>
              <a:rPr lang="en-US" altLang="th-TH" sz="800" b="1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.</a:t>
            </a:r>
            <a:r>
              <a:rPr lang="th-TH" altLang="th-TH" sz="800" b="1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 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หน่วยงานในสังกัดกรมที่ตั้งอยู่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  <a:sym typeface="Helvetica" pitchFamily="34" charset="0"/>
              </a:rPr>
              <a:t>ในจ.ส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ระแก้ว ได้แก่ ด่าน</a:t>
            </a:r>
            <a:br>
              <a:rPr lang="th-TH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</a:br>
            <a:r>
              <a:rPr lang="th-TH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   ควบคุมโรคติดต่อระหว่างประเทศ,  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รพจ.ส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ระแก้ว</a:t>
            </a:r>
            <a:r>
              <a:rPr lang="en-GB" altLang="th-TH" sz="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GB" altLang="th-TH" sz="800" dirty="0" smtClean="0">
                <a:latin typeface="Tahoma" pitchFamily="34" charset="0"/>
                <a:cs typeface="Tahoma" pitchFamily="34" charset="0"/>
              </a:rPr>
            </a:b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2. หน่วยงานที่ให้บริการประชาชนด้านสาธารณสุข ได้แก่ ศูนย์บริการ 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</a:rPr>
              <a:t>ทต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.วังน้ำเย็น ,สอ.คลองตาสูตร/คลองหินปูน/นาคันหัก</a:t>
            </a:r>
          </a:p>
          <a:p>
            <a:pPr defTabSz="914400" eaLnBrk="1" hangingPunct="1"/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3. หน่วยงานภาครัฐและ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</a:rPr>
              <a:t>อปท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.ที่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</a:rPr>
              <a:t>บูรณา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การแผนร่วมกัน ได้แก่             ก.มหาดไทย/ก.เกษตรฯ/ก.ศึกษาธิการ./ก.พัฒนาสังคมฯ 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</a:rPr>
              <a:t>อบจ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./เทศบาล/</a:t>
            </a:r>
            <a:r>
              <a:rPr lang="th-TH" altLang="th-TH" sz="800" dirty="0" err="1" smtClean="0">
                <a:latin typeface="Tahoma" pitchFamily="34" charset="0"/>
                <a:cs typeface="Tahoma" pitchFamily="34" charset="0"/>
              </a:rPr>
              <a:t>อบต</a:t>
            </a:r>
            <a:r>
              <a:rPr lang="th-TH" altLang="th-TH" sz="8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th-TH" altLang="th-TH" sz="800" dirty="0" smtClean="0">
                <a:latin typeface="Tahoma" pitchFamily="34" charset="0"/>
                <a:cs typeface="Tahoma" pitchFamily="34" charset="0"/>
              </a:rPr>
            </a:br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ความต้องการ</a:t>
            </a:r>
            <a:r>
              <a:rPr lang="en-GB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</a:rPr>
              <a:t>1. ขับเคลื่อนโยบายและยุทธศาสตร์ให้เกิดผลสัมฤทธิ์</a:t>
            </a:r>
            <a:endParaRPr lang="en-US" sz="800" spc="-30" dirty="0" smtClean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en-US" sz="800" spc="-3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th-TH" sz="800" spc="-30" dirty="0">
                <a:latin typeface="Tahoma" pitchFamily="34" charset="0"/>
                <a:cs typeface="Tahoma" pitchFamily="34" charset="0"/>
              </a:rPr>
              <a:t>การบริการด้านสาธารณสุขที่ได้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</a:rPr>
              <a:t>มาตรฐาน </a:t>
            </a:r>
            <a:endParaRPr lang="th-TH" sz="800" spc="-3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en-US" sz="800" spc="-30" dirty="0" smtClean="0">
                <a:latin typeface="Tahoma" pitchFamily="34" charset="0"/>
                <a:cs typeface="Tahoma" pitchFamily="34" charset="0"/>
              </a:rPr>
              <a:t>3. 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</a:rPr>
              <a:t>ข้อมูลที่ครบถ้วน ถูกต้อง และเป็นปัจจุบัน</a:t>
            </a:r>
          </a:p>
          <a:p>
            <a:pPr defTabSz="914400" eaLnBrk="1" hangingPunct="1">
              <a:defRPr/>
            </a:pPr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ผู้ให้</a:t>
            </a: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ความร่วมมือ</a:t>
            </a:r>
            <a:r>
              <a:rPr lang="en-US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800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(นิยาม</a:t>
            </a:r>
            <a:r>
              <a:rPr lang="en-US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: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คน</a:t>
            </a:r>
            <a:r>
              <a:rPr lang="th-TH" sz="800" spc="-30" dirty="0">
                <a:latin typeface="Tahoma" pitchFamily="34" charset="0"/>
                <a:cs typeface="Tahoma" pitchFamily="34" charset="0"/>
                <a:sym typeface="Helvetica" pitchFamily="34" charset="0"/>
              </a:rPr>
              <a:t>/กลุ่ม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  <a:sym typeface="Helvetica" pitchFamily="34" charset="0"/>
              </a:rPr>
              <a:t>บุคคล/หน่วยงานที่ให้การสนับสนุน)</a:t>
            </a:r>
            <a:endParaRPr lang="th-TH" sz="800" b="1" spc="-3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800" spc="-30" dirty="0" smtClean="0">
                <a:latin typeface="Tahoma" pitchFamily="34" charset="0"/>
                <a:cs typeface="Tahoma" pitchFamily="34" charset="0"/>
              </a:rPr>
              <a:t>1. สถาบันการศึกษา</a:t>
            </a:r>
            <a:endParaRPr lang="en-US" sz="800" spc="-30" dirty="0" smtClean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en-US" sz="800" spc="-30" dirty="0" smtClean="0">
                <a:latin typeface="Tahoma" pitchFamily="34" charset="0"/>
                <a:cs typeface="Tahoma" pitchFamily="34" charset="0"/>
              </a:rPr>
              <a:t>2.</a:t>
            </a:r>
            <a:r>
              <a:rPr lang="th-TH" sz="800" spc="-30" dirty="0" smtClean="0">
                <a:latin typeface="Tahoma" pitchFamily="34" charset="0"/>
                <a:cs typeface="Tahoma" pitchFamily="34" charset="0"/>
              </a:rPr>
              <a:t> สถาบันทางการเงิน</a:t>
            </a:r>
            <a:endParaRPr lang="en-US" sz="800" spc="-30" dirty="0" smtClean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8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ความ</a:t>
            </a:r>
            <a:r>
              <a:rPr lang="th-TH" sz="8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ต้องการ</a:t>
            </a:r>
            <a:r>
              <a:rPr lang="en-GB" sz="800" b="1" spc="-30" dirty="0" smtClean="0">
                <a:latin typeface="Tahoma" pitchFamily="34" charset="0"/>
                <a:cs typeface="Tahoma" pitchFamily="34" charset="0"/>
              </a:rPr>
              <a:t>:</a:t>
            </a:r>
            <a:r>
              <a:rPr lang="en-US" sz="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700" spc="-3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1.1 </a:t>
            </a:r>
            <a:r>
              <a:rPr lang="th-TH" sz="700" spc="-3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สร้างบุคลากรทางสาธารณสุขที่สอดคล้องกับความต้องการของระบบบริการสุขภาพ</a:t>
            </a:r>
            <a:endParaRPr lang="en-US" sz="700" spc="-3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en-US" sz="700" spc="-3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1.2 </a:t>
            </a:r>
            <a:r>
              <a:rPr lang="th-TH" sz="700" spc="-3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เอกสารและข้อมูลด้านการเงินที่ถูกต้องและรวดเร็ว</a:t>
            </a:r>
            <a:endParaRPr lang="th-TH" sz="700" spc="-3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3" name="Title 1"/>
          <p:cNvSpPr txBox="1">
            <a:spLocks/>
          </p:cNvSpPr>
          <p:nvPr/>
        </p:nvSpPr>
        <p:spPr bwMode="auto">
          <a:xfrm>
            <a:off x="53974" y="3522355"/>
            <a:ext cx="2949575" cy="68047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h-TH" sz="800" b="1" spc="-4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ผู้มีส่วนได้ส่วนเสีย</a:t>
            </a:r>
            <a:r>
              <a:rPr lang="en-GB" sz="800" b="1" spc="-4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800" b="1" spc="-4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(นิยาม</a:t>
            </a:r>
            <a:r>
              <a:rPr lang="en-US" sz="800" spc="-40" dirty="0" smtClean="0">
                <a:latin typeface="Tahoma" pitchFamily="34" charset="0"/>
                <a:cs typeface="Tahoma" pitchFamily="34" charset="0"/>
              </a:rPr>
              <a:t>: </a:t>
            </a: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ผู้ที่ได้รับผลกระทบจากการทำงานทั้งทางตรงและทางอ้อม)</a:t>
            </a:r>
            <a:r>
              <a:rPr lang="en-GB" sz="800" spc="-40" dirty="0">
                <a:latin typeface="Tahoma" pitchFamily="34" charset="0"/>
                <a:cs typeface="Tahoma" pitchFamily="34" charset="0"/>
              </a:rPr>
              <a:t/>
            </a:r>
            <a:br>
              <a:rPr lang="en-GB" sz="800" spc="-40" dirty="0">
                <a:latin typeface="Tahoma" pitchFamily="34" charset="0"/>
                <a:cs typeface="Tahoma" pitchFamily="34" charset="0"/>
              </a:rPr>
            </a:b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 ผู้</a:t>
            </a:r>
            <a:r>
              <a:rPr lang="th-TH" sz="800" spc="-40" dirty="0">
                <a:latin typeface="Tahoma" pitchFamily="34" charset="0"/>
                <a:cs typeface="Tahoma" pitchFamily="34" charset="0"/>
              </a:rPr>
              <a:t>ได้รับผลกระทบจากการ</a:t>
            </a: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รักษาพยาบาล</a:t>
            </a:r>
          </a:p>
          <a:p>
            <a:pPr>
              <a:defRPr/>
            </a:pPr>
            <a:r>
              <a:rPr lang="th-TH" sz="800" b="1" spc="-4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ความ</a:t>
            </a:r>
            <a:r>
              <a:rPr lang="th-TH" sz="800" b="1" spc="-4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ต้องการ</a:t>
            </a:r>
            <a:r>
              <a:rPr lang="en-GB" sz="800" b="1" spc="-4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>
              <a:defRPr/>
            </a:pP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ได้รับการช่วยเหลือ เยียวยา ที่รวดเร็ว เป็น</a:t>
            </a:r>
            <a:r>
              <a:rPr lang="th-TH" sz="800" spc="-40" dirty="0">
                <a:latin typeface="Tahoma" pitchFamily="34" charset="0"/>
                <a:cs typeface="Tahoma" pitchFamily="34" charset="0"/>
              </a:rPr>
              <a:t>ธรรม </a:t>
            </a:r>
            <a:r>
              <a:rPr lang="th-TH" sz="800" spc="-40" dirty="0" smtClean="0">
                <a:latin typeface="Tahoma" pitchFamily="34" charset="0"/>
                <a:cs typeface="Tahoma" pitchFamily="34" charset="0"/>
              </a:rPr>
              <a:t>และมีประสิทธิภาพ</a:t>
            </a:r>
            <a:endParaRPr lang="th-TH" sz="800" spc="-40" dirty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en-GB" sz="1000" strike="sngStrike" dirty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GB" sz="1000" strike="sngStrike" dirty="0">
                <a:latin typeface="TH SarabunPSK" pitchFamily="34" charset="-34"/>
                <a:cs typeface="TH SarabunPSK" pitchFamily="34" charset="-34"/>
              </a:rPr>
            </a:br>
            <a:endParaRPr lang="en-US" sz="1000" b="1" strike="sngStrike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940" name="Title 1"/>
          <p:cNvSpPr txBox="1">
            <a:spLocks/>
          </p:cNvSpPr>
          <p:nvPr/>
        </p:nvSpPr>
        <p:spPr bwMode="auto">
          <a:xfrm>
            <a:off x="53973" y="4227523"/>
            <a:ext cx="2949575" cy="7817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th-TH" altLang="en-US" sz="700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สมรรถนะหลักขององค์กร</a:t>
            </a:r>
            <a:r>
              <a:rPr lang="en-GB" altLang="en-US" sz="700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th-TH" altLang="en-US" sz="700" b="1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th-TH" sz="700" dirty="0"/>
              <a:t>1. มีความสามารถบริหารจัดการระบบสุขภาพแบบ</a:t>
            </a:r>
            <a:r>
              <a:rPr lang="th-TH" sz="700" dirty="0" err="1"/>
              <a:t>บูรณา</a:t>
            </a:r>
            <a:r>
              <a:rPr lang="th-TH" sz="700" dirty="0"/>
              <a:t>การตามสภาวะที่เปลี่ยนแปลงไป</a:t>
            </a:r>
            <a:endParaRPr lang="en-US" sz="700" dirty="0"/>
          </a:p>
          <a:p>
            <a:r>
              <a:rPr lang="th-TH" sz="700" dirty="0"/>
              <a:t>2. มีความสามารถบริหารจัดการด้านภัยพิบัติ และการตอบโต้ภาวะฉุกเฉิน</a:t>
            </a:r>
            <a:endParaRPr lang="en-US" sz="700" dirty="0"/>
          </a:p>
          <a:p>
            <a:r>
              <a:rPr lang="th-TH" sz="700" dirty="0"/>
              <a:t>3. มีความสามารถด้านการบูร</a:t>
            </a:r>
            <a:r>
              <a:rPr lang="th-TH" sz="700" dirty="0" err="1"/>
              <a:t>ณา</a:t>
            </a:r>
            <a:r>
              <a:rPr lang="th-TH" sz="700" dirty="0"/>
              <a:t>การ และประสานความร่วมมือระหว่างภาคีเครือข่ายทั้งในประเทศและต่างประเทศ</a:t>
            </a:r>
            <a:endParaRPr lang="en-US" sz="700" dirty="0"/>
          </a:p>
          <a:p>
            <a:r>
              <a:rPr lang="th-TH" sz="700" dirty="0"/>
              <a:t>4. มีความสามารถในการใช้ระบบเทคโนโลยีสารสนเทศในการจัดการด้านสุขภาพ</a:t>
            </a:r>
            <a:endParaRPr lang="en-US" sz="700" dirty="0"/>
          </a:p>
          <a:p>
            <a:r>
              <a:rPr lang="th-TH" sz="700" dirty="0"/>
              <a:t>6. มีความสามารถในการปฏิบัติการตรวจสอบผลิตภัณฑ์สุขภาพ ด่านอาหารและยา และหน่วยตรวจสอบเคลื่อนที่ในระดับเขตสุขภาพ</a:t>
            </a:r>
            <a:endParaRPr lang="en-US" sz="700" dirty="0"/>
          </a:p>
          <a:p>
            <a:r>
              <a:rPr lang="en-US" sz="800" dirty="0"/>
              <a:t>7. </a:t>
            </a:r>
            <a:r>
              <a:rPr lang="th-TH" sz="800" dirty="0"/>
              <a:t>พัฒนานวัตกรรม และ </a:t>
            </a:r>
            <a:r>
              <a:rPr lang="en-US" sz="800" dirty="0"/>
              <a:t>R2R </a:t>
            </a:r>
            <a:r>
              <a:rPr lang="th-TH" sz="800" dirty="0"/>
              <a:t>อย่างต่อเนื่อง และนำไปใช้ประโยชน์ได้จริง</a:t>
            </a:r>
            <a:endParaRPr lang="th-TH" altLang="en-US" sz="8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42" name="Title 1"/>
          <p:cNvSpPr txBox="1">
            <a:spLocks/>
          </p:cNvSpPr>
          <p:nvPr/>
        </p:nvSpPr>
        <p:spPr bwMode="auto">
          <a:xfrm>
            <a:off x="55563" y="5630326"/>
            <a:ext cx="2949575" cy="11848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th-TH" altLang="en-US" sz="700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การเปลี่ยนแปลงความสามารถในการแข่งขัน</a:t>
            </a:r>
            <a:r>
              <a:rPr lang="en-GB" altLang="en-US" sz="700" b="1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1.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การเข้าสู่ประชาคมอาเซียน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การเปลี่ยนแปลงสภาพภูมิอากาศและภัยพิบัติต่างๆ</a:t>
            </a:r>
            <a:endParaRPr lang="en-US" altLang="en-US" sz="700" dirty="0" smtClean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3.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พื้นที่ชายแดนมีผลกระทบต่อการแพร่ระบาดคน พืช สัตว์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4.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การเกิดโรคอุบัติใหม่ อุบัติซ้ำที่รุนแรงมากขึ้น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5.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โครงสร้างประชากรเปลี่ยนแปลง การเข้าสู่สังคมผู้สูงอายุ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6.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การอพยพของแรงงานข้ามชาติ</a:t>
            </a: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7.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การเปลี่ยนแปลงของสังคมชนบทสู่สังคมเมือง พฤติกรรมบริโภคที่เปลี่ยนแปลง</a:t>
            </a:r>
            <a:endParaRPr lang="en-US" altLang="en-US" sz="7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7" name="Title 1"/>
          <p:cNvSpPr txBox="1">
            <a:spLocks/>
          </p:cNvSpPr>
          <p:nvPr/>
        </p:nvSpPr>
        <p:spPr bwMode="auto">
          <a:xfrm>
            <a:off x="3005138" y="344110"/>
            <a:ext cx="2990850" cy="354997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defRPr/>
            </a:pPr>
            <a:r>
              <a:rPr lang="th-TH" sz="700" b="1" spc="-30" dirty="0" err="1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พันธ</a:t>
            </a:r>
            <a:r>
              <a:rPr lang="th-TH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กิจ</a:t>
            </a:r>
            <a:r>
              <a:rPr lang="en-GB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en-US" sz="700" b="1" spc="-3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lvl="0"/>
            <a:r>
              <a:rPr lang="th-TH" sz="800" dirty="0" smtClean="0">
                <a:cs typeface="+mj-cs"/>
              </a:rPr>
              <a:t>1.จัดทำ</a:t>
            </a:r>
            <a:r>
              <a:rPr lang="th-TH" sz="800" dirty="0">
                <a:cs typeface="+mj-cs"/>
              </a:rPr>
              <a:t>แผนยุทธศาสตร์ด้านสุขภาพในเขตพื้นที่</a:t>
            </a:r>
            <a:r>
              <a:rPr lang="th-TH" sz="800" dirty="0" smtClean="0">
                <a:cs typeface="+mj-cs"/>
              </a:rPr>
              <a:t>จังหวัด</a:t>
            </a:r>
          </a:p>
          <a:p>
            <a:pPr lvl="0"/>
            <a:r>
              <a:rPr lang="th-TH" sz="800" dirty="0" smtClean="0">
                <a:latin typeface="Tahoma" pitchFamily="34" charset="0"/>
                <a:ea typeface="Tahoma" pitchFamily="34" charset="0"/>
                <a:cs typeface="+mj-cs"/>
              </a:rPr>
              <a:t>2.</a:t>
            </a:r>
            <a:r>
              <a:rPr lang="th-TH" sz="800" dirty="0">
                <a:cs typeface="+mj-cs"/>
              </a:rPr>
              <a:t> ดำเนินการและประสานงานเกี่ยวกับงานสาธารณสุขในเขตพื้นที่จังหวัด</a:t>
            </a:r>
            <a:endParaRPr lang="th-TH" sz="800" dirty="0" smtClean="0">
              <a:latin typeface="Tahoma" pitchFamily="34" charset="0"/>
              <a:ea typeface="Tahoma" pitchFamily="34" charset="0"/>
              <a:cs typeface="+mj-cs"/>
            </a:endParaRPr>
          </a:p>
          <a:p>
            <a:pPr lvl="0"/>
            <a:r>
              <a:rPr lang="th-TH" sz="800" dirty="0" smtClean="0">
                <a:latin typeface="Tahoma" pitchFamily="34" charset="0"/>
                <a:ea typeface="Tahoma" pitchFamily="34" charset="0"/>
                <a:cs typeface="+mj-cs"/>
              </a:rPr>
              <a:t>3.</a:t>
            </a:r>
            <a:r>
              <a:rPr lang="th-TH" sz="800" dirty="0">
                <a:cs typeface="+mj-cs"/>
              </a:rPr>
              <a:t> กำกับ ดูแล ประเมินผล และสนับสนุนการปฏิบัติงานของหน่วยงานสาธารณสุขในเขตพื้นที่จังหวัด เพื่อให้การปฏิบัติงานเป็นไปตามกฎหมาย มีการบริการสุขภาพที่มีคุณภาพและมีการคุ้มครองผู้บริโภคด้านสุขภาพ</a:t>
            </a:r>
            <a:endParaRPr lang="th-TH" sz="600" dirty="0">
              <a:latin typeface="Tahoma" pitchFamily="34" charset="0"/>
              <a:ea typeface="Tahoma" pitchFamily="34" charset="0"/>
              <a:cs typeface="+mj-cs"/>
            </a:endParaRPr>
          </a:p>
          <a:p>
            <a:pPr lvl="0"/>
            <a:r>
              <a:rPr lang="th-TH" sz="800" dirty="0" smtClean="0">
                <a:cs typeface="+mj-cs"/>
              </a:rPr>
              <a:t>4.ปฏิบัติงาน</a:t>
            </a:r>
            <a:r>
              <a:rPr lang="th-TH" sz="800" dirty="0">
                <a:cs typeface="+mj-cs"/>
              </a:rPr>
              <a:t>ร่วมกับหรือสนับสนุนการปฏิบัติงานของหน่วยงานอื่นที่เกี่ยวข้องหรือที่ได้รับมอบหมาย</a:t>
            </a:r>
            <a:endParaRPr lang="th-TH" sz="600" b="1" spc="-3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+mj-cs"/>
            </a:endParaRPr>
          </a:p>
          <a:p>
            <a:pPr lvl="0"/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วิสัยทัศน์</a:t>
            </a:r>
            <a:r>
              <a:rPr lang="en-GB" sz="700" b="1" spc="-3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700" b="1" spc="-3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700" dirty="0">
                <a:latin typeface="Tahoma" pitchFamily="34" charset="0"/>
                <a:ea typeface="Tahoma" pitchFamily="34" charset="0"/>
                <a:cs typeface="Tahoma" pitchFamily="34" charset="0"/>
              </a:rPr>
              <a:t>“ต้นแบบการจัดการเมืองสาธารณสุขชายแดนของประเทศในระดับนานาชาติระบบ</a:t>
            </a:r>
            <a:r>
              <a:rPr lang="th-TH" sz="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สุขภาพเข้มแข็ง </a:t>
            </a:r>
            <a:r>
              <a:rPr lang="th-TH" sz="700" dirty="0">
                <a:latin typeface="Tahoma" pitchFamily="34" charset="0"/>
                <a:ea typeface="Tahoma" pitchFamily="34" charset="0"/>
                <a:cs typeface="Tahoma" pitchFamily="34" charset="0"/>
              </a:rPr>
              <a:t>ประชาชนและภาคีเป็นเจ้าของ สู่เมือง</a:t>
            </a:r>
            <a:r>
              <a:rPr lang="th-TH" sz="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แห่ง</a:t>
            </a:r>
          </a:p>
          <a:p>
            <a:r>
              <a:rPr lang="th-TH" sz="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สุข</a:t>
            </a:r>
            <a:r>
              <a:rPr lang="th-TH" sz="700" dirty="0">
                <a:latin typeface="Tahoma" pitchFamily="34" charset="0"/>
                <a:ea typeface="Tahoma" pitchFamily="34" charset="0"/>
                <a:cs typeface="Tahoma" pitchFamily="34" charset="0"/>
              </a:rPr>
              <a:t>ภาวะที่ยั่งยืน</a:t>
            </a:r>
            <a:r>
              <a:rPr lang="th-TH" sz="700" i="1" dirty="0"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en-US" sz="7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ค่านิยม</a:t>
            </a:r>
            <a:r>
              <a:rPr lang="en-GB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700" b="1" spc="-5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</a:t>
            </a:r>
            <a:r>
              <a:rPr lang="en-US" sz="700" b="1" spc="-5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O</a:t>
            </a:r>
            <a:r>
              <a:rPr lang="en-US" sz="700" b="1" spc="-5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sz="700" b="1" spc="-50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H SK =   </a:t>
            </a:r>
            <a:r>
              <a:rPr lang="en-US" sz="700" b="1" spc="-5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</a:t>
            </a:r>
            <a:r>
              <a:rPr lang="en-US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astery </a:t>
            </a:r>
            <a:r>
              <a:rPr lang="th-TH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เป็นนายตนเอง </a:t>
            </a:r>
            <a:r>
              <a:rPr lang="en-US" sz="700" b="1" spc="-5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O</a:t>
            </a:r>
            <a:r>
              <a:rPr lang="en-US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riginality </a:t>
            </a:r>
            <a:r>
              <a:rPr lang="th-TH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เร่งสร้างสิ่งใหม่ </a:t>
            </a:r>
            <a:endParaRPr lang="en-US" sz="700" spc="-5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en-US" sz="700" b="1" spc="-5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eople Centered</a:t>
            </a:r>
            <a:r>
              <a:rPr lang="th-TH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ใส่ใจประชาชน  </a:t>
            </a:r>
            <a:r>
              <a:rPr lang="en-US" sz="700" b="1" spc="-50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H</a:t>
            </a:r>
            <a:r>
              <a:rPr lang="en-US" sz="700" spc="-50" dirty="0" smtClean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umility</a:t>
            </a:r>
            <a:r>
              <a:rPr lang="en-US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ถ่อมตนอ่อนน้อม</a:t>
            </a:r>
            <a:r>
              <a:rPr lang="en-US" sz="700" spc="-5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800" b="1" dirty="0" smtClean="0">
                <a:solidFill>
                  <a:srgbClr val="00B050"/>
                </a:solidFill>
              </a:rPr>
              <a:t>S</a:t>
            </a:r>
            <a:r>
              <a:rPr lang="en-US" sz="800" b="1" dirty="0" smtClean="0"/>
              <a:t>ervice mind</a:t>
            </a:r>
            <a:r>
              <a:rPr lang="th-TH" sz="800" b="1" dirty="0" smtClean="0"/>
              <a:t> มี</a:t>
            </a:r>
            <a:r>
              <a:rPr lang="th-TH" sz="800" b="1" dirty="0"/>
              <a:t>จิตในการบริการที่</a:t>
            </a:r>
            <a:r>
              <a:rPr lang="th-TH" sz="800" b="1" dirty="0" smtClean="0"/>
              <a:t>ดี</a:t>
            </a:r>
            <a:r>
              <a:rPr lang="en-US" sz="800" b="1" dirty="0" smtClean="0"/>
              <a:t> </a:t>
            </a:r>
            <a:r>
              <a:rPr lang="en-US" sz="800" b="1" dirty="0" smtClean="0">
                <a:solidFill>
                  <a:srgbClr val="0070C0"/>
                </a:solidFill>
              </a:rPr>
              <a:t>K</a:t>
            </a:r>
            <a:r>
              <a:rPr lang="en-US" sz="800" b="1" dirty="0" smtClean="0"/>
              <a:t>nowledge worker</a:t>
            </a:r>
            <a:r>
              <a:rPr lang="th-TH" sz="800" b="1" dirty="0" smtClean="0"/>
              <a:t>เ </a:t>
            </a:r>
            <a:r>
              <a:rPr lang="th-TH" sz="800" b="1" dirty="0" err="1" smtClean="0"/>
              <a:t>รียน</a:t>
            </a:r>
            <a:r>
              <a:rPr lang="th-TH" sz="800" b="1" dirty="0"/>
              <a:t>รู้และพัฒนา</a:t>
            </a:r>
            <a:r>
              <a:rPr lang="th-TH" sz="800" b="1" dirty="0" smtClean="0"/>
              <a:t>ตลอดเวลา</a:t>
            </a:r>
          </a:p>
          <a:p>
            <a:pPr defTabSz="914400" eaLnBrk="1" hangingPunct="1">
              <a:defRPr/>
            </a:pPr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งบประมาณ</a:t>
            </a:r>
            <a:r>
              <a:rPr lang="en-GB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 </a:t>
            </a:r>
            <a:r>
              <a:rPr lang="en-US" sz="7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700" dirty="0" smtClean="0">
                <a:latin typeface="Tahoma" pitchFamily="34" charset="0"/>
                <a:cs typeface="Tahoma" pitchFamily="34" charset="0"/>
              </a:rPr>
              <a:t>163</a:t>
            </a:r>
            <a:r>
              <a:rPr lang="th-TH" sz="700" dirty="0" smtClean="0">
                <a:latin typeface="Tahoma" pitchFamily="34" charset="0"/>
                <a:cs typeface="Tahoma" pitchFamily="34" charset="0"/>
              </a:rPr>
              <a:t>,</a:t>
            </a:r>
            <a:r>
              <a:rPr lang="en-US" sz="700" dirty="0" smtClean="0">
                <a:latin typeface="Tahoma" pitchFamily="34" charset="0"/>
                <a:cs typeface="Tahoma" pitchFamily="34" charset="0"/>
              </a:rPr>
              <a:t>964</a:t>
            </a:r>
            <a:r>
              <a:rPr lang="th-TH" sz="700" dirty="0" smtClean="0">
                <a:latin typeface="Tahoma" pitchFamily="34" charset="0"/>
                <a:cs typeface="Tahoma" pitchFamily="34" charset="0"/>
              </a:rPr>
              <a:t>,</a:t>
            </a:r>
            <a:r>
              <a:rPr lang="en-US" sz="700" dirty="0" smtClean="0">
                <a:latin typeface="Tahoma" pitchFamily="34" charset="0"/>
                <a:cs typeface="Tahoma" pitchFamily="34" charset="0"/>
              </a:rPr>
              <a:t>308</a:t>
            </a:r>
            <a:r>
              <a:rPr lang="th-TH" altLang="th-TH" sz="700" dirty="0" smtClean="0">
                <a:latin typeface="Tahoma" pitchFamily="34" charset="0"/>
                <a:cs typeface="Tahoma" pitchFamily="34" charset="0"/>
              </a:rPr>
              <a:t>บาท 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(ปีงบประมาณ 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2561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)</a:t>
            </a:r>
            <a:endParaRPr lang="th-TH" sz="700" spc="-30" dirty="0">
              <a:latin typeface="Tahoma" pitchFamily="34" charset="0"/>
              <a:cs typeface="Tahoma" pitchFamily="34" charset="0"/>
            </a:endParaRPr>
          </a:p>
          <a:p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รายได้</a:t>
            </a:r>
            <a:r>
              <a:rPr lang="en-GB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 </a:t>
            </a:r>
            <a:r>
              <a:rPr lang="th-TH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800" dirty="0" smtClean="0"/>
              <a:t>111,414,000 </a:t>
            </a:r>
            <a:r>
              <a:rPr lang="th-TH" altLang="th-TH" sz="700" dirty="0" smtClean="0">
                <a:latin typeface="Tahoma" pitchFamily="34" charset="0"/>
                <a:cs typeface="Tahoma" pitchFamily="34" charset="0"/>
              </a:rPr>
              <a:t>บาท </a:t>
            </a:r>
            <a:r>
              <a:rPr lang="th-TH" sz="700" spc="-30" dirty="0">
                <a:latin typeface="Tahoma" pitchFamily="34" charset="0"/>
                <a:cs typeface="Tahoma" pitchFamily="34" charset="0"/>
              </a:rPr>
              <a:t>(ปีงบประมาณ 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2561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)</a:t>
            </a:r>
            <a:endParaRPr lang="th-TH" sz="700" spc="-3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จำนวนบุคลากร 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ข้าราชการ พนักงานราชการ  ลูกจ้างประจำ/ชั่วคราว</a:t>
            </a:r>
            <a:r>
              <a:rPr lang="en-GB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700" spc="-3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700" spc="-3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2,939 </a:t>
            </a:r>
            <a:r>
              <a:rPr lang="th-TH" altLang="th-TH" sz="700" dirty="0" smtClean="0">
                <a:latin typeface="Tahoma" pitchFamily="34" charset="0"/>
                <a:cs typeface="Tahoma" pitchFamily="34" charset="0"/>
              </a:rPr>
              <a:t>คน </a:t>
            </a:r>
          </a:p>
          <a:p>
            <a:pPr defTabSz="914400" eaLnBrk="1" hangingPunct="1">
              <a:defRPr/>
            </a:pPr>
            <a:r>
              <a:rPr lang="th-TH" sz="700" spc="-30" dirty="0" err="1" smtClean="0">
                <a:latin typeface="Tahoma" pitchFamily="34" charset="0"/>
                <a:cs typeface="Tahoma" pitchFamily="34" charset="0"/>
              </a:rPr>
              <a:t>อส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ม. จำนวน 8,809 </a:t>
            </a:r>
            <a:r>
              <a:rPr lang="th-TH" sz="800" dirty="0" smtClean="0"/>
              <a:t>คน</a:t>
            </a:r>
            <a:r>
              <a:rPr lang="th-TH" altLang="th-TH" sz="600" dirty="0">
                <a:latin typeface="Tahoma" pitchFamily="34" charset="0"/>
                <a:cs typeface="Tahoma" pitchFamily="34" charset="0"/>
              </a:rPr>
              <a:t> </a:t>
            </a:r>
          </a:p>
          <a:p>
            <a:pPr defTabSz="914400" eaLnBrk="1" hangingPunct="1">
              <a:defRPr/>
            </a:pPr>
            <a:r>
              <a:rPr lang="th-TH" sz="700" b="1" spc="-3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กฎหมาย </a:t>
            </a:r>
            <a:r>
              <a:rPr lang="th-TH" sz="700" b="1" spc="-3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ระเบียบ ข้อบังคับ</a:t>
            </a:r>
            <a:r>
              <a:rPr lang="en-GB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: 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ยา พ.ศ.2510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endParaRPr lang="th-TH" sz="700" spc="-3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บ.วิชาชีพเวชกรรม พ.ศ.2525</a:t>
            </a:r>
            <a:r>
              <a:rPr lang="en-US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th-TH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วิชาชีพการพยาบาลและการผดุงครรภ์ พ.ศ.2528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บ.การสาธารณสุข พ.ศ.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2535</a:t>
            </a:r>
            <a:endParaRPr lang="th-TH" sz="700" spc="-3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บ.ประกอบโรคศิลปะ พ.ศ.2542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ร.บ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หลักประกันสุขภาพแห่งชาติ พ.ศ.2545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บ.สุขภาพแห่งชาติ พ.ศ.25</a:t>
            </a:r>
            <a:r>
              <a:rPr lang="en-US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50, 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ร.บ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.โรคติดต่อ พ.ศ.25</a:t>
            </a:r>
            <a:r>
              <a:rPr lang="en-US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58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, 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</a:t>
            </a:r>
            <a:r>
              <a:rPr lang="en-US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บ.สถานพยาบาล พ.ศ.25</a:t>
            </a:r>
            <a:r>
              <a:rPr lang="en-US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59 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กฎกระทรวง แบ่งส่วนราชการ</a:t>
            </a:r>
            <a:r>
              <a:rPr lang="th-TH" sz="700" spc="-3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สํานักงาน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ปลัดกระทรวงกระทรวงสาธารณสุข พ.ศ. </a:t>
            </a:r>
            <a:r>
              <a:rPr lang="th-TH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2560</a:t>
            </a:r>
            <a:r>
              <a:rPr lang="en-US" sz="700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700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พ.ร.บ.การจัดซื้อจัดจ้างและการบริหารพัสดุภาครัฐ พ.ศ. 2560</a:t>
            </a:r>
            <a:endParaRPr lang="th-TH" sz="400" b="1" spc="-3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r>
              <a:rPr lang="th-TH" sz="700" b="1" spc="-3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ระบบ</a:t>
            </a:r>
            <a:r>
              <a:rPr lang="th-TH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การปรับปรุงผลการดำเนิน</a:t>
            </a:r>
            <a:r>
              <a:rPr lang="th-TH" sz="700" b="1" spc="-30" dirty="0">
                <a:latin typeface="Tahoma" pitchFamily="34" charset="0"/>
                <a:cs typeface="Tahoma" pitchFamily="34" charset="0"/>
              </a:rPr>
              <a:t>การ</a:t>
            </a:r>
            <a:r>
              <a:rPr lang="en-GB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sz="700" b="1" spc="-3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PMQA, DHB,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รพ.สต.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5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ดาว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5</a:t>
            </a:r>
            <a:r>
              <a:rPr lang="th-TH" sz="700" spc="-30" dirty="0" smtClean="0">
                <a:latin typeface="Tahoma" pitchFamily="34" charset="0"/>
                <a:cs typeface="Tahoma" pitchFamily="34" charset="0"/>
              </a:rPr>
              <a:t>ดี</a:t>
            </a:r>
            <a:r>
              <a:rPr lang="th-TH" sz="700" spc="-30" dirty="0">
                <a:latin typeface="Tahoma" pitchFamily="34" charset="0"/>
                <a:cs typeface="Tahoma" pitchFamily="34" charset="0"/>
              </a:rPr>
              <a:t>,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5</a:t>
            </a:r>
            <a:r>
              <a:rPr lang="th-TH" sz="700" spc="-30" dirty="0">
                <a:latin typeface="Tahoma" pitchFamily="34" charset="0"/>
                <a:cs typeface="Tahoma" pitchFamily="34" charset="0"/>
              </a:rPr>
              <a:t>ส</a:t>
            </a:r>
            <a:r>
              <a:rPr lang="en-US" sz="700" spc="-30" dirty="0">
                <a:latin typeface="Tahoma" pitchFamily="34" charset="0"/>
                <a:cs typeface="Tahoma" pitchFamily="34" charset="0"/>
              </a:rPr>
              <a:t>., CQI, PDCA, 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QA, HA,JCI,KM,R2R</a:t>
            </a:r>
            <a:r>
              <a:rPr lang="en-US" sz="700" spc="-30" dirty="0">
                <a:latin typeface="Tahoma" pitchFamily="34" charset="0"/>
                <a:cs typeface="Tahoma" pitchFamily="34" charset="0"/>
              </a:rPr>
              <a:t>, R&amp;D, BSC, Best Practices, Benchmarking</a:t>
            </a:r>
            <a:r>
              <a:rPr lang="th-TH" sz="700" spc="-30" dirty="0">
                <a:latin typeface="Tahoma" pitchFamily="34" charset="0"/>
                <a:cs typeface="Tahoma" pitchFamily="34" charset="0"/>
              </a:rPr>
              <a:t> ระบบการควบคุมภายใน</a:t>
            </a:r>
            <a:r>
              <a:rPr lang="en-US" sz="700" spc="-30" dirty="0">
                <a:latin typeface="Tahoma" pitchFamily="34" charset="0"/>
                <a:cs typeface="Tahoma" pitchFamily="34" charset="0"/>
              </a:rPr>
              <a:t>, </a:t>
            </a:r>
            <a:r>
              <a:rPr lang="en-US" sz="700" spc="-30" dirty="0" smtClean="0">
                <a:latin typeface="Tahoma" pitchFamily="34" charset="0"/>
                <a:cs typeface="Tahoma" pitchFamily="34" charset="0"/>
              </a:rPr>
              <a:t>IHR2005,ITA</a:t>
            </a:r>
            <a:endParaRPr lang="th-TH" sz="700" spc="-3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endParaRPr lang="th-TH" sz="7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endParaRPr lang="th-TH" sz="7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defRPr/>
            </a:pPr>
            <a:endParaRPr lang="th-TH" sz="800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944" name="Title 1"/>
          <p:cNvSpPr txBox="1">
            <a:spLocks/>
          </p:cNvSpPr>
          <p:nvPr/>
        </p:nvSpPr>
        <p:spPr bwMode="auto">
          <a:xfrm>
            <a:off x="5995988" y="344110"/>
            <a:ext cx="3086100" cy="2401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th-TH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ภารกิจ</a:t>
            </a:r>
            <a:r>
              <a:rPr lang="en-GB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/</a:t>
            </a:r>
            <a:r>
              <a:rPr lang="th-TH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บริการหลัก</a:t>
            </a:r>
            <a:r>
              <a:rPr lang="en-GB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en-US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defTabSz="914400" eaLnBrk="1" hangingPunct="1">
              <a:defRPr/>
            </a:pPr>
            <a:r>
              <a:rPr lang="en-US" sz="800" dirty="0"/>
              <a:t>1.</a:t>
            </a:r>
            <a:r>
              <a:rPr lang="th-TH" sz="800" dirty="0"/>
              <a:t>จัดบริการสุขภาพทั้งการส่งเสริมสุขภาพ ป้องกันและควบคุมโรค รักษาโรค ฟื้นฟูสุขภาพ และคุ้มครองผู้บริโภค (</a:t>
            </a:r>
            <a:r>
              <a:rPr lang="en-US" sz="800" dirty="0"/>
              <a:t>by job)</a:t>
            </a:r>
            <a:r>
              <a:rPr lang="th-TH" sz="800" dirty="0"/>
              <a:t> อย่างมีคุณภาพ มาตรฐานและเข้าถึงการจัดการสุขภาพในระดับ ชุมชน ครัวเรือนและบุคคล (</a:t>
            </a:r>
            <a:r>
              <a:rPr lang="en-US" sz="800" dirty="0"/>
              <a:t>by vision) </a:t>
            </a:r>
            <a:endParaRPr lang="en-US" sz="800" dirty="0" smtClean="0"/>
          </a:p>
          <a:p>
            <a:pPr defTabSz="914400" eaLnBrk="1" hangingPunct="1">
              <a:defRPr/>
            </a:pPr>
            <a:r>
              <a:rPr lang="en-US" sz="800" dirty="0"/>
              <a:t>2.</a:t>
            </a:r>
            <a:r>
              <a:rPr lang="th-TH" sz="800" dirty="0"/>
              <a:t>พัฒนาและอภิบาลระบบสุขภาพของจังหวัดให้ภาคีทุกภาคส่วนในทุกระดับร่วมเป็นเจ้าของและร่วมกันพัฒนาให้มีความยั่งยืนบนฐานปรัชญาของเศรษฐกิจพอเพียงและความมี</a:t>
            </a:r>
            <a:r>
              <a:rPr lang="th-TH" sz="800" dirty="0" err="1"/>
              <a:t>ธรรมาภิ</a:t>
            </a:r>
            <a:r>
              <a:rPr lang="th-TH" sz="800" dirty="0" smtClean="0"/>
              <a:t>บาล</a:t>
            </a:r>
            <a:endParaRPr lang="en-US" sz="800" dirty="0" smtClean="0"/>
          </a:p>
          <a:p>
            <a:pPr defTabSz="914400" eaLnBrk="1" hangingPunct="1">
              <a:defRPr/>
            </a:pPr>
            <a:r>
              <a:rPr lang="en-US" sz="800" dirty="0" smtClean="0"/>
              <a:t>3.</a:t>
            </a:r>
            <a:r>
              <a:rPr lang="th-TH" sz="800" dirty="0"/>
              <a:t>เสริมสร้างความเป็นเลิศในการจัดการบริการสุขภาพของจังหวัดให้มีความสมบูรณ์ตามแผนบริการสุขภาพของกระทรวงและความต้องการทางสุขภาพของพื้นที่ พร้อมยกระดับระบบบริการสุขภาพของจังหวัดรองรับการเชื่อมโยงจังหวัดกับชายแดนประเทศเพื่อนบ้าน เขตเศรษฐกิจพิเศษและการพัฒนาจังหวัดตามทิศทางของประเทศ </a:t>
            </a:r>
            <a:r>
              <a:rPr lang="en-US" sz="800" dirty="0"/>
              <a:t>3 review 5 revise 10 reform 20 rethink</a:t>
            </a:r>
            <a:endParaRPr lang="th-TH" sz="800" dirty="0" smtClean="0"/>
          </a:p>
          <a:p>
            <a:pPr defTabSz="914400" eaLnBrk="1" hangingPunct="1">
              <a:defRPr/>
            </a:pPr>
            <a:r>
              <a:rPr lang="th-TH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คุณลักษณะ</a:t>
            </a:r>
            <a:r>
              <a:rPr lang="th-TH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โดดเด่นของภารกิจ</a:t>
            </a:r>
            <a:r>
              <a:rPr lang="en-GB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/</a:t>
            </a:r>
            <a:r>
              <a:rPr lang="th-TH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บริการ</a:t>
            </a:r>
            <a:r>
              <a:rPr lang="en-US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: </a:t>
            </a:r>
            <a:endParaRPr lang="en-US" altLang="en-US" sz="800" b="1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 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นโยบายและแผนพัฒนาระบบสุขภาพจังหวัด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หนองคายสอดคล้อง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กับความต้องการของพื้นที่ทั้งในระยะสั้น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และระยะ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ยาว</a:t>
            </a: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2. 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การมีส่วนร่วมของบุคคล ครอบครัว ชุมชน และสังคม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ทุกระดับ</a:t>
            </a:r>
            <a:endParaRPr lang="en-US" altLang="en-US" sz="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3. </a:t>
            </a:r>
            <a:r>
              <a:rPr lang="th-TH" altLang="en-US" sz="600" dirty="0">
                <a:latin typeface="Tahoma" pitchFamily="34" charset="0"/>
                <a:cs typeface="Tahoma" pitchFamily="34" charset="0"/>
              </a:rPr>
              <a:t>มุ่งเน้นการส่งเสริมสุขภาพและป้องกันโรค และ</a:t>
            </a:r>
            <a:r>
              <a:rPr lang="th-TH" altLang="en-US" sz="600" dirty="0" smtClean="0">
                <a:latin typeface="Tahoma" pitchFamily="34" charset="0"/>
                <a:cs typeface="Tahoma" pitchFamily="34" charset="0"/>
              </a:rPr>
              <a:t>การจัดบริการ</a:t>
            </a:r>
            <a:r>
              <a:rPr lang="th-TH" altLang="en-US" sz="600" dirty="0">
                <a:latin typeface="Tahoma" pitchFamily="34" charset="0"/>
                <a:cs typeface="Tahoma" pitchFamily="34" charset="0"/>
              </a:rPr>
              <a:t>เชิง</a:t>
            </a:r>
            <a:r>
              <a:rPr lang="th-TH" altLang="en-US" sz="600" dirty="0" smtClean="0">
                <a:latin typeface="Tahoma" pitchFamily="34" charset="0"/>
                <a:cs typeface="Tahoma" pitchFamily="34" charset="0"/>
              </a:rPr>
              <a:t>รุกเพื่อ</a:t>
            </a:r>
            <a:r>
              <a:rPr lang="th-TH" altLang="en-US" sz="600" dirty="0">
                <a:latin typeface="Tahoma" pitchFamily="34" charset="0"/>
                <a:cs typeface="Tahoma" pitchFamily="34" charset="0"/>
              </a:rPr>
              <a:t>สุขภาพที่ดี</a:t>
            </a: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4. 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ระบบดูแลสุขภาพสามารถดูแลประชาชนตลอดช่วงชีวิต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และครอบคลุม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ทุกระดับตั้งแต่ปฐมภูมิถึงตติยภูมิ</a:t>
            </a:r>
            <a:endParaRPr lang="en-US" altLang="en-US" sz="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5. 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การบริการสาธารณสุขที่มีคุณภาพ และได้มาตรฐาน </a:t>
            </a: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6. 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ผู้รับบริการเข้าถึงบริการได้ง่าย และทั่วถึง</a:t>
            </a: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7. 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จัดบริการเพื่อลด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ความแออัด และลดระยะเวลารอคอย </a:t>
            </a:r>
            <a:r>
              <a:rPr lang="th-TH" altLang="en-US" sz="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เพื่อตอบสนอง</a:t>
            </a:r>
            <a:r>
              <a:rPr lang="th-TH" altLang="en-US" sz="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ความพึงพอใจของประชาชน</a:t>
            </a:r>
            <a:endParaRPr lang="en-US" altLang="en-US" sz="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600" dirty="0">
                <a:latin typeface="Tahoma" pitchFamily="34" charset="0"/>
                <a:cs typeface="Tahoma" pitchFamily="34" charset="0"/>
              </a:rPr>
              <a:t>8. </a:t>
            </a:r>
            <a:r>
              <a:rPr lang="th-TH" altLang="en-US" sz="600" dirty="0">
                <a:latin typeface="Tahoma" pitchFamily="34" charset="0"/>
                <a:cs typeface="Tahoma" pitchFamily="34" charset="0"/>
              </a:rPr>
              <a:t>การบริหารจัดการทรัพยากรร่วมกันภายในจังหวัด</a:t>
            </a:r>
            <a:endParaRPr lang="en-US" altLang="en-US" sz="60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endParaRPr lang="th-TH" altLang="en-US" sz="6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45" name="Title 1"/>
          <p:cNvSpPr txBox="1">
            <a:spLocks/>
          </p:cNvSpPr>
          <p:nvPr/>
        </p:nvSpPr>
        <p:spPr bwMode="auto">
          <a:xfrm>
            <a:off x="5995988" y="2745590"/>
            <a:ext cx="3086100" cy="114849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th-TH" altLang="en-US" sz="8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ผู้รับบริการ</a:t>
            </a:r>
            <a:r>
              <a:rPr lang="en-GB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จำแนก</a:t>
            </a:r>
            <a:r>
              <a:rPr lang="th-TH" altLang="th-TH" sz="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กลุ่มผู้รับบริการออกเป็น 2 กลุ่ม คือ </a:t>
            </a:r>
          </a:p>
          <a:p>
            <a:pPr defTabSz="914400" eaLnBrk="1" hangingPunct="1"/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1. หน่วย</a:t>
            </a:r>
            <a:r>
              <a:rPr lang="th-TH" altLang="th-TH" sz="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บริหารและหน่วยบริการในสังกัด </a:t>
            </a:r>
            <a:r>
              <a:rPr lang="th-TH" altLang="th-TH" sz="80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สสจ</a:t>
            </a:r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.</a:t>
            </a:r>
          </a:p>
          <a:p>
            <a:pPr defTabSz="914400" eaLnBrk="1" hangingPunct="1"/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2. </a:t>
            </a:r>
            <a:r>
              <a:rPr lang="th-TH" altLang="th-TH" sz="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ผู้รับบริการด้านการแพทย์และสาธารณสุข และกลุ่มผู้มีส่วน </a:t>
            </a:r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ได้</a:t>
            </a:r>
            <a:r>
              <a:rPr lang="th-TH" altLang="th-TH" sz="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ส่วน</a:t>
            </a:r>
            <a:r>
              <a:rPr lang="th-TH" altLang="th-TH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เสีย</a:t>
            </a:r>
          </a:p>
          <a:p>
            <a:pPr defTabSz="914400" eaLnBrk="1" hangingPunct="1"/>
            <a:r>
              <a:rPr lang="th-TH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ความต้องการ</a:t>
            </a:r>
            <a:r>
              <a:rPr lang="en-GB" altLang="en-US" sz="8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 eaLnBrk="1" hangingPunct="1"/>
            <a:r>
              <a:rPr lang="en-US" altLang="en-US" sz="800" dirty="0" smtClean="0">
                <a:latin typeface="Tahoma" pitchFamily="34" charset="0"/>
                <a:cs typeface="Tahoma" pitchFamily="34" charset="0"/>
              </a:rPr>
              <a:t>1.</a:t>
            </a:r>
            <a:r>
              <a:rPr lang="th-TH" altLang="en-US" sz="800" dirty="0" smtClean="0">
                <a:latin typeface="Tahoma" pitchFamily="34" charset="0"/>
                <a:cs typeface="Tahoma" pitchFamily="34" charset="0"/>
              </a:rPr>
              <a:t>ระบบการบริหารยุทธศาสตร์และการจัดระบบบริการที่ได้มาตรฐาน</a:t>
            </a:r>
          </a:p>
          <a:p>
            <a:pPr eaLnBrk="1" hangingPunct="1"/>
            <a:r>
              <a:rPr lang="en-US" altLang="en-US" sz="800" dirty="0" smtClean="0">
                <a:latin typeface="Tahoma" pitchFamily="34" charset="0"/>
                <a:cs typeface="Tahoma" pitchFamily="34" charset="0"/>
              </a:rPr>
              <a:t>2.</a:t>
            </a:r>
            <a:r>
              <a:rPr lang="th-TH" altLang="en-US" sz="800" dirty="0" smtClean="0">
                <a:latin typeface="Tahoma" pitchFamily="34" charset="0"/>
                <a:cs typeface="Tahoma" pitchFamily="34" charset="0"/>
              </a:rPr>
              <a:t>ช่องทางบริการที่เข้าถึงได้ สะดวก รวดเร็ว เป็นธรรม สถานที่ไม่</a:t>
            </a:r>
            <a:r>
              <a:rPr lang="th-TH" altLang="en-US" sz="8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แออัด บุคลากรให้บริการที่สุภาพ  ได้รับการคุ้มครองสิทธิ  และคุณภาพการบริการได้ตามมาตรฐาน</a:t>
            </a:r>
            <a:endParaRPr lang="en-US" altLang="en-US" sz="8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46" name="Title 1"/>
          <p:cNvSpPr txBox="1">
            <a:spLocks/>
          </p:cNvSpPr>
          <p:nvPr/>
        </p:nvSpPr>
        <p:spPr bwMode="auto">
          <a:xfrm>
            <a:off x="72231" y="5009233"/>
            <a:ext cx="2949575" cy="5990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th-TH" altLang="en-US" sz="700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แหล่งข้อมูลเชิงเปรียบเทียบ</a:t>
            </a:r>
            <a:r>
              <a:rPr lang="en-GB" altLang="en-US" sz="700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r>
              <a:rPr lang="en-US" sz="800" dirty="0" smtClean="0"/>
              <a:t>1</a:t>
            </a:r>
            <a:r>
              <a:rPr lang="en-US" sz="800" dirty="0"/>
              <a:t>) </a:t>
            </a:r>
            <a:r>
              <a:rPr lang="th-TH" sz="800" dirty="0"/>
              <a:t>รายงานผลการดำเนินงานประจำปี </a:t>
            </a:r>
            <a:r>
              <a:rPr lang="en-US" sz="800" dirty="0" smtClean="0"/>
              <a:t>2</a:t>
            </a:r>
            <a:r>
              <a:rPr lang="en-US" sz="800" dirty="0"/>
              <a:t>) </a:t>
            </a:r>
            <a:r>
              <a:rPr lang="th-TH" sz="800" dirty="0"/>
              <a:t>รายงานสรุปผลการประเมินโครงการ </a:t>
            </a:r>
            <a:endParaRPr lang="en-US" sz="800" dirty="0"/>
          </a:p>
          <a:p>
            <a:r>
              <a:rPr lang="en-US" sz="800" dirty="0"/>
              <a:t>3) </a:t>
            </a:r>
            <a:r>
              <a:rPr lang="th-TH" sz="800" dirty="0"/>
              <a:t>รายงานสรุปผลการตรวจราชการ </a:t>
            </a:r>
            <a:r>
              <a:rPr lang="en-US" sz="800" dirty="0" smtClean="0"/>
              <a:t>4</a:t>
            </a:r>
            <a:r>
              <a:rPr lang="en-US" sz="800" dirty="0"/>
              <a:t>) </a:t>
            </a:r>
            <a:r>
              <a:rPr lang="th-TH" sz="800" dirty="0"/>
              <a:t>รายงานสรุปผลการนิเทศงาน      </a:t>
            </a:r>
            <a:endParaRPr lang="en-US" sz="800" dirty="0"/>
          </a:p>
          <a:p>
            <a:r>
              <a:rPr lang="en-US" sz="800" dirty="0"/>
              <a:t>4</a:t>
            </a:r>
            <a:r>
              <a:rPr lang="en-US" sz="800" dirty="0" smtClean="0"/>
              <a:t>) </a:t>
            </a:r>
            <a:r>
              <a:rPr lang="th-TH" sz="800" dirty="0" err="1"/>
              <a:t>เวบไซต์</a:t>
            </a:r>
            <a:r>
              <a:rPr lang="th-TH" sz="800" dirty="0"/>
              <a:t> </a:t>
            </a:r>
            <a:r>
              <a:rPr lang="en-US" sz="800" dirty="0"/>
              <a:t>HDC</a:t>
            </a:r>
            <a:r>
              <a:rPr lang="th-TH" sz="800" dirty="0"/>
              <a:t> ของกระทรวงสาธารณสุข </a:t>
            </a:r>
            <a:r>
              <a:rPr lang="en-US" sz="800" dirty="0"/>
              <a:t>5</a:t>
            </a:r>
            <a:r>
              <a:rPr lang="en-US" sz="800" dirty="0" smtClean="0"/>
              <a:t>) </a:t>
            </a:r>
            <a:r>
              <a:rPr lang="th-TH" sz="800" dirty="0" err="1"/>
              <a:t>เวบไซต์</a:t>
            </a:r>
            <a:r>
              <a:rPr lang="th-TH" sz="800" dirty="0"/>
              <a:t> </a:t>
            </a:r>
            <a:r>
              <a:rPr lang="en-US" sz="800" dirty="0"/>
              <a:t>GIS Health </a:t>
            </a:r>
          </a:p>
        </p:txBody>
      </p:sp>
      <p:sp>
        <p:nvSpPr>
          <p:cNvPr id="39947" name="Title 1"/>
          <p:cNvSpPr txBox="1">
            <a:spLocks/>
          </p:cNvSpPr>
          <p:nvPr/>
        </p:nvSpPr>
        <p:spPr bwMode="auto">
          <a:xfrm>
            <a:off x="3021806" y="6029865"/>
            <a:ext cx="6060282" cy="77574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en-US" altLang="en-US" sz="1000" b="1" dirty="0" smtClean="0">
                <a:latin typeface="Tahoma" pitchFamily="34" charset="0"/>
                <a:cs typeface="+mj-cs"/>
              </a:rPr>
              <a:t>SC </a:t>
            </a:r>
            <a:r>
              <a:rPr lang="th-TH" altLang="en-US" sz="1000" b="1" dirty="0" smtClean="0">
                <a:latin typeface="Tahoma" pitchFamily="34" charset="0"/>
                <a:cs typeface="+mj-cs"/>
              </a:rPr>
              <a:t>ความ</a:t>
            </a:r>
            <a:r>
              <a:rPr lang="th-TH" altLang="en-US" sz="1000" b="1" dirty="0">
                <a:latin typeface="Tahoma" pitchFamily="34" charset="0"/>
                <a:cs typeface="+mj-cs"/>
              </a:rPr>
              <a:t>ท้าทายเชิงยุทธศาสตร์</a:t>
            </a:r>
            <a:r>
              <a:rPr lang="en-GB" altLang="en-US" sz="1000" b="1" dirty="0">
                <a:latin typeface="Tahoma" pitchFamily="34" charset="0"/>
                <a:cs typeface="+mj-cs"/>
              </a:rPr>
              <a:t>: </a:t>
            </a:r>
            <a:r>
              <a:rPr lang="en-GB" altLang="en-US" sz="700" b="1" dirty="0">
                <a:latin typeface="Tahoma" pitchFamily="34" charset="0"/>
                <a:cs typeface="+mj-cs"/>
              </a:rPr>
              <a:t>(</a:t>
            </a:r>
            <a:r>
              <a:rPr lang="th-TH" altLang="en-US" sz="1000" b="1" dirty="0">
                <a:latin typeface="Tahoma" pitchFamily="34" charset="0"/>
                <a:cs typeface="+mj-cs"/>
              </a:rPr>
              <a:t>ด้าน</a:t>
            </a:r>
            <a:r>
              <a:rPr lang="th-TH" altLang="en-US" sz="1000" b="1" dirty="0" err="1">
                <a:latin typeface="Tahoma" pitchFamily="34" charset="0"/>
                <a:cs typeface="+mj-cs"/>
              </a:rPr>
              <a:t>พันธ</a:t>
            </a:r>
            <a:r>
              <a:rPr lang="th-TH" altLang="en-US" sz="1000" b="1" dirty="0">
                <a:latin typeface="Tahoma" pitchFamily="34" charset="0"/>
                <a:cs typeface="+mj-cs"/>
              </a:rPr>
              <a:t>กิจ ปฏิบัติการ บุคลากร สังคม)</a:t>
            </a:r>
          </a:p>
          <a:p>
            <a:r>
              <a:rPr lang="en-US" altLang="en-US" sz="700" dirty="0" smtClean="0">
                <a:latin typeface="Tahoma" pitchFamily="34" charset="0"/>
                <a:cs typeface="+mj-cs"/>
              </a:rPr>
              <a:t>1.</a:t>
            </a:r>
            <a:r>
              <a:rPr lang="th-TH" altLang="en-US" sz="700" dirty="0" smtClean="0">
                <a:latin typeface="Tahoma" pitchFamily="34" charset="0"/>
                <a:cs typeface="+mj-cs"/>
              </a:rPr>
              <a:t>ด้าน</a:t>
            </a:r>
            <a:r>
              <a:rPr lang="th-TH" altLang="en-US" sz="700" dirty="0" err="1">
                <a:latin typeface="Tahoma" pitchFamily="34" charset="0"/>
                <a:cs typeface="+mj-cs"/>
              </a:rPr>
              <a:t>พันธ</a:t>
            </a:r>
            <a:r>
              <a:rPr lang="th-TH" altLang="en-US" sz="700" dirty="0">
                <a:latin typeface="Tahoma" pitchFamily="34" charset="0"/>
                <a:cs typeface="+mj-cs"/>
              </a:rPr>
              <a:t>กิจ คือ </a:t>
            </a:r>
            <a:r>
              <a:rPr lang="th-TH" sz="900" dirty="0">
                <a:cs typeface="+mj-cs"/>
              </a:rPr>
              <a:t>พัฒนาเครือข่ายปฐมภูมิ </a:t>
            </a:r>
            <a:r>
              <a:rPr lang="en-US" sz="900" dirty="0">
                <a:cs typeface="+mj-cs"/>
              </a:rPr>
              <a:t>DHB </a:t>
            </a:r>
            <a:r>
              <a:rPr lang="th-TH" sz="900" dirty="0">
                <a:cs typeface="+mj-cs"/>
              </a:rPr>
              <a:t>เพื่อให้การพัฒนาระบบบริการสุขภาพคลอบคลุม </a:t>
            </a:r>
            <a:r>
              <a:rPr lang="th-TH" sz="700" dirty="0" smtClean="0">
                <a:cs typeface="+mj-cs"/>
              </a:rPr>
              <a:t>ปฐมภูมิ ทุติยภูมิ ตติยภูมิ </a:t>
            </a:r>
            <a:endParaRPr lang="en-US" sz="700" dirty="0" smtClean="0">
              <a:cs typeface="+mj-cs"/>
            </a:endParaRPr>
          </a:p>
          <a:p>
            <a:r>
              <a:rPr lang="en-US" altLang="en-US" sz="700" dirty="0" smtClean="0">
                <a:latin typeface="Tahoma" pitchFamily="34" charset="0"/>
                <a:cs typeface="+mj-cs"/>
              </a:rPr>
              <a:t>2.</a:t>
            </a:r>
            <a:r>
              <a:rPr lang="th-TH" altLang="en-US" sz="700" dirty="0" smtClean="0">
                <a:latin typeface="Tahoma" pitchFamily="34" charset="0"/>
                <a:cs typeface="+mj-cs"/>
              </a:rPr>
              <a:t>ด้าน</a:t>
            </a:r>
            <a:r>
              <a:rPr lang="th-TH" altLang="en-US" sz="700" dirty="0">
                <a:latin typeface="Tahoma" pitchFamily="34" charset="0"/>
                <a:cs typeface="+mj-cs"/>
              </a:rPr>
              <a:t>ปฏิบัติการ คือ </a:t>
            </a:r>
            <a:r>
              <a:rPr lang="th-TH" sz="700" dirty="0">
                <a:cs typeface="+mj-cs"/>
              </a:rPr>
              <a:t>จัดทำแผนขับเคลื่อนระบบบริการสุขภาพ เพื่อเป็นแนวทางในการการปฏิบัติของหน่วยบริการสุขภาพ </a:t>
            </a:r>
            <a:endParaRPr lang="th-TH" sz="700" dirty="0" smtClean="0">
              <a:cs typeface="+mj-cs"/>
            </a:endParaRPr>
          </a:p>
          <a:p>
            <a:r>
              <a:rPr lang="en-US" altLang="en-US" sz="700" dirty="0" smtClean="0">
                <a:latin typeface="Tahoma" pitchFamily="34" charset="0"/>
                <a:cs typeface="+mj-cs"/>
              </a:rPr>
              <a:t>3. </a:t>
            </a:r>
            <a:r>
              <a:rPr lang="th-TH" altLang="en-US" sz="700" dirty="0">
                <a:latin typeface="Tahoma" pitchFamily="34" charset="0"/>
                <a:cs typeface="+mj-cs"/>
              </a:rPr>
              <a:t>ด้านบุคลากร คือ </a:t>
            </a:r>
            <a:r>
              <a:rPr lang="th-TH" sz="700" dirty="0" smtClean="0">
                <a:cs typeface="+mj-cs"/>
              </a:rPr>
              <a:t>จัดทำ</a:t>
            </a:r>
            <a:r>
              <a:rPr lang="th-TH" sz="700" dirty="0">
                <a:cs typeface="+mj-cs"/>
              </a:rPr>
              <a:t>แผนพัฒนาบุคลกรให้ได้รับการพัฒนา เพื่อสนับสนุนระบบริการสุขภาพ</a:t>
            </a:r>
            <a:endParaRPr lang="th-TH" altLang="en-US" sz="700" dirty="0" smtClean="0">
              <a:latin typeface="Tahoma" pitchFamily="34" charset="0"/>
              <a:cs typeface="+mj-cs"/>
            </a:endParaRPr>
          </a:p>
          <a:p>
            <a:pPr defTabSz="914400" eaLnBrk="1" hangingPunct="1"/>
            <a:r>
              <a:rPr lang="en-US" altLang="en-US" sz="700" dirty="0" smtClean="0">
                <a:latin typeface="Tahoma" pitchFamily="34" charset="0"/>
                <a:cs typeface="+mj-cs"/>
              </a:rPr>
              <a:t>4</a:t>
            </a:r>
            <a:r>
              <a:rPr lang="en-US" altLang="en-US" sz="700" dirty="0">
                <a:latin typeface="Tahoma" pitchFamily="34" charset="0"/>
                <a:cs typeface="+mj-cs"/>
              </a:rPr>
              <a:t>. </a:t>
            </a:r>
            <a:r>
              <a:rPr lang="th-TH" altLang="en-US" sz="700" dirty="0">
                <a:latin typeface="Tahoma" pitchFamily="34" charset="0"/>
                <a:cs typeface="+mj-cs"/>
              </a:rPr>
              <a:t>ด้านสังคม คือ </a:t>
            </a:r>
            <a:r>
              <a:rPr lang="th-TH" sz="700" dirty="0">
                <a:cs typeface="+mj-cs"/>
              </a:rPr>
              <a:t>ผู้รับบริการได้รับการบริการสุขภาพที่ดี คลอบคลุม ทั่วถึง เป็นธรรม</a:t>
            </a:r>
            <a:endParaRPr lang="th-TH" altLang="en-US" sz="700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39948" name="Title 1"/>
          <p:cNvSpPr txBox="1">
            <a:spLocks/>
          </p:cNvSpPr>
          <p:nvPr/>
        </p:nvSpPr>
        <p:spPr bwMode="auto">
          <a:xfrm>
            <a:off x="3003548" y="3894084"/>
            <a:ext cx="6078538" cy="106339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th-TH" altLang="en-US" sz="7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สภาพแวดล้อม</a:t>
            </a:r>
            <a:r>
              <a:rPr lang="th-TH" altLang="en-US" sz="7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การแข่งขัน</a:t>
            </a:r>
            <a:r>
              <a:rPr lang="en-GB" altLang="en-US" sz="7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th-TH" altLang="en-US" sz="7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th-TH" altLang="en-US" sz="700" b="1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en-US" sz="7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อายุขัยเฉลี่ยเมื่อแรกเกิดของคนสระแก้ว</a:t>
            </a:r>
            <a:r>
              <a:rPr lang="th-TH" altLang="en-US" sz="7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เพศชาย 71  ปี หญิง 77.78 ปี </a:t>
            </a:r>
            <a:r>
              <a:rPr lang="th-TH" altLang="en-US" sz="7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เป็น</a:t>
            </a:r>
            <a:r>
              <a:rPr lang="th-TH" altLang="en-US" sz="700" b="1" dirty="0" smtClean="0">
                <a:latin typeface="Tahoma" pitchFamily="34" charset="0"/>
                <a:cs typeface="Tahoma" pitchFamily="34" charset="0"/>
              </a:rPr>
              <a:t>อันดับที่</a:t>
            </a:r>
            <a:r>
              <a:rPr lang="en-US" altLang="en-US" sz="7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th-TH" altLang="en-US" sz="700" b="1" dirty="0" smtClean="0">
                <a:latin typeface="Tahoma" pitchFamily="34" charset="0"/>
                <a:cs typeface="Tahoma" pitchFamily="34" charset="0"/>
              </a:rPr>
              <a:t>.....ของเขต </a:t>
            </a:r>
            <a:r>
              <a:rPr lang="th-TH" altLang="en-US" sz="7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ความครอบคลุมสิทธิ มีหลักประกันสุขภาพ ร้อยละ 99.96 </a:t>
            </a:r>
            <a:endParaRPr lang="th-TH" altLang="en-US" sz="7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en-US" sz="700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การเข้าถึงการบริการทางการแพทย์และสาธารณสุข  มีหน่วยบริการครอบคลุมทุกพื้นที่ ประชาชนสามารถเข้าถึงบริการได้สะดวก</a:t>
            </a:r>
          </a:p>
          <a:p>
            <a:pPr defTabSz="914400" eaLnBrk="1" hangingPunct="1"/>
            <a:r>
              <a:rPr lang="th-TH" altLang="en-US" sz="700" dirty="0" err="1" smtClean="0">
                <a:latin typeface="Tahoma" pitchFamily="34" charset="0"/>
                <a:cs typeface="Tahoma" pitchFamily="34" charset="0"/>
              </a:rPr>
              <a:t>สสจ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.สระแก้ว และหน่วยบริการในสังกัดมี</a:t>
            </a:r>
            <a:r>
              <a:rPr lang="th-TH" altLang="en-US" sz="700" dirty="0">
                <a:latin typeface="Tahoma" pitchFamily="34" charset="0"/>
                <a:cs typeface="Tahoma" pitchFamily="34" charset="0"/>
              </a:rPr>
              <a:t>มาตรฐานคุณภาพการ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ให้บริการ ผ่าน </a:t>
            </a:r>
            <a:r>
              <a:rPr lang="en-US" altLang="en-US" sz="700" dirty="0" smtClean="0">
                <a:latin typeface="Tahoma" pitchFamily="34" charset="0"/>
                <a:cs typeface="Tahoma" pitchFamily="34" charset="0"/>
              </a:rPr>
              <a:t>HA 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4 แห่ง และ รพ.สต.ติดดาว 26 แห่ง</a:t>
            </a:r>
            <a:endParaRPr lang="th-TH" altLang="en-US" sz="70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ส่วน</a:t>
            </a:r>
            <a:r>
              <a:rPr lang="th-TH" altLang="en-US" sz="700" dirty="0">
                <a:latin typeface="Tahoma" pitchFamily="34" charset="0"/>
                <a:cs typeface="Tahoma" pitchFamily="34" charset="0"/>
              </a:rPr>
              <a:t>ผลการปฏิบัติราชการกับหน่วยงานที่มีภารกิจ ขนาด และโครงสร้างคล้ายคลึงกัน พบ</a:t>
            </a:r>
            <a:r>
              <a:rPr lang="th-TH" altLang="en-US" sz="700" dirty="0" err="1" smtClean="0">
                <a:latin typeface="Tahoma" pitchFamily="34" charset="0"/>
                <a:cs typeface="Tahoma" pitchFamily="34" charset="0"/>
              </a:rPr>
              <a:t>ว่าสสจ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สระแก้ว </a:t>
            </a:r>
            <a:r>
              <a:rPr lang="th-TH" altLang="en-US" sz="700" dirty="0">
                <a:latin typeface="Tahoma" pitchFamily="34" charset="0"/>
                <a:cs typeface="Tahoma" pitchFamily="34" charset="0"/>
              </a:rPr>
              <a:t>มีผลการเทียบเคียงที่ดีกว่า </a:t>
            </a:r>
            <a:r>
              <a:rPr lang="th-TH" altLang="en-US" sz="700" dirty="0" err="1" smtClean="0">
                <a:latin typeface="Tahoma" pitchFamily="34" charset="0"/>
                <a:cs typeface="Tahoma" pitchFamily="34" charset="0"/>
              </a:rPr>
              <a:t>สสจ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. ........ .และ </a:t>
            </a:r>
            <a:r>
              <a:rPr lang="th-TH" altLang="en-US" sz="700" dirty="0" err="1" smtClean="0">
                <a:latin typeface="Tahoma" pitchFamily="34" charset="0"/>
                <a:cs typeface="Tahoma" pitchFamily="34" charset="0"/>
              </a:rPr>
              <a:t>สสจ</a:t>
            </a:r>
            <a:r>
              <a:rPr lang="th-TH" altLang="en-US" sz="700" dirty="0" smtClean="0">
                <a:latin typeface="Tahoma" pitchFamily="34" charset="0"/>
                <a:cs typeface="Tahoma" pitchFamily="34" charset="0"/>
              </a:rPr>
              <a:t>. .........</a:t>
            </a:r>
            <a:endParaRPr lang="th-TH" altLang="en-US" sz="800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949" name="AutoShape 12"/>
          <p:cNvSpPr>
            <a:spLocks/>
          </p:cNvSpPr>
          <p:nvPr/>
        </p:nvSpPr>
        <p:spPr bwMode="auto">
          <a:xfrm>
            <a:off x="0" y="76200"/>
            <a:ext cx="9144000" cy="2444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80975" algn="ctr" defTabSz="914400" eaLnBrk="1" hangingPunct="1"/>
            <a:r>
              <a:rPr lang="th-TH" altLang="en-US" sz="1600" b="1" dirty="0">
                <a:latin typeface="Tahoma" pitchFamily="34" charset="0"/>
                <a:cs typeface="Tahoma" pitchFamily="34" charset="0"/>
              </a:rPr>
              <a:t>แบบฟอร์มที่ </a:t>
            </a:r>
            <a:r>
              <a:rPr lang="en-US" altLang="en-US" sz="1600" b="1" dirty="0">
                <a:latin typeface="Tahoma" pitchFamily="34" charset="0"/>
                <a:cs typeface="Tahoma" pitchFamily="34" charset="0"/>
              </a:rPr>
              <a:t>1</a:t>
            </a:r>
            <a:r>
              <a:rPr lang="en-US" altLang="en-US" sz="16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1600" b="1" dirty="0" err="1">
                <a:latin typeface="Tahoma" pitchFamily="34" charset="0"/>
                <a:cs typeface="Tahoma" pitchFamily="34" charset="0"/>
              </a:rPr>
              <a:t>ลักษณะสำคัญ</a:t>
            </a:r>
            <a:r>
              <a:rPr lang="th-TH" altLang="en-US" sz="1600" b="1" dirty="0">
                <a:latin typeface="Tahoma" pitchFamily="34" charset="0"/>
                <a:cs typeface="Tahoma" pitchFamily="34" charset="0"/>
              </a:rPr>
              <a:t>ของ</a:t>
            </a:r>
            <a:r>
              <a:rPr lang="en-US" altLang="en-US" sz="1600" b="1" dirty="0" err="1">
                <a:latin typeface="Tahoma" pitchFamily="34" charset="0"/>
                <a:cs typeface="Tahoma" pitchFamily="34" charset="0"/>
              </a:rPr>
              <a:t>องค์ก</a:t>
            </a:r>
            <a:r>
              <a:rPr lang="th-TH" altLang="en-US" sz="1600" b="1" dirty="0">
                <a:latin typeface="Tahoma" pitchFamily="34" charset="0"/>
                <a:cs typeface="Tahoma" pitchFamily="34" charset="0"/>
              </a:rPr>
              <a:t>า</a:t>
            </a:r>
            <a:r>
              <a:rPr lang="en-US" altLang="en-US" sz="1600" b="1" dirty="0">
                <a:latin typeface="Tahoma" pitchFamily="34" charset="0"/>
                <a:cs typeface="Tahoma" pitchFamily="34" charset="0"/>
              </a:rPr>
              <a:t>ร</a:t>
            </a:r>
            <a:r>
              <a:rPr lang="th-TH" altLang="en-US" sz="16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th-TH" altLang="en-US" sz="1600" b="1" dirty="0" smtClean="0">
                <a:latin typeface="Tahoma" pitchFamily="34" charset="0"/>
                <a:cs typeface="Tahoma" pitchFamily="34" charset="0"/>
              </a:rPr>
              <a:t>สำนักงานสาธารณสุขจังหวัดสระแก้ว</a:t>
            </a:r>
            <a:endParaRPr lang="en-US" altLang="en-US" sz="1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41" name="Title 1"/>
          <p:cNvSpPr txBox="1">
            <a:spLocks/>
          </p:cNvSpPr>
          <p:nvPr/>
        </p:nvSpPr>
        <p:spPr bwMode="auto">
          <a:xfrm>
            <a:off x="3021805" y="4970115"/>
            <a:ext cx="6045413" cy="99936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1" hangingPunct="1"/>
            <a:r>
              <a:rPr lang="en-US" altLang="en-US" sz="800" b="1" kern="1000" dirty="0" smtClean="0">
                <a:latin typeface="Tahoma" pitchFamily="34" charset="0"/>
                <a:cs typeface="Tahoma" pitchFamily="34" charset="0"/>
              </a:rPr>
              <a:t>SA </a:t>
            </a:r>
            <a:r>
              <a:rPr lang="th-TH" altLang="en-US" sz="800" b="1" kern="1000" dirty="0" smtClean="0">
                <a:latin typeface="Tahoma" pitchFamily="34" charset="0"/>
                <a:cs typeface="Tahoma" pitchFamily="34" charset="0"/>
              </a:rPr>
              <a:t>ความ</a:t>
            </a:r>
            <a:r>
              <a:rPr lang="th-TH" altLang="en-US" sz="800" b="1" kern="1000" dirty="0">
                <a:latin typeface="Tahoma" pitchFamily="34" charset="0"/>
                <a:cs typeface="Tahoma" pitchFamily="34" charset="0"/>
              </a:rPr>
              <a:t>ได้เปรียบเชิงยุทธศาสตร์</a:t>
            </a:r>
            <a:r>
              <a:rPr lang="en-GB" altLang="en-US" sz="800" b="1" kern="1000" dirty="0">
                <a:latin typeface="Tahoma" pitchFamily="34" charset="0"/>
                <a:cs typeface="Tahoma" pitchFamily="34" charset="0"/>
              </a:rPr>
              <a:t>: (</a:t>
            </a:r>
            <a:r>
              <a:rPr lang="th-TH" altLang="en-US" sz="800" b="1" kern="1000" dirty="0">
                <a:latin typeface="Tahoma" pitchFamily="34" charset="0"/>
                <a:cs typeface="Tahoma" pitchFamily="34" charset="0"/>
              </a:rPr>
              <a:t>ด้าน</a:t>
            </a:r>
            <a:r>
              <a:rPr lang="th-TH" altLang="en-US" sz="800" b="1" kern="1000" dirty="0" err="1">
                <a:latin typeface="Tahoma" pitchFamily="34" charset="0"/>
                <a:cs typeface="Tahoma" pitchFamily="34" charset="0"/>
              </a:rPr>
              <a:t>พันธ</a:t>
            </a:r>
            <a:r>
              <a:rPr lang="th-TH" altLang="en-US" sz="800" b="1" kern="1000" dirty="0">
                <a:latin typeface="Tahoma" pitchFamily="34" charset="0"/>
                <a:cs typeface="Tahoma" pitchFamily="34" charset="0"/>
              </a:rPr>
              <a:t>กิจ ปฏิบัติการ </a:t>
            </a:r>
            <a:r>
              <a:rPr lang="th-TH" altLang="en-US" sz="800" b="1" kern="1000" dirty="0" smtClean="0">
                <a:latin typeface="Tahoma" pitchFamily="34" charset="0"/>
                <a:cs typeface="Tahoma" pitchFamily="34" charset="0"/>
              </a:rPr>
              <a:t> บุคลากร </a:t>
            </a:r>
            <a:r>
              <a:rPr lang="th-TH" altLang="en-US" sz="800" b="1" kern="1000" dirty="0">
                <a:latin typeface="Tahoma" pitchFamily="34" charset="0"/>
                <a:cs typeface="Tahoma" pitchFamily="34" charset="0"/>
              </a:rPr>
              <a:t>สังคม</a:t>
            </a:r>
            <a:r>
              <a:rPr lang="th-TH" altLang="en-US" sz="800" b="1" kern="1000" dirty="0" smtClean="0">
                <a:latin typeface="Tahoma" pitchFamily="34" charset="0"/>
                <a:cs typeface="Tahoma" pitchFamily="34" charset="0"/>
              </a:rPr>
              <a:t>)</a:t>
            </a:r>
            <a:endParaRPr lang="en-US" altLang="en-US" sz="800" b="1" kern="1000" dirty="0" smtClean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th-TH" sz="700" b="1" kern="1000" dirty="0">
                <a:latin typeface="Tahoma" pitchFamily="34" charset="0"/>
                <a:cs typeface="Tahoma" pitchFamily="34" charset="0"/>
              </a:rPr>
              <a:t>ด้าน</a:t>
            </a:r>
            <a:r>
              <a:rPr lang="th-TH" altLang="th-TH" sz="700" b="1" kern="1000" dirty="0" err="1">
                <a:latin typeface="Tahoma" pitchFamily="34" charset="0"/>
                <a:cs typeface="Tahoma" pitchFamily="34" charset="0"/>
              </a:rPr>
              <a:t>พันธ</a:t>
            </a:r>
            <a:r>
              <a:rPr lang="th-TH" altLang="th-TH" sz="700" b="1" kern="1000" dirty="0">
                <a:latin typeface="Tahoma" pitchFamily="34" charset="0"/>
                <a:cs typeface="Tahoma" pitchFamily="34" charset="0"/>
              </a:rPr>
              <a:t>กิจ</a:t>
            </a:r>
            <a:r>
              <a:rPr lang="en-US" altLang="th-TH" sz="700" b="1" kern="1000" dirty="0">
                <a:latin typeface="Tahoma" pitchFamily="34" charset="0"/>
                <a:cs typeface="Tahoma" pitchFamily="34" charset="0"/>
              </a:rPr>
              <a:t>: </a:t>
            </a:r>
            <a:r>
              <a:rPr lang="th-TH" altLang="th-TH" sz="700" kern="1000" dirty="0">
                <a:latin typeface="Tahoma" pitchFamily="34" charset="0"/>
                <a:cs typeface="Tahoma" pitchFamily="34" charset="0"/>
              </a:rPr>
              <a:t>นโยบายภาครัฐที่เอื้อต่อการดูแลสุขภาพของประชาชน และการพัฒนาปรับปรุงยุทธศาสตร์ กลยุทธ์ กลวิธี สามารถแก้ปัญหาสำคัญของพื้นที่และเป็นประโยชน์ต่อประชาชน</a:t>
            </a:r>
            <a:endParaRPr lang="en-US" altLang="th-TH" sz="700" kern="100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th-TH" sz="700" b="1" kern="1000" dirty="0">
                <a:latin typeface="Tahoma" pitchFamily="34" charset="0"/>
                <a:cs typeface="Tahoma" pitchFamily="34" charset="0"/>
              </a:rPr>
              <a:t>ด้านการปฏิบัติการ</a:t>
            </a:r>
            <a:r>
              <a:rPr lang="en-US" altLang="th-TH" sz="700" b="1" kern="1000" dirty="0">
                <a:latin typeface="Tahoma" pitchFamily="34" charset="0"/>
                <a:cs typeface="Tahoma" pitchFamily="34" charset="0"/>
              </a:rPr>
              <a:t>: </a:t>
            </a:r>
            <a:r>
              <a:rPr lang="th-TH" altLang="th-TH" sz="700" kern="1000" dirty="0">
                <a:latin typeface="Tahoma" pitchFamily="34" charset="0"/>
                <a:cs typeface="Tahoma" pitchFamily="34" charset="0"/>
              </a:rPr>
              <a:t>การจัดบริการเชิงรุกด้านสาธารณสุขที่สอดคล้องกับวิถีชีวิต วิถีชุมชน การปรับเปลี่ยนพฤติกรรมสุขภาพ การสร้างเครือข่ายและความร่วมมือด้านสุขภาพกับ </a:t>
            </a:r>
            <a:r>
              <a:rPr lang="th-TH" altLang="th-TH" sz="700" kern="1000" dirty="0" err="1">
                <a:latin typeface="Tahoma" pitchFamily="34" charset="0"/>
                <a:cs typeface="Tahoma" pitchFamily="34" charset="0"/>
              </a:rPr>
              <a:t>อปท</a:t>
            </a:r>
            <a:r>
              <a:rPr lang="th-TH" altLang="th-TH" sz="700" kern="1000" dirty="0">
                <a:latin typeface="Tahoma" pitchFamily="34" charset="0"/>
                <a:cs typeface="Tahoma" pitchFamily="34" charset="0"/>
              </a:rPr>
              <a:t>. และเครือข่ายภาคประชาชน การมีระบบบริการสุขภาพและเทคโนโลยีการรักษาที่ทันสมัย และการเข้าถึงบริการอย่างทั่วถึง ครอบคลุมทุกพื้นที่ในจังหวัด</a:t>
            </a:r>
          </a:p>
          <a:p>
            <a:pPr defTabSz="914400">
              <a:buFont typeface="Arial" pitchFamily="34" charset="0"/>
              <a:buNone/>
            </a:pPr>
            <a:r>
              <a:rPr lang="th-TH" altLang="th-TH" sz="700" b="1" kern="1000" dirty="0">
                <a:latin typeface="Tahoma" pitchFamily="34" charset="0"/>
                <a:cs typeface="Tahoma" pitchFamily="34" charset="0"/>
              </a:rPr>
              <a:t>ด้านบุคลากร</a:t>
            </a:r>
            <a:r>
              <a:rPr lang="en-US" altLang="th-TH" sz="700" b="1" kern="1000" dirty="0">
                <a:latin typeface="Tahoma" pitchFamily="34" charset="0"/>
                <a:cs typeface="Tahoma" pitchFamily="34" charset="0"/>
              </a:rPr>
              <a:t>: </a:t>
            </a:r>
            <a:r>
              <a:rPr lang="th-TH" altLang="th-TH" sz="700" kern="1000" dirty="0">
                <a:latin typeface="Tahoma" pitchFamily="34" charset="0"/>
                <a:cs typeface="Tahoma" pitchFamily="34" charset="0"/>
              </a:rPr>
              <a:t>ความพึงพอใจของผู้ให้บริการ ความสุขของบุคลากรและองค์กร ความเชื่อมั่นของผู้รับบริการคุณภาพการรักษาที่มีคุณภาพและลดต้นทุนค่าใช้จ่ายด้านการรักษาพยาบาล</a:t>
            </a:r>
            <a:endParaRPr lang="th-TH" altLang="th-TH" sz="700" b="1" kern="100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r>
              <a:rPr lang="th-TH" altLang="en-US" sz="700" b="1" kern="1000" dirty="0">
                <a:latin typeface="Tahoma" pitchFamily="34" charset="0"/>
                <a:cs typeface="Tahoma" pitchFamily="34" charset="0"/>
              </a:rPr>
              <a:t>ด้านสังคม</a:t>
            </a:r>
            <a:r>
              <a:rPr lang="en-US" altLang="en-US" sz="700" b="1" kern="1000" dirty="0">
                <a:latin typeface="Tahoma" pitchFamily="34" charset="0"/>
                <a:cs typeface="Tahoma" pitchFamily="34" charset="0"/>
              </a:rPr>
              <a:t>: </a:t>
            </a:r>
            <a:r>
              <a:rPr lang="th-TH" altLang="en-US" sz="700" b="1" kern="1000" dirty="0">
                <a:latin typeface="Tahoma" pitchFamily="34" charset="0"/>
                <a:cs typeface="Tahoma" pitchFamily="34" charset="0"/>
              </a:rPr>
              <a:t> </a:t>
            </a:r>
            <a:r>
              <a:rPr lang="th-TH" altLang="en-US" sz="700" kern="1000" dirty="0">
                <a:latin typeface="Tahoma" pitchFamily="34" charset="0"/>
                <a:cs typeface="Tahoma" pitchFamily="34" charset="0"/>
              </a:rPr>
              <a:t>มีเครือข่ายที่เข้มแข็ง ได้แก่ ชุมชน </a:t>
            </a:r>
            <a:r>
              <a:rPr lang="th-TH" altLang="en-US" sz="700" kern="1000" dirty="0" err="1">
                <a:latin typeface="Tahoma" pitchFamily="34" charset="0"/>
                <a:cs typeface="Tahoma" pitchFamily="34" charset="0"/>
              </a:rPr>
              <a:t>อส</a:t>
            </a:r>
            <a:r>
              <a:rPr lang="th-TH" altLang="en-US" sz="700" kern="1000" dirty="0">
                <a:latin typeface="Tahoma" pitchFamily="34" charset="0"/>
                <a:cs typeface="Tahoma" pitchFamily="34" charset="0"/>
              </a:rPr>
              <a:t>ม.  ภาคประชาชน ส่วนท้องถิ่น ได้ให้การสนับสนุนเป็นอย่างดี </a:t>
            </a:r>
            <a:endParaRPr lang="th-TH" altLang="th-TH" sz="700" kern="1000" dirty="0">
              <a:latin typeface="Tahoma" pitchFamily="34" charset="0"/>
              <a:cs typeface="Tahoma" pitchFamily="34" charset="0"/>
            </a:endParaRPr>
          </a:p>
          <a:p>
            <a:pPr defTabSz="914400" eaLnBrk="1" hangingPunct="1"/>
            <a:endParaRPr lang="th-TH" altLang="en-US" sz="800" b="1" kern="1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7296150" y="6651625"/>
            <a:ext cx="1785938" cy="163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8891</TotalTime>
  <Words>1452</Words>
  <Application>Microsoft Office PowerPoint</Application>
  <PresentationFormat>นำเสนอทางหน้าจอ (4:3)</PresentationFormat>
  <Paragraphs>90</Paragraphs>
  <Slides>1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Custom Design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Rachavarn</dc:creator>
  <cp:lastModifiedBy>User</cp:lastModifiedBy>
  <cp:revision>601</cp:revision>
  <cp:lastPrinted>2018-01-15T03:03:31Z</cp:lastPrinted>
  <dcterms:created xsi:type="dcterms:W3CDTF">2012-04-06T16:35:00Z</dcterms:created>
  <dcterms:modified xsi:type="dcterms:W3CDTF">2018-01-15T03:19:31Z</dcterms:modified>
</cp:coreProperties>
</file>