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82" r:id="rId4"/>
    <p:sldId id="258" r:id="rId5"/>
    <p:sldId id="270" r:id="rId6"/>
    <p:sldId id="259" r:id="rId7"/>
    <p:sldId id="272" r:id="rId8"/>
    <p:sldId id="278" r:id="rId9"/>
    <p:sldId id="289" r:id="rId10"/>
    <p:sldId id="273" r:id="rId11"/>
    <p:sldId id="290" r:id="rId12"/>
    <p:sldId id="284" r:id="rId13"/>
    <p:sldId id="279" r:id="rId14"/>
    <p:sldId id="261" r:id="rId15"/>
    <p:sldId id="285" r:id="rId16"/>
    <p:sldId id="287" r:id="rId17"/>
    <p:sldId id="288" r:id="rId18"/>
    <p:sldId id="262" r:id="rId19"/>
    <p:sldId id="286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7" d="100"/>
          <a:sy n="77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17EA-1F23-480D-B70E-252F225B636F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23DC4-E348-4068-A5B1-9BD76ED135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94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62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2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06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23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58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79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37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278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378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56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63EA1-E054-4DF4-AFE9-348793173717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CF1-E31B-4758-8185-4816D5FA9E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940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4104" y="54868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 </a:t>
            </a:r>
            <a:r>
              <a:rPr lang="en-US" sz="66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To Excellent</a:t>
            </a:r>
          </a:p>
          <a:p>
            <a:pPr algn="ctr"/>
            <a:r>
              <a:rPr lang="th-TH" sz="66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ในประเด็นการดำเนินงาน</a:t>
            </a:r>
          </a:p>
          <a:p>
            <a:pPr algn="ctr"/>
            <a:r>
              <a:rPr lang="th-TH" sz="66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ป้องกัน – รักษา ผู้ป่วย </a:t>
            </a:r>
            <a:r>
              <a:rPr lang="en-US" sz="66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CKD 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เครือข่ายสุขภาพอำเภอเมืองสระแก้ว</a:t>
            </a:r>
            <a:endParaRPr lang="th-TH" sz="4800" dirty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8496" y="5694347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นายอุทัย   </a:t>
            </a:r>
            <a:r>
              <a:rPr lang="th-TH" sz="2400" b="1" dirty="0" err="1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เพ็ช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รนอก</a:t>
            </a:r>
          </a:p>
          <a:p>
            <a:pPr algn="r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สาธารณสุขอำเภอเมืองสระแก้ว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059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858515"/>
            <a:ext cx="588742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การปรับเปลี่ยนพฤติกรรม ในกลุ่มเสี่ยง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09" y="2983592"/>
            <a:ext cx="3170321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h-TH" dirty="0" smtClean="0"/>
              <a:t>-การให้คำปรึกษา/การปรับเปลี่ยนพฤติกรรม โดยการติดตาม 3 อ 2 ส ด้วย แบบตนเตือนตน ทุก 3 เดือน </a:t>
            </a:r>
          </a:p>
          <a:p>
            <a:pPr algn="just"/>
            <a:r>
              <a:rPr lang="th-TH" dirty="0" smtClean="0"/>
              <a:t>(ม.ค./มี.ค./พ.ค./ก.ค.)</a:t>
            </a:r>
          </a:p>
          <a:p>
            <a:pPr algn="just"/>
            <a:r>
              <a:rPr lang="th-TH" dirty="0" smtClean="0"/>
              <a:t>-การสรุปผลการติดตาม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11299" r="16002" b="8332"/>
          <a:stretch/>
        </p:blipFill>
        <p:spPr bwMode="auto">
          <a:xfrm>
            <a:off x="3563888" y="1628800"/>
            <a:ext cx="5598222" cy="47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990766">
            <a:off x="246828" y="1363155"/>
            <a:ext cx="21435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ระดับหน่วยบริการ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/หมู่บ้าน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กลวิธีในการดำเนินงาน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76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391" y="46365"/>
            <a:ext cx="906211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กลวิธีในการดำเนินงาน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05513"/>
            <a:ext cx="77048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การรักษาผู้ป่วยโรคไต ที่ค้นพบจากการคัดกรอง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544276"/>
            <a:ext cx="5400599" cy="107721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 </a:t>
            </a:r>
            <a:r>
              <a:rPr lang="th-TH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รพร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.เพื่อตรวจยืนยันทาง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Lab. 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โดยแพทย์เฉพาะทาง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501008"/>
            <a:ext cx="4032448" cy="58477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รักษาที่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CKD Clinic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4032448" cy="58477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ส่งผู้ป่วยกลับบ้าน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786840" y="4417948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Grand round </a:t>
            </a:r>
            <a:endParaRPr lang="th-TH" dirty="0"/>
          </a:p>
        </p:txBody>
      </p:sp>
      <p:sp>
        <p:nvSpPr>
          <p:cNvPr id="9" name="ลูกศรลง 8"/>
          <p:cNvSpPr/>
          <p:nvPr/>
        </p:nvSpPr>
        <p:spPr>
          <a:xfrm>
            <a:off x="3995936" y="4149080"/>
            <a:ext cx="648072" cy="7833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3995936" y="2708920"/>
            <a:ext cx="648072" cy="7833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339752" y="6084585"/>
            <a:ext cx="4032448" cy="58477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ดูแลบ้าน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3995936" y="5697251"/>
            <a:ext cx="648072" cy="3916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403630" y="5422865"/>
            <a:ext cx="23054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/>
              </a:rPr>
              <a:t>Stage 4/5</a:t>
            </a:r>
          </a:p>
          <a:p>
            <a:pPr algn="ctr"/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ที่มีภาวะแทรกซ้อน</a:t>
            </a:r>
          </a:p>
          <a:p>
            <a:pPr algn="ctr"/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แพทย์นัดประจำ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>
              <a:solidFill>
                <a:srgbClr val="C0000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2035" y="5703639"/>
            <a:ext cx="340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Group Line : care giver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0744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3" y="182563"/>
            <a:ext cx="8064500" cy="3968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algn="ctr" eaLnBrk="1" hangingPunct="1"/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ศูนย์ส่งต่อผู้ป่วยเพื่อการดูแลต่อเนื่องที่บ้าน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Discharge Plan Center</a:t>
            </a:r>
            <a:endParaRPr lang="th-TH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436563" y="633413"/>
            <a:ext cx="8061325" cy="581025"/>
            <a:chOff x="333" y="687"/>
            <a:chExt cx="5034" cy="366"/>
          </a:xfrm>
        </p:grpSpPr>
        <p:sp>
          <p:nvSpPr>
            <p:cNvPr id="17455" name="Text Box 4"/>
            <p:cNvSpPr txBox="1">
              <a:spLocks noChangeArrowheads="1"/>
            </p:cNvSpPr>
            <p:nvPr/>
          </p:nvSpPr>
          <p:spPr bwMode="auto">
            <a:xfrm>
              <a:off x="333" y="687"/>
              <a:ext cx="22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9pPr>
            </a:lstStyle>
            <a:p>
              <a:pPr algn="ctr" eaLnBrk="1" hangingPunct="1"/>
              <a:r>
                <a:rPr lang="th-TH" sz="1600" b="1">
                  <a:latin typeface="Tahoma" pitchFamily="34" charset="0"/>
                  <a:cs typeface="Tahoma" pitchFamily="34" charset="0"/>
                </a:rPr>
                <a:t>รพร.สก</a:t>
              </a:r>
            </a:p>
            <a:p>
              <a:pPr algn="ctr" eaLnBrk="1" hangingPunct="1"/>
              <a:r>
                <a:rPr lang="th-TH" sz="1600" b="1">
                  <a:latin typeface="Tahoma" pitchFamily="34" charset="0"/>
                  <a:cs typeface="Tahoma" pitchFamily="34" charset="0"/>
                </a:rPr>
                <a:t>ภาระกิจหลัก รักษาพยาบาล และฟื้นฟู</a:t>
              </a:r>
            </a:p>
          </p:txBody>
        </p:sp>
        <p:sp>
          <p:nvSpPr>
            <p:cNvPr id="17456" name="Text Box 5"/>
            <p:cNvSpPr txBox="1">
              <a:spLocks noChangeArrowheads="1"/>
            </p:cNvSpPr>
            <p:nvPr/>
          </p:nvSpPr>
          <p:spPr bwMode="auto">
            <a:xfrm>
              <a:off x="2986" y="687"/>
              <a:ext cx="238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defRPr>
              </a:lvl9pPr>
            </a:lstStyle>
            <a:p>
              <a:pPr algn="ctr" eaLnBrk="1" hangingPunct="1"/>
              <a:r>
                <a:rPr lang="th-TH" sz="1600" b="1">
                  <a:latin typeface="Tahoma" pitchFamily="34" charset="0"/>
                  <a:cs typeface="Tahoma" pitchFamily="34" charset="0"/>
                </a:rPr>
                <a:t>สสอ.เมืองสระแก้ว</a:t>
              </a:r>
            </a:p>
            <a:p>
              <a:pPr algn="ctr" eaLnBrk="1" hangingPunct="1"/>
              <a:r>
                <a:rPr lang="th-TH" sz="1600" b="1">
                  <a:latin typeface="Tahoma" pitchFamily="34" charset="0"/>
                  <a:cs typeface="Tahoma" pitchFamily="34" charset="0"/>
                </a:rPr>
                <a:t>ภาระกิจหลัก ส่งเสริม และป้องกันสุขภาพ</a:t>
              </a:r>
            </a:p>
          </p:txBody>
        </p:sp>
      </p:grp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689100" y="1390650"/>
            <a:ext cx="5291138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600" b="1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คณะกรรมการศูนย์ส่งต่อผู้ป่วยเพื่อการดูแลต่อเนื่องที่บ้าน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173538" y="3651250"/>
            <a:ext cx="703262" cy="590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algn="ctr" eaLnBrk="1" hangingPunct="1"/>
            <a:r>
              <a:rPr lang="th-TH" sz="1600" b="1">
                <a:latin typeface="Tahoma" pitchFamily="34" charset="0"/>
                <a:cs typeface="Tahoma" pitchFamily="34" charset="0"/>
              </a:rPr>
              <a:t>ศูนย์</a:t>
            </a:r>
          </a:p>
          <a:p>
            <a:pPr algn="ctr" eaLnBrk="1" hangingPunct="1"/>
            <a:r>
              <a:rPr lang="th-TH" sz="1600" b="1">
                <a:latin typeface="Tahoma" pitchFamily="34" charset="0"/>
                <a:cs typeface="Tahoma" pitchFamily="34" charset="0"/>
              </a:rPr>
              <a:t>ส่งต่อ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52400" y="2305050"/>
            <a:ext cx="3976688" cy="3397250"/>
          </a:xfrm>
          <a:prstGeom prst="rect">
            <a:avLst/>
          </a:prstGeom>
          <a:solidFill>
            <a:srgbClr val="00206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PCT 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</a:t>
            </a:r>
            <a:r>
              <a:rPr lang="th-TH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ยุร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= </a:t>
            </a:r>
            <a:r>
              <a:rPr lang="en-US" sz="16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DM,HT,Stroke,CKD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PCT </a:t>
            </a:r>
            <a:r>
              <a:rPr lang="th-TH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ศัลย์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=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UGIB,CA </a:t>
            </a:r>
            <a:r>
              <a:rPr lang="en-US" sz="1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breast,Head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inj.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PCT 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สูติ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	= CA,PIH</a:t>
            </a:r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PCT 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กุมาร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= New DM,CP,BPD</a:t>
            </a:r>
          </a:p>
          <a:p>
            <a:pPr eaLnBrk="1" hangingPunct="1"/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PCT 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กระดูก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= C-spine 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inj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.,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Fx.neck</a:t>
            </a:r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กลุ่ม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Palliative care =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กลุ่มมะเร็ง</a:t>
            </a:r>
          </a:p>
          <a:p>
            <a:pPr eaLnBrk="1" hangingPunct="1"/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144963" y="4895850"/>
            <a:ext cx="738187" cy="590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algn="ctr" eaLnBrk="1" hangingPunct="1"/>
            <a:r>
              <a:rPr lang="th-TH" sz="1600" b="1">
                <a:latin typeface="Tahoma" pitchFamily="34" charset="0"/>
                <a:cs typeface="Tahoma" pitchFamily="34" charset="0"/>
              </a:rPr>
              <a:t>ศูนย์</a:t>
            </a:r>
          </a:p>
          <a:p>
            <a:pPr algn="ctr" eaLnBrk="1" hangingPunct="1"/>
            <a:r>
              <a:rPr lang="th-TH" sz="1600" b="1">
                <a:latin typeface="Tahoma" pitchFamily="34" charset="0"/>
                <a:cs typeface="Tahoma" pitchFamily="34" charset="0"/>
              </a:rPr>
              <a:t>ข้อมูล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070600" y="2203450"/>
            <a:ext cx="2003425" cy="376238"/>
          </a:xfrm>
          <a:prstGeom prst="rect">
            <a:avLst/>
          </a:prstGeom>
          <a:solidFill>
            <a:srgbClr val="00206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สสอ.เมืองสระแก้ว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232400" y="2851150"/>
            <a:ext cx="1616075" cy="6508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algn="ctr"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รพ.สต.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  <a:p>
            <a:pPr algn="ctr"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ไม่มีเวชปฏิบัติ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5148263" y="4210050"/>
            <a:ext cx="37766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 u="sng">
                <a:latin typeface="Tahoma" pitchFamily="34" charset="0"/>
                <a:cs typeface="Tahoma" pitchFamily="34" charset="0"/>
              </a:rPr>
              <a:t>ดำเนินการร่วมกัน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1.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มติคัดเลือกโรค/อาการที่จะส่งต่อดูแล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2. Flow Chart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โรคตาม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CPG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PCT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3.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หลักสูตรเวชปฏิบัติรายโรคที่ต้องดูแล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4.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อบรมเวชปฏิบัติตามรายโรคที่ต้องแลตาม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PCT</a:t>
            </a:r>
            <a:endParaRPr lang="th-TH" sz="1200" b="1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5.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ดูแล เยี่ยมร่วมกับทีมสหวิชาชีพ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6.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ดูแล เยี่ยมตาม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Flow Chart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รายโรค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7.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เสริมสร้างศักยภาพส่วนร่วมของผู้ดูแล </a:t>
            </a:r>
          </a:p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    ครอบครัว ชุมชน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8.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ดูแล กำกับ ประเมิน โดยคณะกรรมการศูนย์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9.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ใช้ฐานข้อมูลร่วมกันในด้าน เอกสาร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File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โปรแกรม</a:t>
            </a:r>
          </a:p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     ที่เป็นทิศทางเดียวกัน</a:t>
            </a:r>
          </a:p>
          <a:p>
            <a:pPr eaLnBrk="1" hangingPunct="1"/>
            <a:r>
              <a:rPr lang="en-US" sz="1200" b="1">
                <a:latin typeface="Tahoma" pitchFamily="34" charset="0"/>
                <a:cs typeface="Tahoma" pitchFamily="34" charset="0"/>
              </a:rPr>
              <a:t>10.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ใช้กระบวนการ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Family Medicine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(หัวใจ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8 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ดวง) </a:t>
            </a:r>
          </a:p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ในการดูแล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7459663" y="3295650"/>
            <a:ext cx="1376362" cy="650875"/>
          </a:xfrm>
          <a:prstGeom prst="rect">
            <a:avLst/>
          </a:prstGeom>
          <a:solidFill>
            <a:srgbClr val="00206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algn="ctr"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รพ.สต. 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</a:p>
          <a:p>
            <a:pPr algn="ctr"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มีเวชปฏิบัติ</a:t>
            </a:r>
          </a:p>
        </p:txBody>
      </p:sp>
      <p:sp>
        <p:nvSpPr>
          <p:cNvPr id="17420" name="AutoShape 14"/>
          <p:cNvSpPr>
            <a:spLocks/>
          </p:cNvSpPr>
          <p:nvPr/>
        </p:nvSpPr>
        <p:spPr bwMode="auto">
          <a:xfrm>
            <a:off x="3636963" y="2367602"/>
            <a:ext cx="384175" cy="3321050"/>
          </a:xfrm>
          <a:prstGeom prst="rightBrace">
            <a:avLst>
              <a:gd name="adj1" fmla="val 7438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4225925" y="4286250"/>
            <a:ext cx="0" cy="5334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4149725" y="6038850"/>
            <a:ext cx="8858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800" b="1">
                <a:latin typeface="Tahoma" pitchFamily="34" charset="0"/>
                <a:cs typeface="Tahoma" pitchFamily="34" charset="0"/>
              </a:rPr>
              <a:t>สปสช.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4225925" y="558165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4379913" y="5632450"/>
            <a:ext cx="481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สอย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4281488" y="43243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algn="ctr"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สารสนเทศ</a:t>
            </a:r>
          </a:p>
          <a:p>
            <a:pPr algn="ctr"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รายบุคคล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4483100" y="227965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4483100" y="2279650"/>
            <a:ext cx="1536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17428" name="Group 22"/>
          <p:cNvGrpSpPr>
            <a:grpSpLocks/>
          </p:cNvGrpSpPr>
          <p:nvPr/>
        </p:nvGrpSpPr>
        <p:grpSpPr bwMode="auto">
          <a:xfrm>
            <a:off x="6148388" y="2647950"/>
            <a:ext cx="1998662" cy="609600"/>
            <a:chOff x="3904" y="1568"/>
            <a:chExt cx="1248" cy="384"/>
          </a:xfrm>
        </p:grpSpPr>
        <p:sp>
          <p:nvSpPr>
            <p:cNvPr id="17452" name="Line 23"/>
            <p:cNvSpPr>
              <a:spLocks noChangeShapeType="1"/>
            </p:cNvSpPr>
            <p:nvPr/>
          </p:nvSpPr>
          <p:spPr bwMode="auto">
            <a:xfrm>
              <a:off x="3904" y="1568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7453" name="Line 24"/>
            <p:cNvSpPr>
              <a:spLocks noChangeShapeType="1"/>
            </p:cNvSpPr>
            <p:nvPr/>
          </p:nvSpPr>
          <p:spPr bwMode="auto">
            <a:xfrm>
              <a:off x="3904" y="156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7454" name="Line 25"/>
            <p:cNvSpPr>
              <a:spLocks noChangeShapeType="1"/>
            </p:cNvSpPr>
            <p:nvPr/>
          </p:nvSpPr>
          <p:spPr bwMode="auto">
            <a:xfrm>
              <a:off x="5152" y="156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1536700" y="1924050"/>
            <a:ext cx="5534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0" name="Line 27"/>
          <p:cNvSpPr>
            <a:spLocks noChangeShapeType="1"/>
          </p:cNvSpPr>
          <p:nvPr/>
        </p:nvSpPr>
        <p:spPr bwMode="auto">
          <a:xfrm>
            <a:off x="1536700" y="192405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1" name="Line 28"/>
          <p:cNvSpPr>
            <a:spLocks noChangeShapeType="1"/>
          </p:cNvSpPr>
          <p:nvPr/>
        </p:nvSpPr>
        <p:spPr bwMode="auto">
          <a:xfrm>
            <a:off x="7070725" y="192405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2" name="Line 29"/>
          <p:cNvSpPr>
            <a:spLocks noChangeShapeType="1"/>
          </p:cNvSpPr>
          <p:nvPr/>
        </p:nvSpPr>
        <p:spPr bwMode="auto">
          <a:xfrm flipV="1">
            <a:off x="8377238" y="2305050"/>
            <a:ext cx="0" cy="9144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3" name="Line 30"/>
          <p:cNvSpPr>
            <a:spLocks noChangeShapeType="1"/>
          </p:cNvSpPr>
          <p:nvPr/>
        </p:nvSpPr>
        <p:spPr bwMode="auto">
          <a:xfrm flipH="1">
            <a:off x="8147050" y="2305050"/>
            <a:ext cx="230188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4" name="Line 31"/>
          <p:cNvSpPr>
            <a:spLocks noChangeShapeType="1"/>
          </p:cNvSpPr>
          <p:nvPr/>
        </p:nvSpPr>
        <p:spPr bwMode="auto">
          <a:xfrm flipV="1">
            <a:off x="6070600" y="2609850"/>
            <a:ext cx="0" cy="2286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5" name="Line 32"/>
          <p:cNvSpPr>
            <a:spLocks noChangeShapeType="1"/>
          </p:cNvSpPr>
          <p:nvPr/>
        </p:nvSpPr>
        <p:spPr bwMode="auto">
          <a:xfrm flipH="1">
            <a:off x="4687888" y="2457450"/>
            <a:ext cx="1306512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6" name="Line 33"/>
          <p:cNvSpPr>
            <a:spLocks noChangeShapeType="1"/>
          </p:cNvSpPr>
          <p:nvPr/>
        </p:nvSpPr>
        <p:spPr bwMode="auto">
          <a:xfrm>
            <a:off x="4687888" y="2457450"/>
            <a:ext cx="0" cy="11430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7" name="Line 34"/>
          <p:cNvSpPr>
            <a:spLocks noChangeShapeType="1"/>
          </p:cNvSpPr>
          <p:nvPr/>
        </p:nvSpPr>
        <p:spPr bwMode="auto">
          <a:xfrm flipH="1">
            <a:off x="3611563" y="3981450"/>
            <a:ext cx="538162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8" name="Line 35"/>
          <p:cNvSpPr>
            <a:spLocks noChangeShapeType="1"/>
          </p:cNvSpPr>
          <p:nvPr/>
        </p:nvSpPr>
        <p:spPr bwMode="auto">
          <a:xfrm>
            <a:off x="4379913" y="177165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9" name="Text Box 36"/>
          <p:cNvSpPr txBox="1">
            <a:spLocks noChangeArrowheads="1"/>
          </p:cNvSpPr>
          <p:nvPr/>
        </p:nvSpPr>
        <p:spPr bwMode="auto">
          <a:xfrm>
            <a:off x="5148263" y="3752850"/>
            <a:ext cx="1697037" cy="376238"/>
          </a:xfrm>
          <a:prstGeom prst="rect">
            <a:avLst/>
          </a:prstGeom>
          <a:solidFill>
            <a:srgbClr val="00206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เวชกรรมสังคม</a:t>
            </a:r>
          </a:p>
        </p:txBody>
      </p:sp>
      <p:sp>
        <p:nvSpPr>
          <p:cNvPr id="17440" name="Line 37"/>
          <p:cNvSpPr>
            <a:spLocks noChangeShapeType="1"/>
          </p:cNvSpPr>
          <p:nvPr/>
        </p:nvSpPr>
        <p:spPr bwMode="auto">
          <a:xfrm flipV="1">
            <a:off x="4225925" y="1784350"/>
            <a:ext cx="0" cy="16764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41" name="Line 38"/>
          <p:cNvSpPr>
            <a:spLocks noChangeShapeType="1"/>
          </p:cNvSpPr>
          <p:nvPr/>
        </p:nvSpPr>
        <p:spPr bwMode="auto">
          <a:xfrm>
            <a:off x="228600" y="6203950"/>
            <a:ext cx="385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42" name="Line 39"/>
          <p:cNvSpPr>
            <a:spLocks noChangeShapeType="1"/>
          </p:cNvSpPr>
          <p:nvPr/>
        </p:nvSpPr>
        <p:spPr bwMode="auto">
          <a:xfrm>
            <a:off x="228600" y="6457950"/>
            <a:ext cx="385763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43" name="Text Box 40"/>
          <p:cNvSpPr txBox="1">
            <a:spLocks noChangeArrowheads="1"/>
          </p:cNvSpPr>
          <p:nvPr/>
        </p:nvSpPr>
        <p:spPr bwMode="auto">
          <a:xfrm>
            <a:off x="712788" y="6070600"/>
            <a:ext cx="1666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ข้อมูลส่งต่อผู้ป่วยดูแล</a:t>
            </a:r>
          </a:p>
        </p:txBody>
      </p:sp>
      <p:sp>
        <p:nvSpPr>
          <p:cNvPr id="17444" name="Text Box 41"/>
          <p:cNvSpPr txBox="1">
            <a:spLocks noChangeArrowheads="1"/>
          </p:cNvSpPr>
          <p:nvPr/>
        </p:nvSpPr>
        <p:spPr bwMode="auto">
          <a:xfrm>
            <a:off x="690563" y="6318250"/>
            <a:ext cx="3295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 dirty="0">
                <a:latin typeface="Tahoma" pitchFamily="34" charset="0"/>
                <a:cs typeface="Tahoma" pitchFamily="34" charset="0"/>
              </a:rPr>
              <a:t>ข้อมูลส่งกลับที่ผ่านการดูแลแล้วเชิงสารสนเทศ</a:t>
            </a:r>
          </a:p>
        </p:txBody>
      </p:sp>
      <p:sp>
        <p:nvSpPr>
          <p:cNvPr id="17445" name="Text Box 42"/>
          <p:cNvSpPr txBox="1">
            <a:spLocks noChangeArrowheads="1"/>
          </p:cNvSpPr>
          <p:nvPr/>
        </p:nvSpPr>
        <p:spPr bwMode="auto">
          <a:xfrm>
            <a:off x="2535238" y="2000250"/>
            <a:ext cx="1671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ประเมิน ควบคุม กำกับ</a:t>
            </a:r>
          </a:p>
        </p:txBody>
      </p:sp>
      <p:sp>
        <p:nvSpPr>
          <p:cNvPr id="17446" name="Line 43"/>
          <p:cNvSpPr>
            <a:spLocks noChangeShapeType="1"/>
          </p:cNvSpPr>
          <p:nvPr/>
        </p:nvSpPr>
        <p:spPr bwMode="auto">
          <a:xfrm flipV="1">
            <a:off x="5918200" y="3524250"/>
            <a:ext cx="0" cy="152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47" name="Line 44"/>
          <p:cNvSpPr>
            <a:spLocks noChangeShapeType="1"/>
          </p:cNvSpPr>
          <p:nvPr/>
        </p:nvSpPr>
        <p:spPr bwMode="auto">
          <a:xfrm>
            <a:off x="6916738" y="3829050"/>
            <a:ext cx="46196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48" name="Line 45"/>
          <p:cNvSpPr>
            <a:spLocks noChangeShapeType="1"/>
          </p:cNvSpPr>
          <p:nvPr/>
        </p:nvSpPr>
        <p:spPr bwMode="auto">
          <a:xfrm>
            <a:off x="6916738" y="3219450"/>
            <a:ext cx="461962" cy="228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49" name="Line 46"/>
          <p:cNvSpPr>
            <a:spLocks noChangeShapeType="1"/>
          </p:cNvSpPr>
          <p:nvPr/>
        </p:nvSpPr>
        <p:spPr bwMode="auto">
          <a:xfrm>
            <a:off x="228600" y="6699250"/>
            <a:ext cx="38576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50" name="Text Box 47"/>
          <p:cNvSpPr txBox="1">
            <a:spLocks noChangeArrowheads="1"/>
          </p:cNvSpPr>
          <p:nvPr/>
        </p:nvSpPr>
        <p:spPr bwMode="auto">
          <a:xfrm>
            <a:off x="687388" y="6553200"/>
            <a:ext cx="1009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การดูแลร่วม</a:t>
            </a:r>
          </a:p>
        </p:txBody>
      </p:sp>
      <p:sp>
        <p:nvSpPr>
          <p:cNvPr id="17451" name="Text Box 48"/>
          <p:cNvSpPr txBox="1">
            <a:spLocks noChangeArrowheads="1"/>
          </p:cNvSpPr>
          <p:nvPr/>
        </p:nvSpPr>
        <p:spPr bwMode="auto">
          <a:xfrm>
            <a:off x="4251325" y="1962150"/>
            <a:ext cx="2076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9pPr>
          </a:lstStyle>
          <a:p>
            <a:pPr eaLnBrk="1" hangingPunct="1"/>
            <a:r>
              <a:rPr lang="th-TH" sz="1200" b="1">
                <a:latin typeface="Tahoma" pitchFamily="34" charset="0"/>
                <a:cs typeface="Tahoma" pitchFamily="34" charset="0"/>
              </a:rPr>
              <a:t>ข้อมูลบุคคล 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=</a:t>
            </a:r>
            <a:r>
              <a:rPr lang="th-TH" sz="1200" b="1">
                <a:latin typeface="Tahoma" pitchFamily="34" charset="0"/>
                <a:cs typeface="Tahoma" pitchFamily="34" charset="0"/>
              </a:rPr>
              <a:t>เอกสาร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+File</a:t>
            </a:r>
            <a:endParaRPr lang="th-TH" sz="12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69269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Grand round 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ผู้ป่วยก่อน</a:t>
            </a:r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กลับบ้าน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เพื่อการให้ผู้ป่วยได้รับบริการที่ได้มาตรฐานและคุณภาพ จากเจ้าหน้าที่ โรงพยาบาลส่งเสริมสุขภาพตำบล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รวมทั้งการร่วมกันจัดสภาพแวดล้อมหลังการกลับไปดูแลต่อที่บ้าน ต่อไป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C:\Users\PRATYA\Desktop\New folder\14218333101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44120"/>
            <a:ext cx="3384376" cy="2329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3" descr="C:\Users\PRATYA\Desktop\New folder\1421833382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51822"/>
            <a:ext cx="3005938" cy="2393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12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2008" y="44624"/>
            <a:ext cx="903649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สิ่งที่ทำได้ดีในปีที่ผ่านมา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504" y="980728"/>
            <a:ext cx="2592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 การจัดบริการเชิง</a:t>
            </a:r>
            <a:r>
              <a:rPr lang="th-TH" dirty="0"/>
              <a:t>รุกในชุมชน ให้ผู้ป่วยเข้าถึง</a:t>
            </a:r>
            <a:r>
              <a:rPr lang="th-TH" dirty="0" smtClean="0"/>
              <a:t>บริการ</a:t>
            </a:r>
            <a:r>
              <a:rPr lang="th-TH" dirty="0"/>
              <a:t> </a:t>
            </a:r>
            <a:r>
              <a:rPr lang="th-TH" dirty="0" smtClean="0"/>
              <a:t>ส่งเสริม</a:t>
            </a:r>
            <a:r>
              <a:rPr lang="th-TH" dirty="0"/>
              <a:t>การดูแลสุขภาพด้วย</a:t>
            </a:r>
            <a:r>
              <a:rPr lang="th-TH" dirty="0" smtClean="0"/>
              <a:t>ตนเอง</a:t>
            </a:r>
            <a:r>
              <a:rPr lang="en-US" dirty="0" smtClean="0"/>
              <a:t>     </a:t>
            </a:r>
            <a:r>
              <a:rPr lang="th-TH" dirty="0"/>
              <a:t>โดยการจัดคลินิกโรคเรื้อรัง ทุก </a:t>
            </a:r>
            <a:r>
              <a:rPr lang="th-TH" dirty="0" smtClean="0"/>
              <a:t>รพ.สต. ครอบคลุมพื้นที่ 21 แห่ง ด้วย</a:t>
            </a:r>
            <a:r>
              <a:rPr lang="th-TH" dirty="0"/>
              <a:t>กิจกรรม ส่งเสริม ป้องกัน รักษา </a:t>
            </a:r>
            <a:r>
              <a:rPr lang="th-TH" dirty="0" smtClean="0"/>
              <a:t>ฟื้นฟู  ผ่าน ระบบ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Line counseling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th-TH" b="1" dirty="0" smtClean="0">
              <a:solidFill>
                <a:srgbClr val="FF0000"/>
              </a:solidFill>
            </a:endParaRPr>
          </a:p>
          <a:p>
            <a:r>
              <a:rPr lang="th-TH" b="1" dirty="0" smtClean="0">
                <a:solidFill>
                  <a:srgbClr val="FF0000"/>
                </a:solidFill>
              </a:rPr>
              <a:t>แพทย์เฉพาะทาง จาก รพ.แม่ข่าย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2" t="6996" r="27992" b="11194"/>
          <a:stretch/>
        </p:blipFill>
        <p:spPr bwMode="auto">
          <a:xfrm>
            <a:off x="5894363" y="834971"/>
            <a:ext cx="3249637" cy="59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5737" r="28392" b="13293"/>
          <a:stretch/>
        </p:blipFill>
        <p:spPr bwMode="auto">
          <a:xfrm>
            <a:off x="2699792" y="751465"/>
            <a:ext cx="3179929" cy="592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กลุ่ม 34"/>
          <p:cNvGrpSpPr/>
          <p:nvPr/>
        </p:nvGrpSpPr>
        <p:grpSpPr>
          <a:xfrm>
            <a:off x="653103" y="1080597"/>
            <a:ext cx="7770153" cy="4401115"/>
            <a:chOff x="541526" y="1135189"/>
            <a:chExt cx="7770153" cy="440111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524961" y="2780928"/>
              <a:ext cx="1832480" cy="10781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Caregiver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System</a:t>
              </a:r>
              <a:endParaRPr lang="th-TH" sz="32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grpSp>
          <p:nvGrpSpPr>
            <p:cNvPr id="19" name="กลุ่ม 18"/>
            <p:cNvGrpSpPr/>
            <p:nvPr/>
          </p:nvGrpSpPr>
          <p:grpSpPr>
            <a:xfrm>
              <a:off x="3064384" y="1135189"/>
              <a:ext cx="2731752" cy="906587"/>
              <a:chOff x="2993316" y="806700"/>
              <a:chExt cx="2731752" cy="906587"/>
            </a:xfrm>
            <a:solidFill>
              <a:srgbClr val="FF9966"/>
            </a:solidFill>
          </p:grpSpPr>
          <p:sp>
            <p:nvSpPr>
              <p:cNvPr id="4" name="Oval 4"/>
              <p:cNvSpPr>
                <a:spLocks noChangeArrowheads="1"/>
              </p:cNvSpPr>
              <p:nvPr/>
            </p:nvSpPr>
            <p:spPr bwMode="auto">
              <a:xfrm>
                <a:off x="2993316" y="806700"/>
                <a:ext cx="2731752" cy="90658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3273278" y="980939"/>
                <a:ext cx="1999326" cy="5227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 1</a:t>
                </a:r>
                <a:r>
                  <a:rPr lang="th-TH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. บริหาร</a:t>
                </a:r>
                <a:r>
                  <a:rPr lang="th-TH" b="1" dirty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จัดการ</a:t>
                </a:r>
              </a:p>
            </p:txBody>
          </p:sp>
        </p:grp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4430260" y="2066527"/>
              <a:ext cx="10941" cy="714401"/>
            </a:xfrm>
            <a:prstGeom prst="line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rot="10800000" flipV="1">
              <a:off x="4430260" y="3908055"/>
              <a:ext cx="10941" cy="683126"/>
            </a:xfrm>
            <a:prstGeom prst="line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5374694" y="2635754"/>
              <a:ext cx="152707" cy="141569"/>
            </a:xfrm>
            <a:prstGeom prst="line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16200000" flipV="1">
              <a:off x="3383479" y="2630238"/>
              <a:ext cx="141569" cy="149879"/>
            </a:xfrm>
            <a:prstGeom prst="line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8486384" flipV="1">
              <a:off x="5430966" y="3853171"/>
              <a:ext cx="0" cy="209631"/>
            </a:xfrm>
            <a:prstGeom prst="line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rot="13516824" flipV="1">
              <a:off x="3428741" y="3843509"/>
              <a:ext cx="0" cy="226232"/>
            </a:xfrm>
            <a:prstGeom prst="line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grpSp>
          <p:nvGrpSpPr>
            <p:cNvPr id="20" name="กลุ่ม 19"/>
            <p:cNvGrpSpPr/>
            <p:nvPr/>
          </p:nvGrpSpPr>
          <p:grpSpPr>
            <a:xfrm>
              <a:off x="5579927" y="1952866"/>
              <a:ext cx="2731752" cy="906587"/>
              <a:chOff x="2993316" y="806700"/>
              <a:chExt cx="2731752" cy="906587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2993316" y="806700"/>
                <a:ext cx="2731752" cy="90658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641573" y="980939"/>
                <a:ext cx="1372492" cy="523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2</a:t>
                </a:r>
                <a:r>
                  <a:rPr lang="th-TH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. วิชาการ</a:t>
                </a:r>
                <a:endPara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grpSp>
          <p:nvGrpSpPr>
            <p:cNvPr id="23" name="กลุ่ม 22"/>
            <p:cNvGrpSpPr/>
            <p:nvPr/>
          </p:nvGrpSpPr>
          <p:grpSpPr>
            <a:xfrm>
              <a:off x="5508104" y="3789040"/>
              <a:ext cx="2731752" cy="906587"/>
              <a:chOff x="2993316" y="806700"/>
              <a:chExt cx="2731752" cy="906587"/>
            </a:xfrm>
            <a:solidFill>
              <a:srgbClr val="FF66FF"/>
            </a:solidFill>
          </p:grpSpPr>
          <p:sp>
            <p:nvSpPr>
              <p:cNvPr id="24" name="Oval 4"/>
              <p:cNvSpPr>
                <a:spLocks noChangeArrowheads="1"/>
              </p:cNvSpPr>
              <p:nvPr/>
            </p:nvSpPr>
            <p:spPr bwMode="auto">
              <a:xfrm>
                <a:off x="2993316" y="806700"/>
                <a:ext cx="2731752" cy="90658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3209525" y="1013149"/>
                <a:ext cx="2274982" cy="523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3</a:t>
                </a:r>
                <a:r>
                  <a:rPr lang="th-TH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. สนับสนุนบริการ</a:t>
                </a:r>
                <a:endPara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grpSp>
          <p:nvGrpSpPr>
            <p:cNvPr id="26" name="กลุ่ม 25"/>
            <p:cNvGrpSpPr/>
            <p:nvPr/>
          </p:nvGrpSpPr>
          <p:grpSpPr>
            <a:xfrm>
              <a:off x="3075324" y="4629717"/>
              <a:ext cx="2731752" cy="906587"/>
              <a:chOff x="2993316" y="806700"/>
              <a:chExt cx="2731752" cy="906587"/>
            </a:xfrm>
            <a:solidFill>
              <a:srgbClr val="CCCC00"/>
            </a:solidFill>
          </p:grpSpPr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2993316" y="806700"/>
                <a:ext cx="2731752" cy="90658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3337063" y="1013149"/>
                <a:ext cx="2089033" cy="523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4</a:t>
                </a:r>
                <a:r>
                  <a:rPr lang="th-TH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. กายภาพบำบัด</a:t>
                </a:r>
                <a:endPara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grpSp>
          <p:nvGrpSpPr>
            <p:cNvPr id="29" name="กลุ่ม 28"/>
            <p:cNvGrpSpPr/>
            <p:nvPr/>
          </p:nvGrpSpPr>
          <p:grpSpPr>
            <a:xfrm>
              <a:off x="541526" y="3754933"/>
              <a:ext cx="2731752" cy="906587"/>
              <a:chOff x="2993316" y="806700"/>
              <a:chExt cx="2731752" cy="906587"/>
            </a:xfrm>
            <a:solidFill>
              <a:srgbClr val="FF9933"/>
            </a:solidFill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2993316" y="806700"/>
                <a:ext cx="2731752" cy="90658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3351382" y="1013149"/>
                <a:ext cx="1911101" cy="523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5</a:t>
                </a:r>
                <a:r>
                  <a:rPr lang="th-TH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. วัสดุ อุปกรณ์</a:t>
                </a:r>
                <a:endPara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grpSp>
          <p:nvGrpSpPr>
            <p:cNvPr id="32" name="กลุ่ม 31"/>
            <p:cNvGrpSpPr/>
            <p:nvPr/>
          </p:nvGrpSpPr>
          <p:grpSpPr>
            <a:xfrm>
              <a:off x="688120" y="1935421"/>
              <a:ext cx="2731752" cy="906587"/>
              <a:chOff x="2993316" y="806700"/>
              <a:chExt cx="2731752" cy="906587"/>
            </a:xfrm>
            <a:solidFill>
              <a:srgbClr val="00B050"/>
            </a:solidFill>
          </p:grpSpPr>
          <p:sp>
            <p:nvSpPr>
              <p:cNvPr id="33" name="Oval 4"/>
              <p:cNvSpPr>
                <a:spLocks noChangeArrowheads="1"/>
              </p:cNvSpPr>
              <p:nvPr/>
            </p:nvSpPr>
            <p:spPr bwMode="auto">
              <a:xfrm>
                <a:off x="2993316" y="806700"/>
                <a:ext cx="2731752" cy="90658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3209525" y="1013149"/>
                <a:ext cx="2297424" cy="5232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 6</a:t>
                </a:r>
                <a:r>
                  <a:rPr lang="th-TH" b="1" dirty="0" smtClean="0">
                    <a:solidFill>
                      <a:schemeClr val="bg1"/>
                    </a:solidFill>
                    <a:latin typeface="Browallia New" pitchFamily="34" charset="-34"/>
                    <a:cs typeface="Browallia New" pitchFamily="34" charset="-34"/>
                  </a:rPr>
                  <a:t>. ยา และเวชภัณฑ์</a:t>
                </a:r>
                <a:endPara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</p:grpSp>
      <p:sp>
        <p:nvSpPr>
          <p:cNvPr id="37" name="สี่เหลี่ยมผืนผ้า 36"/>
          <p:cNvSpPr/>
          <p:nvPr/>
        </p:nvSpPr>
        <p:spPr>
          <a:xfrm>
            <a:off x="72008" y="44624"/>
            <a:ext cx="903649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สิ่งที่ทำได้ดีในปีที่ผ่านมา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0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2008" y="44624"/>
            <a:ext cx="903649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งานวิจัย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012954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การประเมินผลกระบวนการบริหารจัดการ </a:t>
            </a:r>
            <a:endParaRPr lang="th-TH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ดูแลผู้ป่วยเบาหวาน และความดันโลหิตสูง </a:t>
            </a:r>
            <a:endParaRPr lang="th-TH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ด้วย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การขับเคลื่อนระบบสุขภาพอำเภอ </a:t>
            </a:r>
            <a:endParaRPr lang="th-TH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อำเภอ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เมืองสระแก้ว จังหวัดสระแก้ว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(The Evaluation of Management Process of Diabetes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and Hypertension</a:t>
            </a: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with </a:t>
            </a:r>
            <a:endParaRPr lang="en-US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District 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Health Systems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in </a:t>
            </a:r>
            <a:r>
              <a:rPr lang="en-US" sz="4000" b="1" dirty="0" err="1">
                <a:latin typeface="TH SarabunIT๙" pitchFamily="34" charset="-34"/>
                <a:cs typeface="TH SarabunIT๙" pitchFamily="34" charset="-34"/>
              </a:rPr>
              <a:t>Mueang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 Sa </a:t>
            </a:r>
            <a:r>
              <a:rPr lang="en-US" sz="4000" b="1" dirty="0" err="1">
                <a:latin typeface="TH SarabunIT๙" pitchFamily="34" charset="-34"/>
                <a:cs typeface="TH SarabunIT๙" pitchFamily="34" charset="-34"/>
              </a:rPr>
              <a:t>Maeo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 District Sa </a:t>
            </a:r>
            <a:r>
              <a:rPr lang="en-US" sz="4000" b="1" dirty="0" err="1">
                <a:latin typeface="TH SarabunIT๙" pitchFamily="34" charset="-34"/>
                <a:cs typeface="TH SarabunIT๙" pitchFamily="34" charset="-34"/>
              </a:rPr>
              <a:t>Kaeo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 Province</a:t>
            </a:r>
            <a:endParaRPr lang="th-TH" sz="40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000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72009" y="764704"/>
            <a:ext cx="9036496" cy="5976664"/>
            <a:chOff x="898525" y="2750820"/>
            <a:chExt cx="9490075" cy="3616960"/>
          </a:xfrm>
        </p:grpSpPr>
        <p:sp>
          <p:nvSpPr>
            <p:cNvPr id="2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898525" y="2751455"/>
              <a:ext cx="2130425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800" b="1" dirty="0">
                  <a:effectLst/>
                  <a:latin typeface="Calibri"/>
                  <a:ea typeface="Calibri"/>
                  <a:cs typeface="TH SarabunIT๙"/>
                </a:rPr>
                <a:t>การประเมินสภาวะแวดล้อม</a:t>
              </a:r>
              <a:endParaRPr lang="en-US" sz="1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800" b="1" dirty="0">
                  <a:effectLst/>
                  <a:latin typeface="TH SarabunIT๙"/>
                  <a:ea typeface="Calibri"/>
                  <a:cs typeface="Cordia New"/>
                </a:rPr>
                <a:t>(CONTEXT)</a:t>
              </a:r>
              <a:endParaRPr lang="en-US" sz="1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  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3" name="สี่เหลี่ยมผืนผ้า 2"/>
            <p:cNvSpPr>
              <a:spLocks noChangeArrowheads="1"/>
            </p:cNvSpPr>
            <p:nvPr/>
          </p:nvSpPr>
          <p:spPr bwMode="auto">
            <a:xfrm>
              <a:off x="898525" y="3328670"/>
              <a:ext cx="2130425" cy="28200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1. นโยบายกระทรวงสาธารณสุข และสำนักงานสาธารณสุขจังหวัดสระแก้ว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๒. บริบทของพื้นที่ ในด้าน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(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C- Civil Culture Base, O-Organization, N-Network, T-Team, E-Experience)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>
                  <a:effectLst/>
                  <a:latin typeface="Angsana New"/>
                  <a:ea typeface="Calibri"/>
                  <a:cs typeface="Cordia New"/>
                </a:rPr>
                <a:t>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4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3343275" y="2751455"/>
              <a:ext cx="2130425" cy="58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dirty="0">
                  <a:effectLst/>
                  <a:latin typeface="Calibri"/>
                  <a:ea typeface="Calibri"/>
                  <a:cs typeface="TH SarabunIT๙"/>
                </a:rPr>
                <a:t>การประเมินปัจจัยนำเข้า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b="1" dirty="0">
                  <a:effectLst/>
                  <a:latin typeface="TH SarabunIT๙"/>
                  <a:ea typeface="Calibri"/>
                  <a:cs typeface="Cordia New"/>
                </a:rPr>
                <a:t>(INPUT)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  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" name="สี่เหลี่ยมผืนผ้า 4"/>
            <p:cNvSpPr>
              <a:spLocks noChangeArrowheads="1"/>
            </p:cNvSpPr>
            <p:nvPr/>
          </p:nvSpPr>
          <p:spPr bwMode="auto">
            <a:xfrm>
              <a:off x="5819775" y="2751455"/>
              <a:ext cx="2130425" cy="590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>
                  <a:effectLst/>
                  <a:latin typeface="Calibri"/>
                  <a:ea typeface="Calibri"/>
                  <a:cs typeface="TH SarabunIT๙"/>
                </a:rPr>
                <a:t>การประเมินกระบวนการ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b="1">
                  <a:effectLst/>
                  <a:latin typeface="TH SarabunIT๙"/>
                  <a:ea typeface="Calibri"/>
                  <a:cs typeface="Cordia New"/>
                </a:rPr>
                <a:t>(PROCESS)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 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6" name="สี่เหลี่ยมผืนผ้า 5"/>
            <p:cNvSpPr>
              <a:spLocks noChangeArrowheads="1"/>
            </p:cNvSpPr>
            <p:nvPr/>
          </p:nvSpPr>
          <p:spPr bwMode="auto">
            <a:xfrm>
              <a:off x="8248650" y="2750820"/>
              <a:ext cx="2130425" cy="58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>
                  <a:effectLst/>
                  <a:latin typeface="Calibri"/>
                  <a:ea typeface="Calibri"/>
                  <a:cs typeface="TH SarabunIT๙"/>
                </a:rPr>
                <a:t>การประเมินผลลัพธ์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b="1">
                  <a:effectLst/>
                  <a:latin typeface="TH SarabunIT๙"/>
                  <a:ea typeface="Calibri"/>
                  <a:cs typeface="Cordia New"/>
                </a:rPr>
                <a:t>(PRODUCT)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 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7" name="สี่เหลี่ยมผืนผ้า 6"/>
            <p:cNvSpPr>
              <a:spLocks noChangeArrowheads="1"/>
            </p:cNvSpPr>
            <p:nvPr/>
          </p:nvSpPr>
          <p:spPr bwMode="auto">
            <a:xfrm>
              <a:off x="3343275" y="3343275"/>
              <a:ext cx="2130425" cy="2805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๑. ทรัพยากรทางการบริหาร ในด้าน (บุคลากร. งบประมาณ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, </a:t>
              </a:r>
              <a:r>
                <a:rPr lang="th-TH" sz="2000">
                  <a:effectLst/>
                  <a:latin typeface="Calibri"/>
                  <a:ea typeface="THSarabunPSK"/>
                  <a:cs typeface="TH SarabunIT๙"/>
                </a:rPr>
                <a:t>วัสดุอุปกรณ์</a:t>
              </a: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, ระบบการบริหารจัดการ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)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๒. บริบทของพื้นที่ ในด้าน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(</a:t>
              </a:r>
              <a:r>
                <a:rPr lang="en-US" sz="2000">
                  <a:effectLst/>
                  <a:latin typeface="TH SarabunIT๙"/>
                  <a:ea typeface="THSarabunPSK"/>
                  <a:cs typeface="Cordia New"/>
                </a:rPr>
                <a:t>S-Structure,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P-Perception</a:t>
              </a:r>
              <a:r>
                <a:rPr lang="th-TH" sz="2000">
                  <a:effectLst/>
                  <a:latin typeface="TH SarabunIT๙"/>
                  <a:ea typeface="Calibri"/>
                  <a:cs typeface="Cordia New"/>
                </a:rPr>
                <a:t>,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R-Responsiveness</a:t>
              </a:r>
              <a:r>
                <a:rPr lang="th-TH" sz="2000">
                  <a:effectLst/>
                  <a:latin typeface="TH SarabunIT๙"/>
                  <a:ea typeface="Calibri"/>
                  <a:cs typeface="Cordia New"/>
                </a:rPr>
                <a:t>,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S-Supporting)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8" name="สี่เหลี่ยมผืนผ้า 7"/>
            <p:cNvSpPr>
              <a:spLocks noChangeArrowheads="1"/>
            </p:cNvSpPr>
            <p:nvPr/>
          </p:nvSpPr>
          <p:spPr bwMode="auto">
            <a:xfrm>
              <a:off x="5819775" y="3352800"/>
              <a:ext cx="2130425" cy="2795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๑. ตามประเด็น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UCARE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(Unity District Health Team, Community participation</a:t>
              </a:r>
              <a:r>
                <a:rPr lang="th-TH" sz="2000">
                  <a:effectLst/>
                  <a:latin typeface="TH SarabunIT๙"/>
                  <a:ea typeface="Calibri"/>
                  <a:cs typeface="Cordia New"/>
                </a:rPr>
                <a:t>,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Appreciation</a:t>
              </a:r>
              <a:r>
                <a:rPr lang="th-TH" sz="2000">
                  <a:effectLst/>
                  <a:latin typeface="TH SarabunIT๙"/>
                  <a:ea typeface="Calibri"/>
                  <a:cs typeface="Cordia New"/>
                </a:rPr>
                <a:t>, </a:t>
              </a:r>
              <a:r>
                <a:rPr lang="en-US" sz="2000" spc="-30">
                  <a:effectLst/>
                  <a:latin typeface="TH SarabunIT๙"/>
                  <a:ea typeface="Calibri"/>
                  <a:cs typeface="Cordia New"/>
                </a:rPr>
                <a:t>Resource sharing and </a:t>
              </a:r>
              <a:r>
                <a:rPr lang="en-US" sz="2000" spc="-80">
                  <a:effectLst/>
                  <a:latin typeface="TH SarabunIT๙"/>
                  <a:ea typeface="Calibri"/>
                  <a:cs typeface="Cordia New"/>
                </a:rPr>
                <a:t>human development</a:t>
              </a:r>
              <a:r>
                <a:rPr lang="th-TH" sz="2000">
                  <a:effectLst/>
                  <a:latin typeface="TH SarabunIT๙"/>
                  <a:ea typeface="Calibri"/>
                  <a:cs typeface="Cordia New"/>
                </a:rPr>
                <a:t>,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Essential care)</a:t>
              </a:r>
              <a:r>
                <a:rPr lang="th-TH" sz="2000">
                  <a:effectLst/>
                  <a:latin typeface="TH SarabunIT๙"/>
                  <a:ea typeface="Calibri"/>
                  <a:cs typeface="Cordia New"/>
                </a:rPr>
                <a:t> ในด้าน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(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P-Participatory, I-Interaction, L-Learning, A-Action, C-Checking)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9" name="สี่เหลี่ยมผืนผ้า 8"/>
            <p:cNvSpPr>
              <a:spLocks noChangeArrowheads="1"/>
            </p:cNvSpPr>
            <p:nvPr/>
          </p:nvSpPr>
          <p:spPr bwMode="auto">
            <a:xfrm>
              <a:off x="8258175" y="3343275"/>
              <a:ext cx="2130425" cy="2805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๑. ผลลัพธ์จาก</a:t>
              </a:r>
              <a:r>
                <a:rPr lang="th-TH" sz="2000">
                  <a:effectLst/>
                  <a:latin typeface="Calibri"/>
                  <a:ea typeface="THSarabunPSK"/>
                  <a:cs typeface="TH SarabunIT๙"/>
                </a:rPr>
                <a:t>กระบวน</a:t>
              </a:r>
              <a:r>
                <a:rPr lang="th-TH" sz="2000">
                  <a:effectLst/>
                  <a:latin typeface="Calibri"/>
                  <a:ea typeface="EucrosiaUPCBold"/>
                  <a:cs typeface="TH SarabunIT๙"/>
                </a:rPr>
                <a:t>การดูแลผู้ป่วยเบาหวาน และความดันโลหิตสูง</a:t>
              </a:r>
              <a:r>
                <a:rPr lang="th-TH" sz="2000">
                  <a:effectLst/>
                  <a:latin typeface="Calibri"/>
                  <a:ea typeface="THSarabunPSK"/>
                  <a:cs typeface="TH SarabunIT๙"/>
                </a:rPr>
                <a:t>ร่วมกัน ในด้าน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2000">
                  <a:effectLst/>
                  <a:latin typeface="Calibri"/>
                  <a:ea typeface="THSarabunPSK"/>
                  <a:cs typeface="TH SarabunIT๙"/>
                </a:rPr>
                <a:t>(</a:t>
              </a:r>
              <a:r>
                <a:rPr lang="en-US" sz="2000">
                  <a:effectLst/>
                  <a:latin typeface="TH SarabunIT๙"/>
                  <a:ea typeface="THSarabunPSK"/>
                  <a:cs typeface="Cordia New"/>
                </a:rPr>
                <a:t>KPI,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U-Understanding,</a:t>
              </a:r>
              <a:r>
                <a:rPr lang="en-US" sz="2000">
                  <a:effectLst/>
                  <a:latin typeface="TH SarabunIT๙"/>
                  <a:ea typeface="THSarabunPSK"/>
                  <a:cs typeface="Cordia New"/>
                </a:rPr>
                <a:t> 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N-Network, I-Integrate, Q-Quick, U-Utility </a:t>
              </a:r>
              <a:r>
                <a:rPr lang="en-US" sz="2000">
                  <a:effectLst/>
                  <a:latin typeface="TH SarabunIT๙"/>
                  <a:ea typeface="THSarabunPSK"/>
                  <a:cs typeface="Cordia New"/>
                </a:rPr>
                <a:t>(Efficacy) (Effectiveness) (Efficiency) (Equity) (Equality) </a:t>
              </a:r>
              <a:r>
                <a:rPr lang="th-TH" sz="2000">
                  <a:effectLst/>
                  <a:latin typeface="Calibri"/>
                  <a:ea typeface="Calibri"/>
                  <a:cs typeface="TH SarabunIT๙"/>
                </a:rPr>
                <a:t>(</a:t>
              </a:r>
              <a:r>
                <a:rPr lang="en-US" sz="2000">
                  <a:solidFill>
                    <a:srgbClr val="222222"/>
                  </a:solidFill>
                  <a:effectLst/>
                  <a:latin typeface="TH SarabunIT๙"/>
                  <a:ea typeface="Calibri"/>
                  <a:cs typeface="Cordia New"/>
                </a:rPr>
                <a:t>Complacency), E-</a:t>
              </a:r>
              <a:r>
                <a:rPr lang="en-US" sz="2000">
                  <a:effectLst/>
                  <a:latin typeface="TH SarabunIT๙"/>
                  <a:ea typeface="Calibri"/>
                  <a:cs typeface="Cordia New"/>
                </a:rPr>
                <a:t>Empowerment</a:t>
              </a:r>
              <a:r>
                <a:rPr lang="en-US" sz="2000">
                  <a:effectLst/>
                  <a:latin typeface="TH SarabunIT๙"/>
                  <a:ea typeface="THSarabunPSK"/>
                  <a:cs typeface="Cordia New"/>
                </a:rPr>
                <a:t> 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>
                  <a:effectLst/>
                  <a:latin typeface="Angsana New"/>
                  <a:ea typeface="Calibri"/>
                  <a:cs typeface="Cordia New"/>
                </a:rPr>
                <a:t> </a:t>
              </a:r>
              <a:endParaRPr lang="en-US" sz="1400">
                <a:effectLst/>
                <a:latin typeface="Calibri"/>
                <a:ea typeface="Calibri"/>
                <a:cs typeface="Cordia New"/>
              </a:endParaRPr>
            </a:p>
          </p:txBody>
        </p:sp>
        <p:cxnSp>
          <p:nvCxnSpPr>
            <p:cNvPr id="10" name="ลูกศรเชื่อมต่อแบบตรง 9"/>
            <p:cNvCxnSpPr>
              <a:cxnSpLocks/>
            </p:cNvCxnSpPr>
            <p:nvPr/>
          </p:nvCxnSpPr>
          <p:spPr>
            <a:xfrm>
              <a:off x="3027045" y="2978150"/>
              <a:ext cx="3098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" name="ลูกศรเชื่อมต่อแบบตรง 10"/>
            <p:cNvCxnSpPr>
              <a:cxnSpLocks/>
            </p:cNvCxnSpPr>
            <p:nvPr/>
          </p:nvCxnSpPr>
          <p:spPr>
            <a:xfrm>
              <a:off x="5476875" y="3001645"/>
              <a:ext cx="3429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ลูกศรเชื่อมต่อแบบตรง 11"/>
            <p:cNvCxnSpPr>
              <a:cxnSpLocks/>
            </p:cNvCxnSpPr>
            <p:nvPr/>
          </p:nvCxnSpPr>
          <p:spPr>
            <a:xfrm>
              <a:off x="7956550" y="2999105"/>
              <a:ext cx="30988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ลูกศรเชื่อมต่อแบบตรง 12"/>
            <p:cNvCxnSpPr>
              <a:cxnSpLocks/>
            </p:cNvCxnSpPr>
            <p:nvPr/>
          </p:nvCxnSpPr>
          <p:spPr>
            <a:xfrm flipH="1">
              <a:off x="1962150" y="6367145"/>
              <a:ext cx="74009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ลูกศรเชื่อมต่อแบบตรง 13"/>
            <p:cNvCxnSpPr>
              <a:cxnSpLocks/>
            </p:cNvCxnSpPr>
            <p:nvPr/>
          </p:nvCxnSpPr>
          <p:spPr>
            <a:xfrm>
              <a:off x="9371965" y="6148705"/>
              <a:ext cx="0" cy="20955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ลูกศรเชื่อมต่อแบบตรง 14"/>
            <p:cNvCxnSpPr>
              <a:cxnSpLocks/>
            </p:cNvCxnSpPr>
            <p:nvPr/>
          </p:nvCxnSpPr>
          <p:spPr>
            <a:xfrm>
              <a:off x="6962140" y="6158230"/>
              <a:ext cx="0" cy="20955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ลูกศรเชื่อมต่อแบบตรง 15"/>
            <p:cNvCxnSpPr>
              <a:cxnSpLocks/>
            </p:cNvCxnSpPr>
            <p:nvPr/>
          </p:nvCxnSpPr>
          <p:spPr>
            <a:xfrm>
              <a:off x="4380865" y="6158230"/>
              <a:ext cx="0" cy="20955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ลูกศรเชื่อมต่อแบบตรง 16"/>
            <p:cNvCxnSpPr>
              <a:cxnSpLocks/>
            </p:cNvCxnSpPr>
            <p:nvPr/>
          </p:nvCxnSpPr>
          <p:spPr>
            <a:xfrm flipV="1">
              <a:off x="1961515" y="6148705"/>
              <a:ext cx="0" cy="219075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                                                    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2008" y="44624"/>
            <a:ext cx="903649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กรอบแนวคิดในงานวิจัย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242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ปัญหาอุปสรรค/สิ่งที่ต้องการสนับสนุน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71600" y="2060848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กลุ่มเป้าหมาย</a:t>
            </a:r>
            <a:r>
              <a:rPr lang="th-TH" dirty="0"/>
              <a:t>การดำเนินงาน จาก </a:t>
            </a:r>
            <a:r>
              <a:rPr lang="en-US" dirty="0"/>
              <a:t>HDC</a:t>
            </a:r>
            <a:r>
              <a:rPr lang="th-TH" dirty="0"/>
              <a:t>  เป็นกลุ่มเป้าหมายที่รับการรักษาทั้งหมด ซึ่ง </a:t>
            </a:r>
            <a:r>
              <a:rPr lang="th-TH" dirty="0" err="1"/>
              <a:t>รพร</a:t>
            </a:r>
            <a:r>
              <a:rPr lang="th-TH" dirty="0"/>
              <a:t>.สระแก้ว </a:t>
            </a:r>
            <a:r>
              <a:rPr lang="th-TH" dirty="0" smtClean="0"/>
              <a:t>ให้บริการ ผู้ป่วย </a:t>
            </a:r>
            <a:r>
              <a:rPr lang="th-TH" dirty="0" err="1" smtClean="0"/>
              <a:t>รพช</a:t>
            </a:r>
            <a:r>
              <a:rPr lang="th-TH" dirty="0" smtClean="0"/>
              <a:t>. </a:t>
            </a:r>
            <a:r>
              <a:rPr lang="th-TH" dirty="0"/>
              <a:t>ภายในจังหวัดด้วย ทำให้ตัวเลขของ</a:t>
            </a:r>
            <a:r>
              <a:rPr lang="th-TH" dirty="0" smtClean="0"/>
              <a:t>เป้าหมาย  </a:t>
            </a:r>
            <a:r>
              <a:rPr lang="th-TH" dirty="0"/>
              <a:t>ไม่ใช่ผู้ป่วยที่รับบริการในเขต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43897"/>
              </p:ext>
            </p:extLst>
          </p:nvPr>
        </p:nvGraphicFramePr>
        <p:xfrm>
          <a:off x="395536" y="2564904"/>
          <a:ext cx="8352929" cy="374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158"/>
                <a:gridCol w="2411216"/>
                <a:gridCol w="1597613"/>
                <a:gridCol w="1685471"/>
                <a:gridCol w="1685471"/>
              </a:tblGrid>
              <a:tr h="2520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ลำดับ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ประเภท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ปี พ.ศ.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520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 ปี</a:t>
                      </a:r>
                      <a:r>
                        <a:rPr lang="th-TH" sz="2800" b="1" dirty="0" smtClean="0">
                          <a:effectLst/>
                        </a:rPr>
                        <a:t>2557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ปี</a:t>
                      </a:r>
                      <a:r>
                        <a:rPr lang="th-TH" sz="2800" b="1" dirty="0" smtClean="0">
                          <a:effectLst/>
                        </a:rPr>
                        <a:t>2558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ปี</a:t>
                      </a:r>
                      <a:r>
                        <a:rPr lang="th-TH" sz="2800" b="1" dirty="0" smtClean="0">
                          <a:effectLst/>
                        </a:rPr>
                        <a:t>2559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๑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กลุ่มปกติ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0000"/>
                          </a:solidFill>
                          <a:effectLst/>
                        </a:rPr>
                        <a:t>๘๔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effectLst/>
                        </a:rPr>
                        <a:t>๓๑๓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0000"/>
                          </a:solidFill>
                          <a:effectLst/>
                        </a:rPr>
                        <a:t>๗๓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effectLst/>
                        </a:rPr>
                        <a:t>๔๙๒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0000"/>
                          </a:solidFill>
                          <a:effectLst/>
                        </a:rPr>
                        <a:t>๗๑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effectLst/>
                        </a:rPr>
                        <a:t>๘๘๒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๒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กลุ่มเสี่ยง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๓</a:t>
                      </a:r>
                      <a:r>
                        <a:rPr lang="en-US" sz="2800">
                          <a:effectLst/>
                        </a:rPr>
                        <a:t>,</a:t>
                      </a:r>
                      <a:r>
                        <a:rPr lang="th-TH" sz="2800">
                          <a:effectLst/>
                        </a:rPr>
                        <a:t>๙๒๔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๔</a:t>
                      </a:r>
                      <a:r>
                        <a:rPr lang="en-US" sz="2800">
                          <a:effectLst/>
                        </a:rPr>
                        <a:t>,</a:t>
                      </a:r>
                      <a:r>
                        <a:rPr lang="th-TH" sz="2800">
                          <a:effectLst/>
                        </a:rPr>
                        <a:t>๔๓๕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๔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  <a:r>
                        <a:rPr lang="th-TH" sz="2800" dirty="0">
                          <a:effectLst/>
                        </a:rPr>
                        <a:t>๙๘๙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๓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กลุ่มเสี่ยงสูง </a:t>
                      </a:r>
                      <a:r>
                        <a:rPr lang="en-US" sz="2800">
                          <a:effectLst/>
                        </a:rPr>
                        <a:t>PreDM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๖๘๒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๗๔๐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๕๒๑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๔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กลุ่มเสี่ยงสูง </a:t>
                      </a:r>
                      <a:r>
                        <a:rPr lang="en-US" sz="2800">
                          <a:effectLst/>
                        </a:rPr>
                        <a:t>PreHT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๑</a:t>
                      </a:r>
                      <a:r>
                        <a:rPr lang="en-US" sz="2800">
                          <a:effectLst/>
                        </a:rPr>
                        <a:t>,</a:t>
                      </a:r>
                      <a:r>
                        <a:rPr lang="th-TH" sz="2800">
                          <a:effectLst/>
                        </a:rPr>
                        <a:t>๐๙๘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๑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  <a:r>
                        <a:rPr lang="th-TH" sz="2800" dirty="0">
                          <a:effectLst/>
                        </a:rPr>
                        <a:t>๑๗๖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๙๘๒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๕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กลุ่มป่วย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๗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  <a:r>
                        <a:rPr lang="th-TH" sz="2800" dirty="0">
                          <a:effectLst/>
                        </a:rPr>
                        <a:t>๒๒๖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๘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  <a:r>
                        <a:rPr lang="th-TH" sz="2800" dirty="0">
                          <a:effectLst/>
                        </a:rPr>
                        <a:t>๐๘๓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๘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  <a:r>
                        <a:rPr lang="th-TH" sz="2800" dirty="0">
                          <a:effectLst/>
                        </a:rPr>
                        <a:t>๔๗๖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รวม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๙๖</a:t>
                      </a:r>
                      <a:r>
                        <a:rPr lang="en-US" sz="2800" b="1" dirty="0">
                          <a:effectLst/>
                        </a:rPr>
                        <a:t>,</a:t>
                      </a:r>
                      <a:r>
                        <a:rPr lang="th-TH" sz="2800" b="1" dirty="0">
                          <a:effectLst/>
                        </a:rPr>
                        <a:t>๓๑๐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๘๖</a:t>
                      </a:r>
                      <a:r>
                        <a:rPr lang="en-US" sz="2800" b="1" dirty="0">
                          <a:effectLst/>
                        </a:rPr>
                        <a:t>,</a:t>
                      </a:r>
                      <a:r>
                        <a:rPr lang="th-TH" sz="2800" b="1" dirty="0">
                          <a:effectLst/>
                        </a:rPr>
                        <a:t>๓๐๓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</a:rPr>
                        <a:t>๘๕</a:t>
                      </a:r>
                      <a:r>
                        <a:rPr lang="en-US" sz="2800" b="1" dirty="0">
                          <a:effectLst/>
                        </a:rPr>
                        <a:t>,</a:t>
                      </a:r>
                      <a:r>
                        <a:rPr lang="th-TH" sz="2800" b="1" dirty="0">
                          <a:effectLst/>
                        </a:rPr>
                        <a:t>๓๙๗</a:t>
                      </a:r>
                      <a:endParaRPr lang="en-US" sz="2400" b="1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26902" y="1196752"/>
            <a:ext cx="911709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b="1" u="sng" dirty="0" smtClean="0">
                <a:solidFill>
                  <a:srgbClr val="002060"/>
                </a:solidFill>
              </a:rPr>
              <a:t>ข้อมูล </a:t>
            </a:r>
            <a:r>
              <a:rPr lang="th-TH" b="1" u="sng" dirty="0">
                <a:solidFill>
                  <a:srgbClr val="002060"/>
                </a:solidFill>
              </a:rPr>
              <a:t>กลุ่มปกติ กลุ่มเสี่ยง  กลุ่มป่วย  ด้วยโรคเบาหวาน ความดันโลหิตสูง ในเขตอำเภอเมืองสระแก้ว</a:t>
            </a:r>
            <a:endParaRPr lang="en-US" b="1" dirty="0">
              <a:solidFill>
                <a:srgbClr val="002060"/>
              </a:solidFill>
              <a:latin typeface="Cordia New" panose="020B0304020202020204" pitchFamily="34" charset="-34"/>
              <a:ea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สถานการณ์ปัจจุบัน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80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สถานการณ์ปัจจุบัน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75748"/>
              </p:ext>
            </p:extLst>
          </p:nvPr>
        </p:nvGraphicFramePr>
        <p:xfrm>
          <a:off x="0" y="1412776"/>
          <a:ext cx="9108505" cy="4430145"/>
        </p:xfrm>
        <a:graphic>
          <a:graphicData uri="http://schemas.openxmlformats.org/drawingml/2006/table">
            <a:tbl>
              <a:tblPr/>
              <a:tblGrid>
                <a:gridCol w="1264596"/>
                <a:gridCol w="1110793"/>
                <a:gridCol w="683565"/>
                <a:gridCol w="683565"/>
                <a:gridCol w="683565"/>
                <a:gridCol w="683565"/>
                <a:gridCol w="683565"/>
                <a:gridCol w="683565"/>
                <a:gridCol w="683565"/>
                <a:gridCol w="683565"/>
                <a:gridCol w="683565"/>
                <a:gridCol w="581031"/>
              </a:tblGrid>
              <a:tr h="555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ตำบล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จำนวนผู้ป่วยโรคไตเรื้อรังในเขตรับผิดชอบ จำแนกตาม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99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รวมทุก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Stage5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32.53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บ้านแก้ง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29.55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36.36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ศาลาลำดวน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29.73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16.22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29.73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โคกปี่ฆ้อง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25.81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32.26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22.58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ท่าแยก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17.24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ท่าเกษม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สระขวัญ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17.54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35.09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หนองบอน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35.29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29.41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23.53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899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 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3.736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เป้าหมายการพัฒนา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134076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th-TH" b="1" dirty="0" smtClean="0"/>
              <a:t>การเฝ้าระวัง ป้องกัน ไม่ให้เกิดผู้ป่วยรายใหม่</a:t>
            </a:r>
          </a:p>
          <a:p>
            <a:pPr marL="457200" indent="-457200" algn="just">
              <a:buFontTx/>
              <a:buChar char="-"/>
            </a:pPr>
            <a:r>
              <a:rPr lang="th-TH" b="1" dirty="0" smtClean="0"/>
              <a:t>ค้นหา</a:t>
            </a:r>
            <a:r>
              <a:rPr lang="th-TH" b="1" dirty="0"/>
              <a:t>ผู้ป่วยราย</a:t>
            </a:r>
            <a:r>
              <a:rPr lang="th-TH" b="1" dirty="0" smtClean="0"/>
              <a:t>ใหม่ เฝ้า</a:t>
            </a:r>
            <a:r>
              <a:rPr lang="th-TH" b="1" dirty="0"/>
              <a:t>ระวังกลุ่มเสี่ยงไม่ให้</a:t>
            </a:r>
            <a:r>
              <a:rPr lang="th-TH" b="1" dirty="0" smtClean="0"/>
              <a:t>ป่วย และสามารถกลับมา</a:t>
            </a:r>
            <a:r>
              <a:rPr lang="th-TH" b="1" dirty="0"/>
              <a:t>เป็นกลุ่มปกติ </a:t>
            </a:r>
            <a:endParaRPr lang="th-TH" b="1" dirty="0" smtClean="0"/>
          </a:p>
          <a:p>
            <a:pPr marL="457200" indent="-457200" algn="just">
              <a:buFontTx/>
              <a:buChar char="-"/>
            </a:pPr>
            <a:r>
              <a:rPr lang="th-TH" b="1" dirty="0" smtClean="0"/>
              <a:t>เฝ้า</a:t>
            </a:r>
            <a:r>
              <a:rPr lang="th-TH" b="1" dirty="0"/>
              <a:t>ระวังกลุ่ม</a:t>
            </a:r>
            <a:r>
              <a:rPr lang="th-TH" b="1" dirty="0" smtClean="0"/>
              <a:t>ป่วยให้ควบคุมได้ และลดการเกิด</a:t>
            </a:r>
            <a:r>
              <a:rPr lang="th-TH" b="1" dirty="0"/>
              <a:t>โรคแทรก</a:t>
            </a:r>
            <a:r>
              <a:rPr lang="th-TH" b="1" dirty="0" smtClean="0"/>
              <a:t>ซ้อน หรือ</a:t>
            </a:r>
            <a:r>
              <a:rPr lang="th-TH" b="1" dirty="0"/>
              <a:t>เสียชีวิต</a:t>
            </a:r>
            <a:endParaRPr lang="en-US" b="1" dirty="0"/>
          </a:p>
          <a:p>
            <a:pPr marL="457200" indent="-457200" algn="just">
              <a:buFontTx/>
              <a:buChar char="-"/>
            </a:pPr>
            <a:r>
              <a:rPr lang="th-TH" b="1" dirty="0" smtClean="0"/>
              <a:t>สร้าง</a:t>
            </a:r>
            <a:r>
              <a:rPr lang="th-TH" b="1" dirty="0"/>
              <a:t>ความตระหนัก </a:t>
            </a:r>
            <a:r>
              <a:rPr lang="th-TH" b="1" dirty="0" smtClean="0"/>
              <a:t>ส่งเสริมให้</a:t>
            </a:r>
            <a:r>
              <a:rPr lang="th-TH" b="1" dirty="0"/>
              <a:t>ผู้ป่วยและญาติ ดูแล</a:t>
            </a:r>
            <a:r>
              <a:rPr lang="th-TH" b="1" dirty="0" smtClean="0"/>
              <a:t>สุขภาพได้ด้วยตนเอง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1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608738" y="404664"/>
            <a:ext cx="6563662" cy="6191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ahoma" pitchFamily="34" charset="0"/>
                <a:ea typeface="Tahoma" pitchFamily="34" charset="0"/>
              </a:rPr>
              <a:t> การจัดการสุขภาพ อำเภอเมืองสระแก้ว</a:t>
            </a:r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1428728" y="2187412"/>
            <a:ext cx="6072230" cy="4572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ามเหลี่ยมหน้าจั่ว 5"/>
          <p:cNvSpPr/>
          <p:nvPr/>
        </p:nvSpPr>
        <p:spPr>
          <a:xfrm>
            <a:off x="2357422" y="2196936"/>
            <a:ext cx="4214842" cy="313374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หน้าจั่ว 6"/>
          <p:cNvSpPr/>
          <p:nvPr/>
        </p:nvSpPr>
        <p:spPr>
          <a:xfrm>
            <a:off x="3143240" y="1668536"/>
            <a:ext cx="2652896" cy="2445370"/>
          </a:xfrm>
          <a:prstGeom prst="triangle">
            <a:avLst>
              <a:gd name="adj" fmla="val 4945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428992" y="575931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ahoma" pitchFamily="34" charset="0"/>
                <a:ea typeface="Tahoma" pitchFamily="34" charset="0"/>
                <a:cs typeface="+mn-cs"/>
              </a:rPr>
              <a:t>หมู่บ้าน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440199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+mn-cs"/>
              </a:rPr>
              <a:t>ตำบล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333042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+mn-cs"/>
              </a:rPr>
              <a:t>อำเภอ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15074" y="3068960"/>
            <a:ext cx="2500330" cy="25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คณะกรรมการจัดการสุขภาพ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DHS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NCD Board</a:t>
            </a:r>
          </a:p>
          <a:p>
            <a:pPr algn="ctr"/>
            <a:endParaRPr lang="th-TH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rot="5400000" flipH="1" flipV="1">
            <a:off x="7036616" y="2092351"/>
            <a:ext cx="928689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endCxn id="4" idx="4"/>
          </p:cNvCxnSpPr>
          <p:nvPr/>
        </p:nvCxnSpPr>
        <p:spPr>
          <a:xfrm>
            <a:off x="7500166" y="5544203"/>
            <a:ext cx="792" cy="121524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827584" y="2106284"/>
            <a:ext cx="292895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แผนยุทธศาสตร์จัดการสุขภาพ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3532" y="3036688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n-cs"/>
              </a:rPr>
              <a:t>อำเภอจัดการสุขภาพเข้มแข็ง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596" y="425911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n-cs"/>
              </a:rPr>
              <a:t>ตำบลจัดการสุขภาพเข้มแข็ง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596" y="573615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n-cs"/>
              </a:rPr>
              <a:t>หมู่บ้านปรับเปลี่ยนพฤติกรรม</a:t>
            </a:r>
            <a:endParaRPr lang="th-TH" sz="3200" b="1" dirty="0">
              <a:cs typeface="+mn-cs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86512" y="2780928"/>
            <a:ext cx="2428892" cy="25606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>
            <a:off x="7358082" y="3861048"/>
            <a:ext cx="285752" cy="4286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 rot="19848153">
            <a:off x="141414" y="371174"/>
            <a:ext cx="147508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ระดับอำเภอ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กลวิธีในการดำเนินงาน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696721"/>
            <a:ext cx="849694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dirty="0"/>
              <a:t>	</a:t>
            </a:r>
            <a:r>
              <a:rPr lang="th-TH" dirty="0" smtClean="0"/>
              <a:t>-  ให้ความรู้ ผ่านช่องทางต่างๆ  และกลุ่มต่างๆ</a:t>
            </a:r>
            <a:endParaRPr lang="th-TH" dirty="0"/>
          </a:p>
          <a:p>
            <a:r>
              <a:rPr lang="th-TH" dirty="0" smtClean="0"/>
              <a:t>	-  </a:t>
            </a:r>
            <a:r>
              <a:rPr lang="th-TH" dirty="0" err="1" smtClean="0"/>
              <a:t>อส</a:t>
            </a:r>
            <a:r>
              <a:rPr lang="th-TH" dirty="0" smtClean="0"/>
              <a:t>ม./ </a:t>
            </a:r>
            <a:r>
              <a:rPr lang="th-TH" dirty="0" err="1" smtClean="0"/>
              <a:t>อสค</a:t>
            </a:r>
            <a:r>
              <a:rPr lang="th-TH" dirty="0" smtClean="0"/>
              <a:t>. เพิ่มบทบาทในการเข้าถึง เพื่อปรับเปลี่ยนพฤติกรรมการบริโภค</a:t>
            </a:r>
          </a:p>
          <a:p>
            <a:r>
              <a:rPr lang="th-TH" dirty="0"/>
              <a:t> </a:t>
            </a:r>
            <a:r>
              <a:rPr lang="th-TH" dirty="0" smtClean="0"/>
              <a:t>                 (การปรุงแต่งอาหาร/ การเลือกรับประทานอาหาร)</a:t>
            </a:r>
            <a:endParaRPr lang="th-TH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990766">
            <a:off x="-1477" y="902479"/>
            <a:ext cx="242642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ระดับหน่วยบริการ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5" y="1687309"/>
            <a:ext cx="849694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ดำเนินงานตามกิจกรรม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การเฝ้า ระวัง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15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807347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คัดกรองโรคไต จากผู้ป่วยเบาหวาน และความดันโลหิตสูง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เพื่อค้นหาผู้ป่วยรายใหม่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58" y="2996952"/>
            <a:ext cx="809548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ผู้ป่วย</a:t>
            </a:r>
            <a:r>
              <a:rPr lang="th-TH" b="1" dirty="0" smtClean="0">
                <a:solidFill>
                  <a:srgbClr val="C00000"/>
                </a:solidFill>
              </a:rPr>
              <a:t>เบาหวาน   </a:t>
            </a:r>
            <a:r>
              <a:rPr lang="th-TH" dirty="0" smtClean="0"/>
              <a:t>ตรวจประจำปี ตา ไต เท้า  </a:t>
            </a:r>
          </a:p>
          <a:p>
            <a:r>
              <a:rPr lang="th-TH" dirty="0"/>
              <a:t>	</a:t>
            </a:r>
            <a:r>
              <a:rPr lang="th-TH" dirty="0" smtClean="0"/>
              <a:t>- ตรวจภาวะแทรกซ้อน เบาหวานจอประสาทตา </a:t>
            </a:r>
            <a:r>
              <a:rPr lang="th-TH" dirty="0"/>
              <a:t> </a:t>
            </a:r>
            <a:r>
              <a:rPr lang="th-TH" dirty="0" smtClean="0"/>
              <a:t>ตรวจการทำงานของ ไต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Micro albumin urea </a:t>
            </a:r>
            <a:r>
              <a:rPr lang="en-US" dirty="0"/>
              <a:t>	</a:t>
            </a:r>
            <a:r>
              <a:rPr lang="th-TH" dirty="0" err="1" smtClean="0"/>
              <a:t>สสอ</a:t>
            </a:r>
            <a:r>
              <a:rPr lang="th-TH" dirty="0" smtClean="0"/>
              <a:t>.จัดกิจกรรม ระดับอำเภอ</a:t>
            </a:r>
          </a:p>
          <a:p>
            <a:r>
              <a:rPr lang="th-TH" dirty="0"/>
              <a:t>	</a:t>
            </a:r>
            <a:r>
              <a:rPr lang="th-TH" dirty="0" smtClean="0"/>
              <a:t>- ตรวจภาวะแทรกซ้อน เท้า  ให้หน่วยบริการตรวจเอง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211197"/>
            <a:ext cx="814548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ผู้ป่วยความดันโลหิต   </a:t>
            </a:r>
          </a:p>
          <a:p>
            <a:r>
              <a:rPr lang="th-TH" dirty="0"/>
              <a:t>	</a:t>
            </a:r>
            <a:r>
              <a:rPr lang="th-TH" dirty="0" smtClean="0"/>
              <a:t>           ตรวจปัสสาวะเพื่อดูการทำงานของไต  </a:t>
            </a:r>
          </a:p>
        </p:txBody>
      </p:sp>
      <p:sp>
        <p:nvSpPr>
          <p:cNvPr id="7" name="TextBox 6"/>
          <p:cNvSpPr txBox="1"/>
          <p:nvPr/>
        </p:nvSpPr>
        <p:spPr>
          <a:xfrm rot="20990766">
            <a:off x="64830" y="848724"/>
            <a:ext cx="21435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ระดับหน่วยบริการ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391" y="46365"/>
            <a:ext cx="906211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กลวิธีในการดำเนินงาน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4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dirty="0" smtClean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เฝ้าระวังภาวะแทรกซ้อน ตา ไต เท้า ช่องปาก   ในผู้ป่วย</a:t>
            </a:r>
            <a:r>
              <a:rPr lang="th-TH" dirty="0" smtClean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เบาหวาน และความดันโลหิตสูง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5" y="3933055"/>
            <a:ext cx="5147500" cy="289546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61" y="911644"/>
            <a:ext cx="3256564" cy="244242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7" y="954107"/>
            <a:ext cx="3805921" cy="285444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46" y="908720"/>
            <a:ext cx="2217466" cy="29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11254"/>
            <a:ext cx="7776864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+mj-cs"/>
              </a:rPr>
              <a:t>DPAC </a:t>
            </a:r>
            <a:r>
              <a:rPr lang="th-TH" sz="3200" b="1" dirty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รพ.สต. 21 แห่ง การปรับเปลี่ยนพฤติกรรมแบบเข้มข้น </a:t>
            </a:r>
          </a:p>
          <a:p>
            <a:pPr algn="ctr"/>
            <a:r>
              <a:rPr lang="th-TH" sz="3200" b="1" dirty="0" smtClean="0">
                <a:cs typeface="+mj-cs"/>
              </a:rPr>
              <a:t>2 กลุ่ม</a:t>
            </a:r>
            <a:endParaRPr lang="th-TH" sz="3200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7584" y="2492896"/>
            <a:ext cx="7776864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กลุ่มสมัครใจ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DPAC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th-TH" dirty="0"/>
              <a:t>	</a:t>
            </a:r>
            <a:r>
              <a:rPr lang="th-TH" dirty="0" smtClean="0"/>
              <a:t>- กลุ่ม รอบเอว/</a:t>
            </a:r>
            <a:r>
              <a:rPr lang="en-US" dirty="0" smtClean="0"/>
              <a:t>BMI</a:t>
            </a:r>
            <a:r>
              <a:rPr lang="th-TH" dirty="0" smtClean="0"/>
              <a:t> เกิน  </a:t>
            </a:r>
          </a:p>
          <a:p>
            <a:r>
              <a:rPr lang="th-TH" dirty="0"/>
              <a:t>	</a:t>
            </a:r>
            <a:r>
              <a:rPr lang="th-TH" dirty="0" smtClean="0"/>
              <a:t>- กลุ่มสี่ยงเบาหวาน ความดันโลหิต</a:t>
            </a:r>
          </a:p>
          <a:p>
            <a:r>
              <a:rPr lang="th-TH" dirty="0"/>
              <a:t>	</a:t>
            </a:r>
            <a:r>
              <a:rPr lang="th-TH" dirty="0" smtClean="0"/>
              <a:t>- กลุ่มป่วย เบาหวานความดันโลหิต ที่ควบคุมได้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4581128"/>
            <a:ext cx="777686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กลุ่มบังคับ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DPAC</a:t>
            </a:r>
            <a:endPara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/>
              <a:t>	</a:t>
            </a:r>
            <a:r>
              <a:rPr lang="th-TH" dirty="0" smtClean="0"/>
              <a:t>- กลุ่มป่วยที่ไม่สามารถ ควบคุมเบาหวาน/ความดันได้</a:t>
            </a:r>
          </a:p>
          <a:p>
            <a:r>
              <a:rPr lang="th-TH" dirty="0"/>
              <a:t>	</a:t>
            </a:r>
            <a:r>
              <a:rPr lang="th-TH" dirty="0" smtClean="0"/>
              <a:t>- กลุ่มป่วยที่มีภาวะแทรกซ้อน </a:t>
            </a:r>
          </a:p>
          <a:p>
            <a:r>
              <a:rPr lang="th-TH" dirty="0"/>
              <a:t>	</a:t>
            </a:r>
            <a:r>
              <a:rPr lang="th-TH" dirty="0" smtClean="0"/>
              <a:t>- กลุ่มป่วยที่เฝ้าระวัง ด้วย </a:t>
            </a:r>
            <a:r>
              <a:rPr lang="en-US" dirty="0" smtClean="0"/>
              <a:t>CVD  Risk </a:t>
            </a:r>
            <a:r>
              <a:rPr lang="th-TH" dirty="0" smtClean="0"/>
              <a:t>แล้วเสี่ยง 30+</a:t>
            </a:r>
          </a:p>
        </p:txBody>
      </p:sp>
      <p:sp>
        <p:nvSpPr>
          <p:cNvPr id="6" name="TextBox 5"/>
          <p:cNvSpPr txBox="1"/>
          <p:nvPr/>
        </p:nvSpPr>
        <p:spPr>
          <a:xfrm rot="20990766">
            <a:off x="22866" y="920732"/>
            <a:ext cx="21435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ระดับหน่วยบริการ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กลวิธีในการดำเนินงาน</a:t>
            </a:r>
            <a:endParaRPr lang="th-TH" sz="36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32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1185</Words>
  <Application>Microsoft Office PowerPoint</Application>
  <PresentationFormat>นำเสนอทางหน้าจอ (4:3)</PresentationFormat>
  <Paragraphs>349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Notebook</cp:lastModifiedBy>
  <cp:revision>36</cp:revision>
  <dcterms:created xsi:type="dcterms:W3CDTF">2017-06-29T08:11:14Z</dcterms:created>
  <dcterms:modified xsi:type="dcterms:W3CDTF">2017-06-30T06:06:41Z</dcterms:modified>
</cp:coreProperties>
</file>