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ามเหลี่ยมมุมฉาก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กลุ่ม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รูปแบบอิสระ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1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12F54E-9AA0-4351-A1CF-F733A19CC889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12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C80D2F-7399-4989-A3E0-2913604CB3A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052E-D6A0-4D24-8255-9E45A9F8133A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BB738-DFAF-43B8-997C-84E9BBD7E30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885A-5170-418E-8932-5EA45AFE1EF8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1256-9695-4579-A285-497C134ACC0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0E87-960B-4051-886B-3711E8EE879C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7097-1119-4AE2-B06D-F5ACCE3E37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ครื่องหมายบั้ง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4CCE4C-565B-4861-BC4E-C57F164CC620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29407D-5C80-4FF5-A42C-B0C5EE7857E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7FD2CA-8847-4433-9A4B-36C7BEE9D7C0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95A9DF-9A76-4300-9DA6-0067B9C2454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C448B-CF2F-42D8-8ADC-8F2D51680A22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49EB57-7D45-4BD9-9BEE-292540101BA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2AA2C-3E87-4533-BE07-5C408CEB6D52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C7D34-9267-4173-9C5E-D1CA201C564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63A8-1994-46E0-8BCD-A989A16A7896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B262-74E8-492F-93D0-B76EB2820C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79527F-5FBE-4361-9E76-1D229E201EBF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8188D-E0CA-4379-8C7E-AA6D6CA356E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แบบอิสระ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รูปแบบอิสระ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สามเหลี่ยมมุมฉาก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เครื่องหมายบั้ง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เครื่องหมายบั้ง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D911AB-02E1-42EA-9FEE-10F0F80BC91D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12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97F223-4AC8-4925-9F78-CF17D083D8C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3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EFB346-89AE-432F-BA24-E4F3A41A025C}" type="datetimeFigureOut">
              <a:rPr lang="th-TH"/>
              <a:pPr>
                <a:defRPr/>
              </a:pPr>
              <a:t>24/02/60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1480EE-EBA7-41A1-88C0-F516215B641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28662" y="1048008"/>
            <a:ext cx="7772400" cy="210027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ข้อมูล </a:t>
            </a:r>
            <a:r>
              <a:rPr lang="en-US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EPI </a:t>
            </a: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จาก </a:t>
            </a:r>
            <a:r>
              <a:rPr lang="en-US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HDC </a:t>
            </a: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ณ</a:t>
            </a:r>
            <a:r>
              <a:rPr lang="en-US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23 </a:t>
            </a:r>
            <a:r>
              <a:rPr lang="th-TH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กุมภาพันธ์ </a:t>
            </a:r>
            <a:r>
              <a:rPr lang="en-US" sz="72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7200" dirty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19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42938" y="5429250"/>
            <a:ext cx="7772400" cy="1200150"/>
          </a:xfrm>
        </p:spPr>
        <p:txBody>
          <a:bodyPr/>
          <a:lstStyle/>
          <a:p>
            <a:pPr marR="0" algn="ctr"/>
            <a:r>
              <a:rPr lang="th-TH" sz="4400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กลุ่มงานควบคุมโรคติดต่อ</a:t>
            </a:r>
          </a:p>
          <a:p>
            <a:pPr marR="0" algn="ctr"/>
            <a:r>
              <a:rPr lang="th-TH" sz="4400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สำนักงานสาธารณสุขจังหวัดสระแก้ว</a:t>
            </a:r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14288"/>
            <a:ext cx="1643063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714612" y="3143248"/>
            <a:ext cx="2978498" cy="17827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สี่เหลี่ยมผืนผ้า 5"/>
          <p:cNvSpPr>
            <a:spLocks noChangeArrowheads="1"/>
          </p:cNvSpPr>
          <p:nvPr/>
        </p:nvSpPr>
        <p:spPr bwMode="auto">
          <a:xfrm>
            <a:off x="0" y="12700"/>
            <a:ext cx="9112250" cy="8001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ตารางที่ 1 แสดงความครอบคลุมของเด็กอายุครบ 1 ปีที่ได้รับวัคซีน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BCG ,HBV1,IPV,DTP-HBV3,OPV3, MMR1 </a:t>
            </a:r>
            <a:r>
              <a:rPr lang="th-TH" sz="2300" b="1">
                <a:latin typeface="TH SarabunPSK" pitchFamily="34" charset="-34"/>
                <a:cs typeface="TH SarabunPSK" pitchFamily="34" charset="-34"/>
              </a:rPr>
              <a:t>ไตรมาส 2 จ.สระแก้ว แยกรายอำเภอ (เรียงตามเปอร์เซ็นต์ความครอบคลุมของวัคซีน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MMR1)</a:t>
            </a:r>
            <a:r>
              <a:rPr lang="th-TH" sz="2300" b="1">
                <a:latin typeface="TH SarabunPSK" pitchFamily="34" charset="-34"/>
                <a:cs typeface="TH SarabunPSK" pitchFamily="34" charset="-34"/>
              </a:rPr>
              <a:t> </a:t>
            </a:r>
            <a:endParaRPr lang="en-US" sz="2300" b="1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27000" y="1011238"/>
          <a:ext cx="8929719" cy="5350603"/>
        </p:xfrm>
        <a:graphic>
          <a:graphicData uri="http://schemas.openxmlformats.org/drawingml/2006/table">
            <a:tbl>
              <a:tblPr/>
              <a:tblGrid>
                <a:gridCol w="583252"/>
                <a:gridCol w="928886"/>
                <a:gridCol w="680461"/>
                <a:gridCol w="604856"/>
                <a:gridCol w="607556"/>
                <a:gridCol w="475244"/>
                <a:gridCol w="496845"/>
                <a:gridCol w="604856"/>
                <a:gridCol w="604856"/>
                <a:gridCol w="518446"/>
                <a:gridCol w="604856"/>
                <a:gridCol w="607556"/>
                <a:gridCol w="540050"/>
                <a:gridCol w="542750"/>
                <a:gridCol w="529249"/>
              </a:tblGrid>
              <a:tr h="4027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 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BCG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HBV1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IPV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DTP-HB3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OPV3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MMR1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4309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99.44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99.44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91.11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92.22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95.56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97.01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95.52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70.15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86.57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88.06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95.52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94.23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94.23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94.23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94.23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98.91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98.91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90.22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90.22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90.22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88.04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91.67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91.67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83.33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87.50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91.11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92.22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86.67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วัฒนานคร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99.24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98.48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84.09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91.67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92.42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86.36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74.07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88.89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79.63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027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93.59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93.59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123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78.85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77.56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78.21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121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77.56</a:t>
                      </a:r>
                    </a:p>
                  </a:txBody>
                  <a:tcPr marL="5854" marR="5854" marT="5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027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919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895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97.39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893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97.17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782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85.09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88.14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816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88.79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87.70</a:t>
                      </a:r>
                    </a:p>
                  </a:txBody>
                  <a:tcPr marL="5854" marR="5854" marT="5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สี่เหลี่ยมผืนผ้า 3"/>
          <p:cNvSpPr>
            <a:spLocks noChangeArrowheads="1"/>
          </p:cNvSpPr>
          <p:nvPr/>
        </p:nvSpPr>
        <p:spPr bwMode="auto">
          <a:xfrm>
            <a:off x="0" y="12700"/>
            <a:ext cx="9112250" cy="8001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ตารางที่ 2 แสดงความครอบคลุมของเด็กอายุครบ 2 ปีที่ได้รับวัคซีน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DTP4,OPV4,JE </a:t>
            </a:r>
            <a:r>
              <a:rPr lang="th-TH" sz="2300" b="1">
                <a:latin typeface="TH SarabunPSK" pitchFamily="34" charset="-34"/>
                <a:cs typeface="TH SarabunPSK" pitchFamily="34" charset="-34"/>
              </a:rPr>
              <a:t>จ.สระแก้ว แยกรายอำเภอ</a:t>
            </a:r>
          </a:p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เรียงตามเปอร์เซ็นความครอบคลุมของวัคซีน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JE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25413" y="904875"/>
          <a:ext cx="8929717" cy="5524868"/>
        </p:xfrm>
        <a:graphic>
          <a:graphicData uri="http://schemas.openxmlformats.org/drawingml/2006/table">
            <a:tbl>
              <a:tblPr/>
              <a:tblGrid>
                <a:gridCol w="1011377"/>
                <a:gridCol w="1134715"/>
                <a:gridCol w="1356725"/>
                <a:gridCol w="1011377"/>
                <a:gridCol w="937374"/>
                <a:gridCol w="937374"/>
                <a:gridCol w="838703"/>
                <a:gridCol w="851036"/>
                <a:gridCol w="851036"/>
              </a:tblGrid>
              <a:tr h="4464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 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(คน)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DTP4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OPV4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H SarabunPSK"/>
                        </a:rPr>
                        <a:t>JE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64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95.96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95.96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95.96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77.97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76.27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84.75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81.25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80.36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75.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91.84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91.84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69.39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220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82.73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83.64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67.73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36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82.46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82.46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67.54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วัฒนานคร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80.49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81.3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66.67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126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80.77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124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79.49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65.38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4648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86.21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86.21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45.98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64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6763" marR="6763" marT="6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1019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83.71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852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83.61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713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69.97</a:t>
                      </a:r>
                    </a:p>
                  </a:txBody>
                  <a:tcPr marL="6763" marR="6763" marT="6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สี่เหลี่ยมผืนผ้า 3"/>
          <p:cNvSpPr>
            <a:spLocks noChangeArrowheads="1"/>
          </p:cNvSpPr>
          <p:nvPr/>
        </p:nvSpPr>
        <p:spPr bwMode="auto">
          <a:xfrm>
            <a:off x="0" y="12700"/>
            <a:ext cx="9112250" cy="8001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ตารางที่ 3 แสดงความครอบคลุมของเด็กอายุครบ 3 ปีที่ได้รับวัคซีน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JE,MMR2 </a:t>
            </a:r>
            <a:r>
              <a:rPr lang="th-TH" sz="2300" b="1">
                <a:latin typeface="TH SarabunPSK" pitchFamily="34" charset="-34"/>
                <a:cs typeface="TH SarabunPSK" pitchFamily="34" charset="-34"/>
              </a:rPr>
              <a:t>จ.สระแก้ว แยกรายอำเภอ</a:t>
            </a:r>
          </a:p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เรียงตามเปอร์เซ็นความครอบคลุมของวัคซีน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MMR2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11125" y="936625"/>
          <a:ext cx="8929718" cy="5143536"/>
        </p:xfrm>
        <a:graphic>
          <a:graphicData uri="http://schemas.openxmlformats.org/drawingml/2006/table">
            <a:tbl>
              <a:tblPr/>
              <a:tblGrid>
                <a:gridCol w="1054522"/>
                <a:gridCol w="1287498"/>
                <a:gridCol w="1333800"/>
                <a:gridCol w="1214446"/>
                <a:gridCol w="1194694"/>
                <a:gridCol w="1422379"/>
                <a:gridCol w="1422379"/>
              </a:tblGrid>
              <a:tr h="4286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</a:p>
                    <a:p>
                      <a:pPr algn="ctr" fontAlgn="ctr"/>
                      <a:r>
                        <a:rPr lang="th-TH" sz="2400" b="1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ไตร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มาส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 (คน)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JE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MMR2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862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69.77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94.57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วัฒนานคร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91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64.08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90.85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95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79.83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105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88.24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58.62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87.93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71.77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87.90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58.90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86.30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55.32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82.98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45.33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212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106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164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77.36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6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1101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60.67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938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85.20</a:t>
                      </a:r>
                    </a:p>
                  </a:txBody>
                  <a:tcPr marL="6991" marR="6991" marT="69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สี่เหลี่ยมผืนผ้า 3"/>
          <p:cNvSpPr>
            <a:spLocks noChangeArrowheads="1"/>
          </p:cNvSpPr>
          <p:nvPr/>
        </p:nvSpPr>
        <p:spPr bwMode="auto">
          <a:xfrm>
            <a:off x="0" y="12700"/>
            <a:ext cx="9112250" cy="8001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ตารางที่ 4 แสดงความครอบคลุมของเด็กอายุครบ 5 ปีที่ได้รับวัคซีน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DTP5,</a:t>
            </a:r>
            <a:r>
              <a:rPr lang="th-TH" sz="2300" b="1">
                <a:latin typeface="TH SarabunPSK" pitchFamily="34" charset="-34"/>
                <a:cs typeface="TH SarabunPSK" pitchFamily="34" charset="-34"/>
              </a:rPr>
              <a:t>โปลิโอ5 จ.สระแก้ว แยกรายอำเภอ</a:t>
            </a:r>
          </a:p>
          <a:p>
            <a:pPr algn="ctr"/>
            <a:r>
              <a:rPr lang="th-TH" sz="2300" b="1">
                <a:latin typeface="TH SarabunPSK" pitchFamily="34" charset="-34"/>
                <a:cs typeface="TH SarabunPSK" pitchFamily="34" charset="-34"/>
              </a:rPr>
              <a:t>เรียงตามเปอร์เซ็นความครอบคลุมของวัคซีน </a:t>
            </a:r>
            <a:r>
              <a:rPr lang="en-US" sz="2300" b="1">
                <a:latin typeface="TH SarabunPSK" pitchFamily="34" charset="-34"/>
                <a:cs typeface="TH SarabunPSK" pitchFamily="34" charset="-34"/>
              </a:rPr>
              <a:t>OPV5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111125" y="936625"/>
          <a:ext cx="8929718" cy="5136144"/>
        </p:xfrm>
        <a:graphic>
          <a:graphicData uri="http://schemas.openxmlformats.org/drawingml/2006/table">
            <a:tbl>
              <a:tblPr/>
              <a:tblGrid>
                <a:gridCol w="937191"/>
                <a:gridCol w="1296888"/>
                <a:gridCol w="1557585"/>
                <a:gridCol w="1253988"/>
                <a:gridCol w="1293589"/>
                <a:gridCol w="1293589"/>
                <a:gridCol w="1296888"/>
              </a:tblGrid>
              <a:tr h="4280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อำเภอ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</a:p>
                    <a:p>
                      <a:pPr algn="ctr" fontAlgn="ctr"/>
                      <a:r>
                        <a:rPr lang="th-TH" sz="2400" b="1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(คน)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DTP5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OPV5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801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ผลงาน (คน)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ตาพระยา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149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89.26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89.93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โคกสูง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81.97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81.97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วัฒนานคร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145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79.23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79.78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คลองหาด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76.32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77.19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เมืองสระแก้ว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292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71.23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69.52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อรัญประเทศ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67.68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133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67.17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เขาฉกรรจ์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67.07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67.07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วังสมบูรณ์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61.36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61.36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280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วังน้ำเย็น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99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59.64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59.04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280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1415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1020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72.08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1016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71.80</a:t>
                      </a:r>
                    </a:p>
                  </a:txBody>
                  <a:tcPr marL="7234" marR="7234" marT="7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ชื่อเรื่อง 1"/>
          <p:cNvSpPr txBox="1">
            <a:spLocks/>
          </p:cNvSpPr>
          <p:nvPr/>
        </p:nvSpPr>
        <p:spPr bwMode="auto">
          <a:xfrm>
            <a:off x="4763" y="1268413"/>
            <a:ext cx="9144000" cy="244633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h-TH" sz="4400" b="1">
                <a:latin typeface="TH SarabunPSK" pitchFamily="34" charset="-34"/>
                <a:cs typeface="TH SarabunPSK" pitchFamily="34" charset="-34"/>
              </a:rPr>
              <a:t>ความครอบคลุมของเด็กอายุครบ 1 ปีที่ได้รับวัคซีน </a:t>
            </a:r>
            <a:r>
              <a:rPr lang="en-US" sz="4400" b="1">
                <a:latin typeface="TH SarabunPSK" pitchFamily="34" charset="-34"/>
                <a:cs typeface="TH SarabunPSK" pitchFamily="34" charset="-34"/>
              </a:rPr>
              <a:t>MMR1 </a:t>
            </a:r>
            <a:r>
              <a:rPr lang="th-TH" sz="4400" b="1">
                <a:latin typeface="TH SarabunPSK" pitchFamily="34" charset="-34"/>
                <a:cs typeface="TH SarabunPSK" pitchFamily="34" charset="-34"/>
              </a:rPr>
              <a:t>และเด็กอายุ </a:t>
            </a:r>
            <a:r>
              <a:rPr lang="en-US" sz="4400" b="1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4400" b="1">
                <a:latin typeface="TH SarabunPSK" pitchFamily="34" charset="-34"/>
                <a:cs typeface="TH SarabunPSK" pitchFamily="34" charset="-34"/>
              </a:rPr>
              <a:t>ปีที่ได้รับวัคซีน </a:t>
            </a:r>
            <a:r>
              <a:rPr lang="en-US" sz="4400" b="1">
                <a:latin typeface="TH SarabunPSK" pitchFamily="34" charset="-34"/>
                <a:cs typeface="TH SarabunPSK" pitchFamily="34" charset="-34"/>
              </a:rPr>
              <a:t>MMR2 </a:t>
            </a:r>
            <a:endParaRPr lang="th-TH" sz="4400" b="1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400" b="1">
                <a:latin typeface="TH SarabunPSK" pitchFamily="34" charset="-34"/>
                <a:cs typeface="TH SarabunPSK" pitchFamily="34" charset="-34"/>
              </a:rPr>
              <a:t>ไตรมาส 2 จ.สระแก้ว แยกรายสถานบริการ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03188" y="1055688"/>
          <a:ext cx="8929687" cy="570388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968014"/>
                <a:gridCol w="4961704"/>
              </a:tblGrid>
              <a:tr h="366751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ข้อเสนอแนะ/แนวทางแก้ไข</a:t>
                      </a:r>
                      <a:endParaRPr lang="th-TH" sz="20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667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Type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ประชากรยังไม่ถูกต้อง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ควรมีการเคลียร์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Type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ประชากร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การลงข้อมูลความครอบคลุมของวัคซีน มีการลงสถานบริการที่ให้บริการไม่ครบถ้วน</a:t>
                      </a:r>
                      <a:endParaRPr kumimoji="0" lang="en-US" sz="1800" b="1" kern="1200" dirty="0" smtClean="0">
                        <a:solidFill>
                          <a:srgbClr val="0070C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ควรลงสถานที่ให้บริการวัคซีนให้ครบถ้วน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667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ขาดการตรวจสอบข้อมูลจาก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Web Analysis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3. 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ควร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ตรวจสอบข้อมูลจาก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Web Analysis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เป็นประจำ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การดูข้อมูลใน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Health Explorer 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ให้ผู้รับผิดชอบงานของ</a:t>
                      </a:r>
                      <a:r>
                        <a:rPr kumimoji="0" lang="th-TH" sz="1800" b="1" kern="1200" dirty="0" err="1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สสอ.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/รพ. แจ้งงาน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IT </a:t>
                      </a:r>
                      <a:r>
                        <a:rPr kumimoji="0" lang="th-TH" sz="1800" b="1" kern="1200" dirty="0" err="1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สสจ.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สระแก้ว เพื่อประมวลผลงาน</a:t>
                      </a:r>
                      <a:endParaRPr kumimoji="0" lang="en-US" sz="1800" b="1" kern="1200" dirty="0" smtClean="0">
                        <a:solidFill>
                          <a:srgbClr val="0070C0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667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การดู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ข้อมูลใน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HDC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สระแก้ว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ข้อมูลใน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HDC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baseline="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สระแก้วปรับอัตโนมัติ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เครื่อง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Server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มีสมรรถนะในการใช้งานน้อย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6. 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ควรเพิ่ม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สมรรถนะเครื่อง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Server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ให้สูงขึ้นเพื่อประสิทธิภาพสูงสุด</a:t>
                      </a:r>
                    </a:p>
                    <a:p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ในการใช้งาน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667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ยังมีการบันทึกรหัสวัคซีนผิดจาก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MMR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M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7.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ควรปรับรหัสวัคซีนให้เป็นปัจจุบัน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การให้บริการวัคซีน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JE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มีการลงข้อมูลเกินช่อง โดยมีทั้ง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JE1+JE2+J11+J12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8. </a:t>
                      </a:r>
                      <a:r>
                        <a:rPr lang="th-TH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ควรมีการตรวจสอบการให้บริการวัคซีน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JE 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ว่าถูกต้องหรือไม่เพราะควรจะได้แค่ </a:t>
                      </a:r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 </a:t>
                      </a:r>
                      <a:r>
                        <a:rPr lang="th-TH" sz="1800" b="1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เข็ม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9. </a:t>
                      </a:r>
                      <a:r>
                        <a:rPr kumimoji="0" lang="th-TH" sz="1800" b="1" kern="1200" dirty="0" smtClean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ลำดับการให้วัคซีนไม่สัมพันธ์กับอายุตามผลงาน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9. 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ควรให้บริการเด็กที่จะมีอายุครบตามเป้าหมายในแต่ละ</a:t>
                      </a:r>
                      <a:r>
                        <a:rPr lang="th-TH" sz="18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แล้วเก็บ</a:t>
                      </a:r>
                      <a:r>
                        <a:rPr lang="th-TH" sz="18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เต็ก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เด็กที่ยังไม่ได้รับบริการ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9004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ปัจจุบันมีการเปลี่ยนรหัสวัคซีนและมีบางตัวที่ตัดออก 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 </a:t>
                      </a:r>
                      <a:r>
                        <a:rPr kumimoji="0" lang="th-TH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พื้นที่ควรปรับให้เป็นปัจจุบัน เช่น ถ้าเป็นโปรแกรม </a:t>
                      </a:r>
                      <a:r>
                        <a:rPr kumimoji="0" lang="en-US" sz="1800" b="1" kern="120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JHCIS</a:t>
                      </a:r>
                      <a:r>
                        <a:rPr kumimoji="0" lang="en-US" sz="1800" b="1" kern="1200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1800" b="1" kern="1200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ควรเป็น </a:t>
                      </a:r>
                      <a:r>
                        <a:rPr kumimoji="0" lang="en-US" sz="1800" b="1" kern="1200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Version 7 </a:t>
                      </a:r>
                      <a:r>
                        <a:rPr kumimoji="0" lang="th-TH" sz="1800" b="1" kern="1200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กุมภาพันธ์ </a:t>
                      </a:r>
                      <a:r>
                        <a:rPr kumimoji="0" lang="en-US" sz="1800" b="1" kern="1200" baseline="0" dirty="0" smtClean="0">
                          <a:solidFill>
                            <a:srgbClr val="0070C0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2560</a:t>
                      </a:r>
                      <a:endParaRPr lang="th-TH" sz="1800" b="1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99" name="สี่เหลี่ยมผืนผ้า 4"/>
          <p:cNvSpPr>
            <a:spLocks noChangeArrowheads="1"/>
          </p:cNvSpPr>
          <p:nvPr/>
        </p:nvSpPr>
        <p:spPr bwMode="auto">
          <a:xfrm>
            <a:off x="0" y="12700"/>
            <a:ext cx="9112250" cy="954088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ตัวอย่างปัญหาข้อมูลวัคซีนและข้อเสนอแนะ/แนวทางแก้ไข</a:t>
            </a:r>
          </a:p>
          <a:p>
            <a:pPr algn="ctr"/>
            <a:r>
              <a:rPr lang="th-TH" b="1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ที่พบจากการลงพื้นที่อำเภอเขาฉกรรจ์</a:t>
            </a:r>
            <a:r>
              <a:rPr lang="en-US" b="1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 (15 </a:t>
            </a:r>
            <a:r>
              <a:rPr lang="th-TH" b="1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กุมภาพันธ์ 2560)</a:t>
            </a:r>
            <a:endParaRPr lang="en-US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ข้อมูลEPI นำเสนอ Web Conference 240260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ข้อมูลEPI นำเสนอ Web Conference 240260</Template>
  <TotalTime>0</TotalTime>
  <Words>1001</Words>
  <Application>Microsoft Office PowerPoint</Application>
  <PresentationFormat>นำเสนอทางหน้าจอ (4:3)</PresentationFormat>
  <Paragraphs>466</Paragraphs>
  <Slides>7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9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17" baseType="lpstr">
      <vt:lpstr>Lucida Sans Unicode</vt:lpstr>
      <vt:lpstr>Cordia New</vt:lpstr>
      <vt:lpstr>Arial</vt:lpstr>
      <vt:lpstr>Wingdings 3</vt:lpstr>
      <vt:lpstr>Verdana</vt:lpstr>
      <vt:lpstr>Wingdings 2</vt:lpstr>
      <vt:lpstr>Calibri</vt:lpstr>
      <vt:lpstr>TH SarabunPSK</vt:lpstr>
      <vt:lpstr>Angsana New</vt:lpstr>
      <vt:lpstr>ข้อมูลEPI นำเสนอ Web Conference 240260</vt:lpstr>
      <vt:lpstr>ข้อมูล EPI จาก HDC  ณ วันที่ 23 กุมภาพันธ์ 2560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 EPI จาก HDC  ณ วันที่ 23 กุมภาพันธ์ 2560</dc:title>
  <dc:creator>umuim</dc:creator>
  <cp:lastModifiedBy>umuim</cp:lastModifiedBy>
  <cp:revision>1</cp:revision>
  <dcterms:created xsi:type="dcterms:W3CDTF">2017-02-23T23:41:26Z</dcterms:created>
  <dcterms:modified xsi:type="dcterms:W3CDTF">2017-02-23T23:41:54Z</dcterms:modified>
</cp:coreProperties>
</file>