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th-TH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ngsana New" pitchFamily="18" charset="-34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ngsana New" pitchFamily="18" charset="-34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ngsana New" pitchFamily="18" charset="-34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ngsana New" pitchFamily="18" charset="-34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ngsana New" pitchFamily="18" charset="-34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ngsana New" pitchFamily="18" charset="-34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ngsana New" pitchFamily="18" charset="-34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ngsana New" pitchFamily="18" charset="-3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  <a:srgbClr val="00FFFF"/>
    <a:srgbClr val="FF66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ลักษณะสีปานกลาง 2 - เน้น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ลักษณะสีอ่อน 3 - เน้น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FECB4D8-DB02-4DC6-A0A2-4F2EBAE1DC90}" styleName="ลักษณะสีปานกลาง 1 - เน้น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ามเหลี่ยมมุมฉาก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กลุ่ม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รูปแบบอิสระ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รูปแบบอิสระ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รูปแบบอิสระ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ตัวเชื่อมต่อตรง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ชื่อเรื่อง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17" name="ชื่อเรื่องรอง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en-US"/>
          </a:p>
        </p:txBody>
      </p:sp>
      <p:sp>
        <p:nvSpPr>
          <p:cNvPr id="11" name="ตัวยึดวันที่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0612F54E-9AA0-4351-A1CF-F733A19CC889}" type="datetimeFigureOut">
              <a:rPr lang="th-TH"/>
              <a:pPr>
                <a:defRPr/>
              </a:pPr>
              <a:t>24/02/60</a:t>
            </a:fld>
            <a:endParaRPr lang="th-TH"/>
          </a:p>
        </p:txBody>
      </p:sp>
      <p:sp>
        <p:nvSpPr>
          <p:cNvPr id="12" name="ตัวยึดท้ายกระดา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th-TH"/>
          </a:p>
        </p:txBody>
      </p:sp>
      <p:sp>
        <p:nvSpPr>
          <p:cNvPr id="13" name="ตัวยึดหมายเลขภาพนิ่ง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5FC80D2F-7399-4989-A3E0-2913604CB3A3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ยึดวันที่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C1052E-D6A0-4D24-8255-9E45A9F8133A}" type="datetimeFigureOut">
              <a:rPr lang="th-TH"/>
              <a:pPr>
                <a:defRPr/>
              </a:pPr>
              <a:t>24/02/60</a:t>
            </a:fld>
            <a:endParaRPr lang="th-TH"/>
          </a:p>
        </p:txBody>
      </p:sp>
      <p:sp>
        <p:nvSpPr>
          <p:cNvPr id="5" name="ตัวยึดท้ายกระดา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CBB738-DFAF-43B8-997C-84E9BBD7E30F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ยึดวันที่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60885A-5170-418E-8932-5EA45AFE1EF8}" type="datetimeFigureOut">
              <a:rPr lang="th-TH"/>
              <a:pPr>
                <a:defRPr/>
              </a:pPr>
              <a:t>24/02/60</a:t>
            </a:fld>
            <a:endParaRPr lang="th-TH"/>
          </a:p>
        </p:txBody>
      </p:sp>
      <p:sp>
        <p:nvSpPr>
          <p:cNvPr id="5" name="ตัวยึดท้ายกระดา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5F1256-9695-4579-A285-497C134ACC02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7" name="ชื่อเรื่อง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4" name="ตัวยึดวันที่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0D0E87-960B-4051-886B-3711E8EE879C}" type="datetimeFigureOut">
              <a:rPr lang="th-TH"/>
              <a:pPr>
                <a:defRPr/>
              </a:pPr>
              <a:t>24/02/60</a:t>
            </a:fld>
            <a:endParaRPr lang="th-TH"/>
          </a:p>
        </p:txBody>
      </p:sp>
      <p:sp>
        <p:nvSpPr>
          <p:cNvPr id="5" name="ตัวยึดท้ายกระดา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3C7097-1119-4AE2-B06D-F5ACCE3E37C3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เครื่องหมายบั้ง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เครื่องหมายบั้ง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24CCE4C-565B-4861-BC4E-C57F164CC620}" type="datetimeFigureOut">
              <a:rPr lang="th-TH"/>
              <a:pPr>
                <a:defRPr/>
              </a:pPr>
              <a:t>24/02/60</a:t>
            </a:fld>
            <a:endParaRPr lang="th-TH"/>
          </a:p>
        </p:txBody>
      </p:sp>
      <p:sp>
        <p:nvSpPr>
          <p:cNvPr id="7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h-TH"/>
          </a:p>
        </p:txBody>
      </p:sp>
      <p:sp>
        <p:nvSpPr>
          <p:cNvPr id="8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A29407D-5C80-4FF5-A42C-B0C5EE7857E0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8" name="ชื่อเรื่อง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97FD2CA-8847-4433-9A4B-36C7BEE9D7C0}" type="datetimeFigureOut">
              <a:rPr lang="th-TH"/>
              <a:pPr>
                <a:defRPr/>
              </a:pPr>
              <a:t>24/02/60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C95A9DF-9A76-4300-9DA6-0067B9C2454C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การเปรียบเทียบ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เนื้อหา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27C448B-CF2F-42D8-8ADC-8F2D51680A22}" type="datetimeFigureOut">
              <a:rPr lang="th-TH"/>
              <a:pPr>
                <a:defRPr/>
              </a:pPr>
              <a:t>24/02/60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C49EB57-7D45-4BD9-9BEE-292540101BA9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ชื่อเรื่อง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D62AA2C-3E87-4533-BE07-5C408CEB6D52}" type="datetimeFigureOut">
              <a:rPr lang="th-TH"/>
              <a:pPr>
                <a:defRPr/>
              </a:pPr>
              <a:t>24/02/60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EBC7D34-9267-4173-9C5E-D1CA201C564D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E63A8-1994-46E0-8BCD-A989A16A7896}" type="datetimeFigureOut">
              <a:rPr lang="th-TH"/>
              <a:pPr>
                <a:defRPr/>
              </a:pPr>
              <a:t>24/02/60</a:t>
            </a:fld>
            <a:endParaRPr lang="th-TH"/>
          </a:p>
        </p:txBody>
      </p:sp>
      <p:sp>
        <p:nvSpPr>
          <p:cNvPr id="3" name="ตัวยึดท้ายกระดา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ตัวยึดหมายเลขภาพนิ่ง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86B262-74E8-492F-93D0-B76EB2820CB9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เนื้อหาพร้อมคำอธิบายภาพ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879527F-5FBE-4361-9E76-1D229E201EBF}" type="datetimeFigureOut">
              <a:rPr lang="th-TH"/>
              <a:pPr>
                <a:defRPr/>
              </a:pPr>
              <a:t>24/02/60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7C8188D-E0CA-4379-8C7E-AA6D6CA356E1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รูปแบบอิสระ 4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รูปแบบอิสระ 5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สามเหลี่ยมมุมฉาก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ตัวเชื่อมต่อตรง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เครื่องหมายบั้ง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เครื่องหมายบั้ง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th-TH" noProof="0" smtClean="0"/>
              <a:t>คลิกไอคอนเพื่อเพิ่มรูปภาพ</a:t>
            </a:r>
            <a:endParaRPr lang="en-US" noProof="0" dirty="0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11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C5D911AB-02E1-42EA-9FEE-10F0F80BC91D}" type="datetimeFigureOut">
              <a:rPr lang="th-TH"/>
              <a:pPr>
                <a:defRPr/>
              </a:pPr>
              <a:t>24/02/60</a:t>
            </a:fld>
            <a:endParaRPr lang="th-TH"/>
          </a:p>
        </p:txBody>
      </p:sp>
      <p:sp>
        <p:nvSpPr>
          <p:cNvPr id="12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th-TH"/>
          </a:p>
        </p:txBody>
      </p:sp>
      <p:sp>
        <p:nvSpPr>
          <p:cNvPr id="13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2F97F223-4AC8-4925-9F78-CF17D083D8CE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รูปแบบอิสระ 12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รูปแบบอิสระ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สามเหลี่ยมมุมฉาก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ตัวเชื่อมต่อตรง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ตัวยึดชื่อเรื่อง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1033" name="ตัวยึดข้อความ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smtClean="0"/>
          </a:p>
        </p:txBody>
      </p:sp>
      <p:sp>
        <p:nvSpPr>
          <p:cNvPr id="10" name="ตัวยึดวันที่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11EFB346-89AE-432F-BA24-E4F3A41A025C}" type="datetimeFigureOut">
              <a:rPr lang="th-TH"/>
              <a:pPr>
                <a:defRPr/>
              </a:pPr>
              <a:t>24/02/60</a:t>
            </a:fld>
            <a:endParaRPr lang="th-TH"/>
          </a:p>
        </p:txBody>
      </p:sp>
      <p:sp>
        <p:nvSpPr>
          <p:cNvPr id="22" name="ตัวยึดท้ายกระดาษ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th-TH"/>
          </a:p>
        </p:txBody>
      </p:sp>
      <p:sp>
        <p:nvSpPr>
          <p:cNvPr id="18" name="ตัวยึดหมายเลขภาพนิ่ง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F81480EE-EBA7-41A1-88C0-F516215B6412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1" r:id="rId2"/>
    <p:sldLayoutId id="2147483696" r:id="rId3"/>
    <p:sldLayoutId id="2147483697" r:id="rId4"/>
    <p:sldLayoutId id="2147483698" r:id="rId5"/>
    <p:sldLayoutId id="2147483699" r:id="rId6"/>
    <p:sldLayoutId id="2147483692" r:id="rId7"/>
    <p:sldLayoutId id="2147483700" r:id="rId8"/>
    <p:sldLayoutId id="2147483701" r:id="rId9"/>
    <p:sldLayoutId id="2147483693" r:id="rId10"/>
    <p:sldLayoutId id="2147483694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cs typeface="Cordia New" pitchFamily="34" charset="-34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cs typeface="Cordia New" pitchFamily="34" charset="-34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cs typeface="Cordia New" pitchFamily="34" charset="-34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cs typeface="Cordia New" pitchFamily="34" charset="-34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cs typeface="Cordia New" pitchFamily="34" charset="-34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cs typeface="Cordia New" pitchFamily="34" charset="-34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cs typeface="Cordia New" pitchFamily="34" charset="-34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cs typeface="Cordia New" pitchFamily="34" charset="-34"/>
        </a:defRPr>
      </a:lvl9pPr>
      <a:extLst/>
    </p:titleStyle>
    <p:bodyStyle>
      <a:lvl1pPr marL="365125" indent="-255588" algn="l" rtl="0" eaLnBrk="1" fontAlgn="base" hangingPunct="1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1" fontAlgn="base" hangingPunct="1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1" fontAlgn="base" hangingPunct="1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fontAlgn="base" hangingPunct="1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fontAlgn="base" hangingPunct="1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928662" y="1048008"/>
            <a:ext cx="7772400" cy="2100276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th-TH" sz="7200" dirty="0" smtClean="0">
                <a:solidFill>
                  <a:srgbClr val="00B0F0"/>
                </a:solidFill>
                <a:latin typeface="TH SarabunPSK" pitchFamily="34" charset="-34"/>
                <a:cs typeface="TH SarabunPSK" pitchFamily="34" charset="-34"/>
              </a:rPr>
              <a:t>ข้อมูล </a:t>
            </a:r>
            <a:r>
              <a:rPr lang="en-US" sz="7200" dirty="0" smtClean="0">
                <a:solidFill>
                  <a:srgbClr val="00B0F0"/>
                </a:solidFill>
                <a:latin typeface="TH SarabunPSK" pitchFamily="34" charset="-34"/>
                <a:cs typeface="TH SarabunPSK" pitchFamily="34" charset="-34"/>
              </a:rPr>
              <a:t>EPI </a:t>
            </a:r>
            <a:r>
              <a:rPr lang="th-TH" sz="7200" dirty="0" smtClean="0">
                <a:solidFill>
                  <a:srgbClr val="00B0F0"/>
                </a:solidFill>
                <a:latin typeface="TH SarabunPSK" pitchFamily="34" charset="-34"/>
                <a:cs typeface="TH SarabunPSK" pitchFamily="34" charset="-34"/>
              </a:rPr>
              <a:t>จาก </a:t>
            </a:r>
            <a:r>
              <a:rPr lang="en-US" sz="7200" dirty="0" smtClean="0">
                <a:solidFill>
                  <a:srgbClr val="00B0F0"/>
                </a:solidFill>
                <a:latin typeface="TH SarabunPSK" pitchFamily="34" charset="-34"/>
                <a:cs typeface="TH SarabunPSK" pitchFamily="34" charset="-34"/>
              </a:rPr>
              <a:t>HDC </a:t>
            </a:r>
            <a:r>
              <a:rPr lang="th-TH" sz="7200" dirty="0" smtClean="0">
                <a:solidFill>
                  <a:srgbClr val="00B0F0"/>
                </a:solidFill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7200" dirty="0" smtClean="0">
                <a:solidFill>
                  <a:srgbClr val="00B0F0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7200" dirty="0" smtClean="0">
                <a:solidFill>
                  <a:srgbClr val="00B0F0"/>
                </a:solidFill>
                <a:latin typeface="TH SarabunPSK" pitchFamily="34" charset="-34"/>
                <a:cs typeface="TH SarabunPSK" pitchFamily="34" charset="-34"/>
              </a:rPr>
              <a:t>ณ</a:t>
            </a:r>
            <a:r>
              <a:rPr lang="en-US" sz="7200" dirty="0" smtClean="0">
                <a:solidFill>
                  <a:srgbClr val="00B0F0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7200" dirty="0" smtClean="0">
                <a:solidFill>
                  <a:srgbClr val="00B0F0"/>
                </a:solidFill>
                <a:latin typeface="TH SarabunPSK" pitchFamily="34" charset="-34"/>
                <a:cs typeface="TH SarabunPSK" pitchFamily="34" charset="-34"/>
              </a:rPr>
              <a:t>วันที่ </a:t>
            </a:r>
            <a:r>
              <a:rPr lang="en-US" sz="7200" dirty="0" smtClean="0">
                <a:solidFill>
                  <a:srgbClr val="00B0F0"/>
                </a:solidFill>
                <a:latin typeface="TH SarabunPSK" pitchFamily="34" charset="-34"/>
                <a:cs typeface="TH SarabunPSK" pitchFamily="34" charset="-34"/>
              </a:rPr>
              <a:t>23 </a:t>
            </a:r>
            <a:r>
              <a:rPr lang="th-TH" sz="7200" dirty="0" smtClean="0">
                <a:solidFill>
                  <a:srgbClr val="00B0F0"/>
                </a:solidFill>
                <a:latin typeface="TH SarabunPSK" pitchFamily="34" charset="-34"/>
                <a:cs typeface="TH SarabunPSK" pitchFamily="34" charset="-34"/>
              </a:rPr>
              <a:t>กุมภาพันธ์ </a:t>
            </a:r>
            <a:r>
              <a:rPr lang="en-US" sz="7200" dirty="0" smtClean="0">
                <a:solidFill>
                  <a:srgbClr val="00B0F0"/>
                </a:solidFill>
                <a:latin typeface="TH SarabunPSK" pitchFamily="34" charset="-34"/>
                <a:cs typeface="TH SarabunPSK" pitchFamily="34" charset="-34"/>
              </a:rPr>
              <a:t>2560</a:t>
            </a:r>
            <a:endParaRPr lang="th-TH" sz="7200" dirty="0">
              <a:solidFill>
                <a:srgbClr val="00B0F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9219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642938" y="5429250"/>
            <a:ext cx="7772400" cy="1200150"/>
          </a:xfrm>
        </p:spPr>
        <p:txBody>
          <a:bodyPr/>
          <a:lstStyle/>
          <a:p>
            <a:pPr marR="0" algn="ctr"/>
            <a:r>
              <a:rPr lang="th-TH" sz="4400" b="1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กลุ่มงานควบคุมโรคติดต่อ</a:t>
            </a:r>
          </a:p>
          <a:p>
            <a:pPr marR="0" algn="ctr"/>
            <a:r>
              <a:rPr lang="th-TH" sz="4400" b="1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สำนักงานสาธารณสุขจังหวัดสระแก้ว</a:t>
            </a:r>
          </a:p>
        </p:txBody>
      </p:sp>
      <p:pic>
        <p:nvPicPr>
          <p:cNvPr id="9220" name="Picture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86650" y="14288"/>
            <a:ext cx="1643063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/>
            </a:extLst>
          </a:blip>
          <a:srcRect/>
          <a:stretch>
            <a:fillRect/>
          </a:stretch>
        </p:blipFill>
        <p:spPr bwMode="auto">
          <a:xfrm>
            <a:off x="2714612" y="3143248"/>
            <a:ext cx="2978498" cy="1782755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/>
            <a:ext uri="{91240B29-F687-4F45-9708-019B960494DF}"/>
            <a:ext uri="{AF507438-7753-43E0-B8FC-AC1667EBCBE1}"/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สี่เหลี่ยมผืนผ้า 5"/>
          <p:cNvSpPr>
            <a:spLocks noChangeArrowheads="1"/>
          </p:cNvSpPr>
          <p:nvPr/>
        </p:nvSpPr>
        <p:spPr bwMode="auto">
          <a:xfrm>
            <a:off x="0" y="12700"/>
            <a:ext cx="9112250" cy="800100"/>
          </a:xfrm>
          <a:prstGeom prst="rect">
            <a:avLst/>
          </a:prstGeom>
          <a:solidFill>
            <a:srgbClr val="FF99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sz="2300" b="1">
                <a:latin typeface="TH SarabunPSK" pitchFamily="34" charset="-34"/>
                <a:cs typeface="TH SarabunPSK" pitchFamily="34" charset="-34"/>
              </a:rPr>
              <a:t>ตารางที่ 1 แสดงความครอบคลุมของเด็กอายุครบ 1 ปีที่ได้รับวัคซีน </a:t>
            </a:r>
            <a:r>
              <a:rPr lang="en-US" sz="2300" b="1">
                <a:latin typeface="TH SarabunPSK" pitchFamily="34" charset="-34"/>
                <a:cs typeface="TH SarabunPSK" pitchFamily="34" charset="-34"/>
              </a:rPr>
              <a:t>BCG ,HBV1,IPV,DTP-HBV3,OPV3, MMR1 </a:t>
            </a:r>
            <a:r>
              <a:rPr lang="th-TH" sz="2300" b="1">
                <a:latin typeface="TH SarabunPSK" pitchFamily="34" charset="-34"/>
                <a:cs typeface="TH SarabunPSK" pitchFamily="34" charset="-34"/>
              </a:rPr>
              <a:t>ไตรมาส 2 จ.สระแก้ว แยกรายอำเภอ (เรียงตามเปอร์เซ็นต์ความครอบคลุมของวัคซีน </a:t>
            </a:r>
            <a:r>
              <a:rPr lang="en-US" sz="2300" b="1">
                <a:latin typeface="TH SarabunPSK" pitchFamily="34" charset="-34"/>
                <a:cs typeface="TH SarabunPSK" pitchFamily="34" charset="-34"/>
              </a:rPr>
              <a:t>MMR1)</a:t>
            </a:r>
            <a:r>
              <a:rPr lang="th-TH" sz="2300" b="1">
                <a:latin typeface="TH SarabunPSK" pitchFamily="34" charset="-34"/>
                <a:cs typeface="TH SarabunPSK" pitchFamily="34" charset="-34"/>
              </a:rPr>
              <a:t> </a:t>
            </a:r>
            <a:endParaRPr lang="en-US" sz="2300" b="1">
              <a:latin typeface="TH SarabunPSK" pitchFamily="34" charset="-34"/>
              <a:cs typeface="TH SarabunPSK" pitchFamily="34" charset="-34"/>
            </a:endParaRPr>
          </a:p>
        </p:txBody>
      </p:sp>
      <p:graphicFrame>
        <p:nvGraphicFramePr>
          <p:cNvPr id="8" name="ตาราง 7"/>
          <p:cNvGraphicFramePr>
            <a:graphicFrameLocks noGrp="1"/>
          </p:cNvGraphicFramePr>
          <p:nvPr/>
        </p:nvGraphicFramePr>
        <p:xfrm>
          <a:off x="127000" y="1011238"/>
          <a:ext cx="8929719" cy="5350603"/>
        </p:xfrm>
        <a:graphic>
          <a:graphicData uri="http://schemas.openxmlformats.org/drawingml/2006/table">
            <a:tbl>
              <a:tblPr/>
              <a:tblGrid>
                <a:gridCol w="583252"/>
                <a:gridCol w="928886"/>
                <a:gridCol w="680461"/>
                <a:gridCol w="604856"/>
                <a:gridCol w="607556"/>
                <a:gridCol w="475244"/>
                <a:gridCol w="496845"/>
                <a:gridCol w="604856"/>
                <a:gridCol w="604856"/>
                <a:gridCol w="518446"/>
                <a:gridCol w="604856"/>
                <a:gridCol w="607556"/>
                <a:gridCol w="540050"/>
                <a:gridCol w="542750"/>
                <a:gridCol w="529249"/>
              </a:tblGrid>
              <a:tr h="40275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ลำดับที่ </a:t>
                      </a:r>
                    </a:p>
                  </a:txBody>
                  <a:tcPr marL="5854" marR="5854" marT="5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อำเภอ</a:t>
                      </a:r>
                    </a:p>
                  </a:txBody>
                  <a:tcPr marL="5854" marR="5854" marT="5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เป้าหมาย</a:t>
                      </a:r>
                      <a:r>
                        <a:rPr lang="th-TH" sz="2000" b="1" i="0" u="none" strike="noStrike" dirty="0" err="1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ไตรมาส</a:t>
                      </a:r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 (คน)</a:t>
                      </a:r>
                    </a:p>
                  </a:txBody>
                  <a:tcPr marL="5854" marR="5854" marT="5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BCG</a:t>
                      </a:r>
                    </a:p>
                  </a:txBody>
                  <a:tcPr marL="5854" marR="5854" marT="5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HBV1</a:t>
                      </a:r>
                    </a:p>
                  </a:txBody>
                  <a:tcPr marL="5854" marR="5854" marT="5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IPV</a:t>
                      </a:r>
                    </a:p>
                  </a:txBody>
                  <a:tcPr marL="5854" marR="5854" marT="5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DTP-HB3</a:t>
                      </a:r>
                    </a:p>
                  </a:txBody>
                  <a:tcPr marL="5854" marR="5854" marT="5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OPV3</a:t>
                      </a:r>
                    </a:p>
                  </a:txBody>
                  <a:tcPr marL="5854" marR="5854" marT="5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MMR1</a:t>
                      </a:r>
                    </a:p>
                  </a:txBody>
                  <a:tcPr marL="5854" marR="5854" marT="5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843095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ผลงาน (คน)</a:t>
                      </a:r>
                    </a:p>
                  </a:txBody>
                  <a:tcPr marL="5854" marR="5854" marT="5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%</a:t>
                      </a:r>
                    </a:p>
                  </a:txBody>
                  <a:tcPr marL="5854" marR="5854" marT="5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ผลงาน (คน)</a:t>
                      </a:r>
                    </a:p>
                  </a:txBody>
                  <a:tcPr marL="5854" marR="5854" marT="5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%</a:t>
                      </a:r>
                    </a:p>
                  </a:txBody>
                  <a:tcPr marL="5854" marR="5854" marT="5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ผลงาน (คน)</a:t>
                      </a:r>
                    </a:p>
                  </a:txBody>
                  <a:tcPr marL="5854" marR="5854" marT="5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%</a:t>
                      </a:r>
                    </a:p>
                  </a:txBody>
                  <a:tcPr marL="5854" marR="5854" marT="5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ผลงาน (คน)</a:t>
                      </a:r>
                    </a:p>
                  </a:txBody>
                  <a:tcPr marL="5854" marR="5854" marT="5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%</a:t>
                      </a:r>
                    </a:p>
                  </a:txBody>
                  <a:tcPr marL="5854" marR="5854" marT="5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ผลงาน (คน)</a:t>
                      </a:r>
                    </a:p>
                  </a:txBody>
                  <a:tcPr marL="5854" marR="5854" marT="5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%</a:t>
                      </a:r>
                    </a:p>
                  </a:txBody>
                  <a:tcPr marL="5854" marR="5854" marT="5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ผลงาน (คน)</a:t>
                      </a:r>
                    </a:p>
                  </a:txBody>
                  <a:tcPr marL="5854" marR="5854" marT="5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%</a:t>
                      </a:r>
                    </a:p>
                  </a:txBody>
                  <a:tcPr marL="5854" marR="5854" marT="5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</a:tr>
              <a:tr h="402759"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เมืองสระแก้ว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180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179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99.44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179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99.44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169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93.89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164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91.11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166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92.22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172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95.56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402759"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คลองหาด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67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65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97.01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64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95.52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47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70.15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58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86.57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59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88.06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64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95.52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402759"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โคกสูง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52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52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100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52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100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49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94.23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49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94.23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49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94.23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49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94.23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402759"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4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ตาพระยา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92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91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98.91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91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98.91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83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90.22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83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90.22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83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90.22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81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88.04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02759"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เขาฉกรรจ์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96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88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91.67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88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91.67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80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83.33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84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87.5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0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84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87.5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0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84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87.50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02759"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6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วังน้ำเย็น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90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89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98.89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89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98.89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80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88.89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82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91.11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83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92.22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78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86.67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02759"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วัฒนานคร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132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131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99.24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130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98.48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111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84.09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121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91.67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122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92.42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114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86.36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02759"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วังสมบูรณ์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54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54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100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54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100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40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74.07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48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88.89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48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88.89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43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79.63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402759"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9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อรัญประเทศ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156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146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93.59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146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93.59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123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78.85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121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77.56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122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78.21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121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77.56</a:t>
                      </a:r>
                    </a:p>
                  </a:txBody>
                  <a:tcPr marL="5854" marR="5854" marT="5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402759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รวม</a:t>
                      </a:r>
                    </a:p>
                  </a:txBody>
                  <a:tcPr marL="5854" marR="5854" marT="5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919</a:t>
                      </a:r>
                    </a:p>
                  </a:txBody>
                  <a:tcPr marL="5854" marR="5854" marT="5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895</a:t>
                      </a:r>
                    </a:p>
                  </a:txBody>
                  <a:tcPr marL="5854" marR="5854" marT="5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97.39</a:t>
                      </a:r>
                    </a:p>
                  </a:txBody>
                  <a:tcPr marL="5854" marR="5854" marT="5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893</a:t>
                      </a:r>
                    </a:p>
                  </a:txBody>
                  <a:tcPr marL="5854" marR="5854" marT="5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97.17</a:t>
                      </a:r>
                    </a:p>
                  </a:txBody>
                  <a:tcPr marL="5854" marR="5854" marT="5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782</a:t>
                      </a:r>
                    </a:p>
                  </a:txBody>
                  <a:tcPr marL="5854" marR="5854" marT="5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85.09</a:t>
                      </a:r>
                    </a:p>
                  </a:txBody>
                  <a:tcPr marL="5854" marR="5854" marT="5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810</a:t>
                      </a:r>
                    </a:p>
                  </a:txBody>
                  <a:tcPr marL="5854" marR="5854" marT="5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88.14</a:t>
                      </a:r>
                    </a:p>
                  </a:txBody>
                  <a:tcPr marL="5854" marR="5854" marT="5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816</a:t>
                      </a:r>
                    </a:p>
                  </a:txBody>
                  <a:tcPr marL="5854" marR="5854" marT="5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88.79</a:t>
                      </a:r>
                    </a:p>
                  </a:txBody>
                  <a:tcPr marL="5854" marR="5854" marT="5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806</a:t>
                      </a:r>
                    </a:p>
                  </a:txBody>
                  <a:tcPr marL="5854" marR="5854" marT="5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87.70</a:t>
                      </a:r>
                    </a:p>
                  </a:txBody>
                  <a:tcPr marL="5854" marR="5854" marT="5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สี่เหลี่ยมผืนผ้า 3"/>
          <p:cNvSpPr>
            <a:spLocks noChangeArrowheads="1"/>
          </p:cNvSpPr>
          <p:nvPr/>
        </p:nvSpPr>
        <p:spPr bwMode="auto">
          <a:xfrm>
            <a:off x="0" y="12700"/>
            <a:ext cx="9112250" cy="800100"/>
          </a:xfrm>
          <a:prstGeom prst="rect">
            <a:avLst/>
          </a:prstGeom>
          <a:solidFill>
            <a:srgbClr val="FF99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sz="2300" b="1">
                <a:latin typeface="TH SarabunPSK" pitchFamily="34" charset="-34"/>
                <a:cs typeface="TH SarabunPSK" pitchFamily="34" charset="-34"/>
              </a:rPr>
              <a:t>ตารางที่ 2 แสดงความครอบคลุมของเด็กอายุครบ 2 ปีที่ได้รับวัคซีน </a:t>
            </a:r>
            <a:r>
              <a:rPr lang="en-US" sz="2300" b="1">
                <a:latin typeface="TH SarabunPSK" pitchFamily="34" charset="-34"/>
                <a:cs typeface="TH SarabunPSK" pitchFamily="34" charset="-34"/>
              </a:rPr>
              <a:t>DTP4,OPV4,JE </a:t>
            </a:r>
            <a:r>
              <a:rPr lang="th-TH" sz="2300" b="1">
                <a:latin typeface="TH SarabunPSK" pitchFamily="34" charset="-34"/>
                <a:cs typeface="TH SarabunPSK" pitchFamily="34" charset="-34"/>
              </a:rPr>
              <a:t>จ.สระแก้ว แยกรายอำเภอ</a:t>
            </a:r>
          </a:p>
          <a:p>
            <a:pPr algn="ctr"/>
            <a:r>
              <a:rPr lang="th-TH" sz="2300" b="1">
                <a:latin typeface="TH SarabunPSK" pitchFamily="34" charset="-34"/>
                <a:cs typeface="TH SarabunPSK" pitchFamily="34" charset="-34"/>
              </a:rPr>
              <a:t>เรียงตามเปอร์เซ็นความครอบคลุมของวัคซีน </a:t>
            </a:r>
            <a:r>
              <a:rPr lang="en-US" sz="2300" b="1">
                <a:latin typeface="TH SarabunPSK" pitchFamily="34" charset="-34"/>
                <a:cs typeface="TH SarabunPSK" pitchFamily="34" charset="-34"/>
              </a:rPr>
              <a:t>JE</a:t>
            </a:r>
          </a:p>
        </p:txBody>
      </p:sp>
      <p:graphicFrame>
        <p:nvGraphicFramePr>
          <p:cNvPr id="5" name="ตาราง 4"/>
          <p:cNvGraphicFramePr>
            <a:graphicFrameLocks noGrp="1"/>
          </p:cNvGraphicFramePr>
          <p:nvPr/>
        </p:nvGraphicFramePr>
        <p:xfrm>
          <a:off x="125413" y="904875"/>
          <a:ext cx="8929717" cy="5524868"/>
        </p:xfrm>
        <a:graphic>
          <a:graphicData uri="http://schemas.openxmlformats.org/drawingml/2006/table">
            <a:tbl>
              <a:tblPr/>
              <a:tblGrid>
                <a:gridCol w="1011377"/>
                <a:gridCol w="1134715"/>
                <a:gridCol w="1356725"/>
                <a:gridCol w="1011377"/>
                <a:gridCol w="937374"/>
                <a:gridCol w="937374"/>
                <a:gridCol w="838703"/>
                <a:gridCol w="851036"/>
                <a:gridCol w="851036"/>
              </a:tblGrid>
              <a:tr h="44648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ลำดับที่ </a:t>
                      </a:r>
                    </a:p>
                  </a:txBody>
                  <a:tcPr marL="6763" marR="6763" marT="6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อำเภอ</a:t>
                      </a:r>
                    </a:p>
                  </a:txBody>
                  <a:tcPr marL="6763" marR="6763" marT="6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เป้าหมาย</a:t>
                      </a:r>
                      <a:r>
                        <a:rPr lang="th-TH" sz="2000" b="1" i="0" u="none" strike="noStrike" dirty="0" err="1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ไตรมาส</a:t>
                      </a:r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 (คน)</a:t>
                      </a:r>
                    </a:p>
                  </a:txBody>
                  <a:tcPr marL="6763" marR="6763" marT="6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TH SarabunPSK"/>
                        </a:rPr>
                        <a:t>DTP4</a:t>
                      </a:r>
                    </a:p>
                  </a:txBody>
                  <a:tcPr marL="6763" marR="6763" marT="6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TH SarabunPSK"/>
                        </a:rPr>
                        <a:t>OPV4</a:t>
                      </a:r>
                    </a:p>
                  </a:txBody>
                  <a:tcPr marL="6763" marR="6763" marT="6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TH SarabunPSK"/>
                        </a:rPr>
                        <a:t>JE</a:t>
                      </a:r>
                    </a:p>
                  </a:txBody>
                  <a:tcPr marL="6763" marR="6763" marT="6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446488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ผลงาน (คน)</a:t>
                      </a:r>
                    </a:p>
                  </a:txBody>
                  <a:tcPr marL="6763" marR="6763" marT="6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%</a:t>
                      </a:r>
                    </a:p>
                  </a:txBody>
                  <a:tcPr marL="6763" marR="6763" marT="6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ผลงาน (คน)</a:t>
                      </a:r>
                    </a:p>
                  </a:txBody>
                  <a:tcPr marL="6763" marR="6763" marT="6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%</a:t>
                      </a:r>
                    </a:p>
                  </a:txBody>
                  <a:tcPr marL="6763" marR="6763" marT="6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ผลงาน (คน)</a:t>
                      </a:r>
                    </a:p>
                  </a:txBody>
                  <a:tcPr marL="6763" marR="6763" marT="6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%</a:t>
                      </a:r>
                    </a:p>
                  </a:txBody>
                  <a:tcPr marL="6763" marR="6763" marT="6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</a:tr>
              <a:tr h="446488"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</a:p>
                  </a:txBody>
                  <a:tcPr marL="6763" marR="6763" marT="6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ตาพระยา</a:t>
                      </a:r>
                    </a:p>
                  </a:txBody>
                  <a:tcPr marL="6763" marR="6763" marT="6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99</a:t>
                      </a:r>
                    </a:p>
                  </a:txBody>
                  <a:tcPr marL="6763" marR="6763" marT="6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95</a:t>
                      </a:r>
                    </a:p>
                  </a:txBody>
                  <a:tcPr marL="6763" marR="6763" marT="6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95.96</a:t>
                      </a:r>
                    </a:p>
                  </a:txBody>
                  <a:tcPr marL="6763" marR="6763" marT="6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95</a:t>
                      </a:r>
                    </a:p>
                  </a:txBody>
                  <a:tcPr marL="6763" marR="6763" marT="6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95.96</a:t>
                      </a:r>
                    </a:p>
                  </a:txBody>
                  <a:tcPr marL="6763" marR="6763" marT="6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95</a:t>
                      </a:r>
                    </a:p>
                  </a:txBody>
                  <a:tcPr marL="6763" marR="6763" marT="6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95.96</a:t>
                      </a:r>
                    </a:p>
                  </a:txBody>
                  <a:tcPr marL="6763" marR="6763" marT="6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446488"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</a:t>
                      </a:r>
                    </a:p>
                  </a:txBody>
                  <a:tcPr marL="6763" marR="6763" marT="6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วังสมบูรณ์</a:t>
                      </a:r>
                    </a:p>
                  </a:txBody>
                  <a:tcPr marL="6763" marR="6763" marT="6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59</a:t>
                      </a:r>
                    </a:p>
                  </a:txBody>
                  <a:tcPr marL="6763" marR="6763" marT="6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46</a:t>
                      </a:r>
                    </a:p>
                  </a:txBody>
                  <a:tcPr marL="6763" marR="6763" marT="6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77.97</a:t>
                      </a:r>
                    </a:p>
                  </a:txBody>
                  <a:tcPr marL="6763" marR="6763" marT="6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45</a:t>
                      </a:r>
                    </a:p>
                  </a:txBody>
                  <a:tcPr marL="6763" marR="6763" marT="6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76.27</a:t>
                      </a:r>
                    </a:p>
                  </a:txBody>
                  <a:tcPr marL="6763" marR="6763" marT="6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50</a:t>
                      </a:r>
                    </a:p>
                  </a:txBody>
                  <a:tcPr marL="6763" marR="6763" marT="6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84.75</a:t>
                      </a:r>
                    </a:p>
                  </a:txBody>
                  <a:tcPr marL="6763" marR="6763" marT="6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446488"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</a:t>
                      </a:r>
                    </a:p>
                  </a:txBody>
                  <a:tcPr marL="6763" marR="6763" marT="6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เขาฉกรรจ์</a:t>
                      </a:r>
                    </a:p>
                  </a:txBody>
                  <a:tcPr marL="6763" marR="6763" marT="6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112</a:t>
                      </a:r>
                    </a:p>
                  </a:txBody>
                  <a:tcPr marL="6763" marR="6763" marT="6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91</a:t>
                      </a:r>
                    </a:p>
                  </a:txBody>
                  <a:tcPr marL="6763" marR="6763" marT="6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81.25</a:t>
                      </a:r>
                    </a:p>
                  </a:txBody>
                  <a:tcPr marL="6763" marR="6763" marT="6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90</a:t>
                      </a:r>
                    </a:p>
                  </a:txBody>
                  <a:tcPr marL="6763" marR="6763" marT="6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80.36</a:t>
                      </a:r>
                    </a:p>
                  </a:txBody>
                  <a:tcPr marL="6763" marR="6763" marT="6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84</a:t>
                      </a:r>
                    </a:p>
                  </a:txBody>
                  <a:tcPr marL="6763" marR="6763" marT="6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75.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00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763" marR="6763" marT="6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46488"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4</a:t>
                      </a:r>
                    </a:p>
                  </a:txBody>
                  <a:tcPr marL="6763" marR="6763" marT="6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โคกสูง</a:t>
                      </a:r>
                    </a:p>
                  </a:txBody>
                  <a:tcPr marL="6763" marR="6763" marT="6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49</a:t>
                      </a:r>
                    </a:p>
                  </a:txBody>
                  <a:tcPr marL="6763" marR="6763" marT="6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45</a:t>
                      </a:r>
                    </a:p>
                  </a:txBody>
                  <a:tcPr marL="6763" marR="6763" marT="6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91.84</a:t>
                      </a:r>
                    </a:p>
                  </a:txBody>
                  <a:tcPr marL="6763" marR="6763" marT="6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45</a:t>
                      </a:r>
                    </a:p>
                  </a:txBody>
                  <a:tcPr marL="6763" marR="6763" marT="6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91.84</a:t>
                      </a:r>
                    </a:p>
                  </a:txBody>
                  <a:tcPr marL="6763" marR="6763" marT="6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34</a:t>
                      </a:r>
                    </a:p>
                  </a:txBody>
                  <a:tcPr marL="6763" marR="6763" marT="6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69.39</a:t>
                      </a:r>
                    </a:p>
                  </a:txBody>
                  <a:tcPr marL="6763" marR="6763" marT="6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446488"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</a:t>
                      </a:r>
                    </a:p>
                  </a:txBody>
                  <a:tcPr marL="6763" marR="6763" marT="6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เมืองสระแก้ว</a:t>
                      </a:r>
                    </a:p>
                  </a:txBody>
                  <a:tcPr marL="6763" marR="6763" marT="6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220</a:t>
                      </a:r>
                    </a:p>
                  </a:txBody>
                  <a:tcPr marL="6763" marR="6763" marT="6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182</a:t>
                      </a:r>
                    </a:p>
                  </a:txBody>
                  <a:tcPr marL="6763" marR="6763" marT="6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82.73</a:t>
                      </a:r>
                    </a:p>
                  </a:txBody>
                  <a:tcPr marL="6763" marR="6763" marT="6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184</a:t>
                      </a:r>
                    </a:p>
                  </a:txBody>
                  <a:tcPr marL="6763" marR="6763" marT="6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83.64</a:t>
                      </a:r>
                    </a:p>
                  </a:txBody>
                  <a:tcPr marL="6763" marR="6763" marT="6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149</a:t>
                      </a:r>
                    </a:p>
                  </a:txBody>
                  <a:tcPr marL="6763" marR="6763" marT="6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67.73</a:t>
                      </a:r>
                    </a:p>
                  </a:txBody>
                  <a:tcPr marL="6763" marR="6763" marT="6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443625"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6</a:t>
                      </a:r>
                    </a:p>
                  </a:txBody>
                  <a:tcPr marL="6763" marR="6763" marT="6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วังน้ำเย็น</a:t>
                      </a:r>
                    </a:p>
                  </a:txBody>
                  <a:tcPr marL="6763" marR="6763" marT="6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114</a:t>
                      </a:r>
                    </a:p>
                  </a:txBody>
                  <a:tcPr marL="6763" marR="6763" marT="6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94</a:t>
                      </a:r>
                    </a:p>
                  </a:txBody>
                  <a:tcPr marL="6763" marR="6763" marT="6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82.46</a:t>
                      </a:r>
                    </a:p>
                  </a:txBody>
                  <a:tcPr marL="6763" marR="6763" marT="6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94</a:t>
                      </a:r>
                    </a:p>
                  </a:txBody>
                  <a:tcPr marL="6763" marR="6763" marT="6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82.46</a:t>
                      </a:r>
                    </a:p>
                  </a:txBody>
                  <a:tcPr marL="6763" marR="6763" marT="6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77</a:t>
                      </a:r>
                    </a:p>
                  </a:txBody>
                  <a:tcPr marL="6763" marR="6763" marT="6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67.54</a:t>
                      </a:r>
                    </a:p>
                  </a:txBody>
                  <a:tcPr marL="6763" marR="6763" marT="6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446488"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</a:t>
                      </a:r>
                    </a:p>
                  </a:txBody>
                  <a:tcPr marL="6763" marR="6763" marT="6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วัฒนานคร</a:t>
                      </a:r>
                    </a:p>
                  </a:txBody>
                  <a:tcPr marL="6763" marR="6763" marT="6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123</a:t>
                      </a:r>
                    </a:p>
                  </a:txBody>
                  <a:tcPr marL="6763" marR="6763" marT="6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99</a:t>
                      </a:r>
                    </a:p>
                  </a:txBody>
                  <a:tcPr marL="6763" marR="6763" marT="6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80.49</a:t>
                      </a:r>
                    </a:p>
                  </a:txBody>
                  <a:tcPr marL="6763" marR="6763" marT="6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100</a:t>
                      </a:r>
                    </a:p>
                  </a:txBody>
                  <a:tcPr marL="6763" marR="6763" marT="6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81.3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0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763" marR="6763" marT="6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82</a:t>
                      </a:r>
                    </a:p>
                  </a:txBody>
                  <a:tcPr marL="6763" marR="6763" marT="6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66.67</a:t>
                      </a:r>
                    </a:p>
                  </a:txBody>
                  <a:tcPr marL="6763" marR="6763" marT="6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446488"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</a:t>
                      </a:r>
                    </a:p>
                  </a:txBody>
                  <a:tcPr marL="6763" marR="6763" marT="6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อรัญประเทศ</a:t>
                      </a:r>
                    </a:p>
                  </a:txBody>
                  <a:tcPr marL="6763" marR="6763" marT="6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156</a:t>
                      </a:r>
                    </a:p>
                  </a:txBody>
                  <a:tcPr marL="6763" marR="6763" marT="6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126</a:t>
                      </a:r>
                    </a:p>
                  </a:txBody>
                  <a:tcPr marL="6763" marR="6763" marT="6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80.77</a:t>
                      </a:r>
                    </a:p>
                  </a:txBody>
                  <a:tcPr marL="6763" marR="6763" marT="6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124</a:t>
                      </a:r>
                    </a:p>
                  </a:txBody>
                  <a:tcPr marL="6763" marR="6763" marT="6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79.49</a:t>
                      </a:r>
                    </a:p>
                  </a:txBody>
                  <a:tcPr marL="6763" marR="6763" marT="6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102</a:t>
                      </a:r>
                    </a:p>
                  </a:txBody>
                  <a:tcPr marL="6763" marR="6763" marT="6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65.38</a:t>
                      </a:r>
                    </a:p>
                  </a:txBody>
                  <a:tcPr marL="6763" marR="6763" marT="6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446488"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9</a:t>
                      </a:r>
                    </a:p>
                  </a:txBody>
                  <a:tcPr marL="6763" marR="6763" marT="6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คลองหาด</a:t>
                      </a:r>
                    </a:p>
                  </a:txBody>
                  <a:tcPr marL="6763" marR="6763" marT="6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87</a:t>
                      </a:r>
                    </a:p>
                  </a:txBody>
                  <a:tcPr marL="6763" marR="6763" marT="6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75</a:t>
                      </a:r>
                    </a:p>
                  </a:txBody>
                  <a:tcPr marL="6763" marR="6763" marT="6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86.21</a:t>
                      </a:r>
                    </a:p>
                  </a:txBody>
                  <a:tcPr marL="6763" marR="6763" marT="6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75</a:t>
                      </a:r>
                    </a:p>
                  </a:txBody>
                  <a:tcPr marL="6763" marR="6763" marT="6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86.21</a:t>
                      </a:r>
                    </a:p>
                  </a:txBody>
                  <a:tcPr marL="6763" marR="6763" marT="6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40</a:t>
                      </a:r>
                    </a:p>
                  </a:txBody>
                  <a:tcPr marL="6763" marR="6763" marT="6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45.98</a:t>
                      </a:r>
                    </a:p>
                  </a:txBody>
                  <a:tcPr marL="6763" marR="6763" marT="6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446488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รวม</a:t>
                      </a:r>
                    </a:p>
                  </a:txBody>
                  <a:tcPr marL="6763" marR="6763" marT="6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1019</a:t>
                      </a:r>
                    </a:p>
                  </a:txBody>
                  <a:tcPr marL="6763" marR="6763" marT="6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853</a:t>
                      </a:r>
                    </a:p>
                  </a:txBody>
                  <a:tcPr marL="6763" marR="6763" marT="6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83.71</a:t>
                      </a:r>
                    </a:p>
                  </a:txBody>
                  <a:tcPr marL="6763" marR="6763" marT="6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852</a:t>
                      </a:r>
                    </a:p>
                  </a:txBody>
                  <a:tcPr marL="6763" marR="6763" marT="6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83.61</a:t>
                      </a:r>
                    </a:p>
                  </a:txBody>
                  <a:tcPr marL="6763" marR="6763" marT="6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713</a:t>
                      </a:r>
                    </a:p>
                  </a:txBody>
                  <a:tcPr marL="6763" marR="6763" marT="6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69.97</a:t>
                      </a:r>
                    </a:p>
                  </a:txBody>
                  <a:tcPr marL="6763" marR="6763" marT="6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สี่เหลี่ยมผืนผ้า 3"/>
          <p:cNvSpPr>
            <a:spLocks noChangeArrowheads="1"/>
          </p:cNvSpPr>
          <p:nvPr/>
        </p:nvSpPr>
        <p:spPr bwMode="auto">
          <a:xfrm>
            <a:off x="0" y="12700"/>
            <a:ext cx="9112250" cy="800100"/>
          </a:xfrm>
          <a:prstGeom prst="rect">
            <a:avLst/>
          </a:prstGeom>
          <a:solidFill>
            <a:srgbClr val="FF99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sz="2300" b="1">
                <a:latin typeface="TH SarabunPSK" pitchFamily="34" charset="-34"/>
                <a:cs typeface="TH SarabunPSK" pitchFamily="34" charset="-34"/>
              </a:rPr>
              <a:t>ตารางที่ 3 แสดงความครอบคลุมของเด็กอายุครบ 3 ปีที่ได้รับวัคซีน </a:t>
            </a:r>
            <a:r>
              <a:rPr lang="en-US" sz="2300" b="1">
                <a:latin typeface="TH SarabunPSK" pitchFamily="34" charset="-34"/>
                <a:cs typeface="TH SarabunPSK" pitchFamily="34" charset="-34"/>
              </a:rPr>
              <a:t>JE,MMR2 </a:t>
            </a:r>
            <a:r>
              <a:rPr lang="th-TH" sz="2300" b="1">
                <a:latin typeface="TH SarabunPSK" pitchFamily="34" charset="-34"/>
                <a:cs typeface="TH SarabunPSK" pitchFamily="34" charset="-34"/>
              </a:rPr>
              <a:t>จ.สระแก้ว แยกรายอำเภอ</a:t>
            </a:r>
          </a:p>
          <a:p>
            <a:pPr algn="ctr"/>
            <a:r>
              <a:rPr lang="th-TH" sz="2300" b="1">
                <a:latin typeface="TH SarabunPSK" pitchFamily="34" charset="-34"/>
                <a:cs typeface="TH SarabunPSK" pitchFamily="34" charset="-34"/>
              </a:rPr>
              <a:t>เรียงตามเปอร์เซ็นความครอบคลุมของวัคซีน </a:t>
            </a:r>
            <a:r>
              <a:rPr lang="en-US" sz="2300" b="1">
                <a:latin typeface="TH SarabunPSK" pitchFamily="34" charset="-34"/>
                <a:cs typeface="TH SarabunPSK" pitchFamily="34" charset="-34"/>
              </a:rPr>
              <a:t>MMR2</a:t>
            </a:r>
          </a:p>
        </p:txBody>
      </p:sp>
      <p:graphicFrame>
        <p:nvGraphicFramePr>
          <p:cNvPr id="5" name="ตาราง 4"/>
          <p:cNvGraphicFramePr>
            <a:graphicFrameLocks noGrp="1"/>
          </p:cNvGraphicFramePr>
          <p:nvPr/>
        </p:nvGraphicFramePr>
        <p:xfrm>
          <a:off x="111125" y="936625"/>
          <a:ext cx="8929718" cy="5143536"/>
        </p:xfrm>
        <a:graphic>
          <a:graphicData uri="http://schemas.openxmlformats.org/drawingml/2006/table">
            <a:tbl>
              <a:tblPr/>
              <a:tblGrid>
                <a:gridCol w="1054522"/>
                <a:gridCol w="1287498"/>
                <a:gridCol w="1333800"/>
                <a:gridCol w="1214446"/>
                <a:gridCol w="1194694"/>
                <a:gridCol w="1422379"/>
                <a:gridCol w="1422379"/>
              </a:tblGrid>
              <a:tr h="42862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24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ลำดับที่</a:t>
                      </a:r>
                    </a:p>
                  </a:txBody>
                  <a:tcPr marL="6991" marR="6991" marT="69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24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อำเภอ</a:t>
                      </a:r>
                    </a:p>
                  </a:txBody>
                  <a:tcPr marL="6991" marR="6991" marT="69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2400" b="1" i="0" u="none" strike="noStrike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เป้าหมาย</a:t>
                      </a:r>
                    </a:p>
                    <a:p>
                      <a:pPr algn="ctr" fontAlgn="ctr"/>
                      <a:r>
                        <a:rPr lang="th-TH" sz="2400" b="1" i="0" u="none" strike="noStrike" dirty="0" err="1" smtClean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ไตร</a:t>
                      </a:r>
                      <a:r>
                        <a:rPr lang="th-TH" sz="2400" b="1" i="0" u="none" strike="noStrike" dirty="0" err="1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มาส</a:t>
                      </a:r>
                      <a:r>
                        <a:rPr lang="th-TH" sz="24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 (คน)</a:t>
                      </a:r>
                    </a:p>
                  </a:txBody>
                  <a:tcPr marL="6991" marR="6991" marT="69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JE</a:t>
                      </a:r>
                    </a:p>
                  </a:txBody>
                  <a:tcPr marL="6991" marR="6991" marT="69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MMR2</a:t>
                      </a:r>
                    </a:p>
                  </a:txBody>
                  <a:tcPr marL="6991" marR="6991" marT="69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428628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4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ผลงาน (คน)</a:t>
                      </a:r>
                    </a:p>
                  </a:txBody>
                  <a:tcPr marL="6991" marR="6991" marT="69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4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%</a:t>
                      </a:r>
                    </a:p>
                  </a:txBody>
                  <a:tcPr marL="6991" marR="6991" marT="69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4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ผลงาน (คน)</a:t>
                      </a:r>
                    </a:p>
                  </a:txBody>
                  <a:tcPr marL="6991" marR="6991" marT="69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4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%</a:t>
                      </a:r>
                    </a:p>
                  </a:txBody>
                  <a:tcPr marL="6991" marR="6991" marT="69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</a:p>
                  </a:txBody>
                  <a:tcPr marL="6991" marR="6991" marT="69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วังน้ำเย็น</a:t>
                      </a:r>
                    </a:p>
                  </a:txBody>
                  <a:tcPr marL="6991" marR="6991" marT="69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4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129</a:t>
                      </a:r>
                    </a:p>
                  </a:txBody>
                  <a:tcPr marL="6991" marR="6991" marT="69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4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90</a:t>
                      </a:r>
                    </a:p>
                  </a:txBody>
                  <a:tcPr marL="6991" marR="6991" marT="69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69.77</a:t>
                      </a:r>
                    </a:p>
                  </a:txBody>
                  <a:tcPr marL="6991" marR="6991" marT="69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4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122</a:t>
                      </a:r>
                    </a:p>
                  </a:txBody>
                  <a:tcPr marL="6991" marR="6991" marT="69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94.57</a:t>
                      </a:r>
                    </a:p>
                  </a:txBody>
                  <a:tcPr marL="6991" marR="6991" marT="69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</a:t>
                      </a:r>
                    </a:p>
                  </a:txBody>
                  <a:tcPr marL="6991" marR="6991" marT="69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วัฒนานคร</a:t>
                      </a:r>
                    </a:p>
                  </a:txBody>
                  <a:tcPr marL="6991" marR="6991" marT="69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4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142</a:t>
                      </a:r>
                    </a:p>
                  </a:txBody>
                  <a:tcPr marL="6991" marR="6991" marT="69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4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91</a:t>
                      </a:r>
                    </a:p>
                  </a:txBody>
                  <a:tcPr marL="6991" marR="6991" marT="69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64.08</a:t>
                      </a:r>
                    </a:p>
                  </a:txBody>
                  <a:tcPr marL="6991" marR="6991" marT="69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4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129</a:t>
                      </a:r>
                    </a:p>
                  </a:txBody>
                  <a:tcPr marL="6991" marR="6991" marT="69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90.85</a:t>
                      </a:r>
                    </a:p>
                  </a:txBody>
                  <a:tcPr marL="6991" marR="6991" marT="69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</a:t>
                      </a:r>
                    </a:p>
                  </a:txBody>
                  <a:tcPr marL="6991" marR="6991" marT="69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ตาพระยา</a:t>
                      </a:r>
                    </a:p>
                  </a:txBody>
                  <a:tcPr marL="6991" marR="6991" marT="69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4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119</a:t>
                      </a:r>
                    </a:p>
                  </a:txBody>
                  <a:tcPr marL="6991" marR="6991" marT="69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4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95</a:t>
                      </a:r>
                    </a:p>
                  </a:txBody>
                  <a:tcPr marL="6991" marR="6991" marT="69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79.83</a:t>
                      </a:r>
                    </a:p>
                  </a:txBody>
                  <a:tcPr marL="6991" marR="6991" marT="69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4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105</a:t>
                      </a:r>
                    </a:p>
                  </a:txBody>
                  <a:tcPr marL="6991" marR="6991" marT="69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88.24</a:t>
                      </a:r>
                    </a:p>
                  </a:txBody>
                  <a:tcPr marL="6991" marR="6991" marT="69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4</a:t>
                      </a:r>
                    </a:p>
                  </a:txBody>
                  <a:tcPr marL="6991" marR="6991" marT="69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โคกสูง</a:t>
                      </a:r>
                    </a:p>
                  </a:txBody>
                  <a:tcPr marL="6991" marR="6991" marT="69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4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58</a:t>
                      </a:r>
                    </a:p>
                  </a:txBody>
                  <a:tcPr marL="6991" marR="6991" marT="69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4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34</a:t>
                      </a:r>
                    </a:p>
                  </a:txBody>
                  <a:tcPr marL="6991" marR="6991" marT="69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58.62</a:t>
                      </a:r>
                    </a:p>
                  </a:txBody>
                  <a:tcPr marL="6991" marR="6991" marT="69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4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51</a:t>
                      </a:r>
                    </a:p>
                  </a:txBody>
                  <a:tcPr marL="6991" marR="6991" marT="69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87.93</a:t>
                      </a:r>
                    </a:p>
                  </a:txBody>
                  <a:tcPr marL="6991" marR="6991" marT="69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</a:t>
                      </a:r>
                    </a:p>
                  </a:txBody>
                  <a:tcPr marL="6991" marR="6991" marT="69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เขาฉกรรจ์</a:t>
                      </a:r>
                    </a:p>
                  </a:txBody>
                  <a:tcPr marL="6991" marR="6991" marT="69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4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124</a:t>
                      </a:r>
                    </a:p>
                  </a:txBody>
                  <a:tcPr marL="6991" marR="6991" marT="69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4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89</a:t>
                      </a:r>
                    </a:p>
                  </a:txBody>
                  <a:tcPr marL="6991" marR="6991" marT="69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71.77</a:t>
                      </a:r>
                    </a:p>
                  </a:txBody>
                  <a:tcPr marL="6991" marR="6991" marT="69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4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109</a:t>
                      </a:r>
                    </a:p>
                  </a:txBody>
                  <a:tcPr marL="6991" marR="6991" marT="69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87.90</a:t>
                      </a:r>
                    </a:p>
                  </a:txBody>
                  <a:tcPr marL="6991" marR="6991" marT="69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6</a:t>
                      </a:r>
                    </a:p>
                  </a:txBody>
                  <a:tcPr marL="6991" marR="6991" marT="69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วังสมบูรณ์</a:t>
                      </a:r>
                    </a:p>
                  </a:txBody>
                  <a:tcPr marL="6991" marR="6991" marT="69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4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73</a:t>
                      </a:r>
                    </a:p>
                  </a:txBody>
                  <a:tcPr marL="6991" marR="6991" marT="69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4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43</a:t>
                      </a:r>
                    </a:p>
                  </a:txBody>
                  <a:tcPr marL="6991" marR="6991" marT="69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58.90</a:t>
                      </a:r>
                    </a:p>
                  </a:txBody>
                  <a:tcPr marL="6991" marR="6991" marT="69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4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63</a:t>
                      </a:r>
                    </a:p>
                  </a:txBody>
                  <a:tcPr marL="6991" marR="6991" marT="69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86.30</a:t>
                      </a:r>
                    </a:p>
                  </a:txBody>
                  <a:tcPr marL="6991" marR="6991" marT="69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</a:t>
                      </a:r>
                    </a:p>
                  </a:txBody>
                  <a:tcPr marL="6991" marR="6991" marT="69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คลองหาด</a:t>
                      </a:r>
                    </a:p>
                  </a:txBody>
                  <a:tcPr marL="6991" marR="6991" marT="69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4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94</a:t>
                      </a:r>
                    </a:p>
                  </a:txBody>
                  <a:tcPr marL="6991" marR="6991" marT="69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4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52</a:t>
                      </a:r>
                    </a:p>
                  </a:txBody>
                  <a:tcPr marL="6991" marR="6991" marT="69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55.32</a:t>
                      </a:r>
                    </a:p>
                  </a:txBody>
                  <a:tcPr marL="6991" marR="6991" marT="69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4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78</a:t>
                      </a:r>
                    </a:p>
                  </a:txBody>
                  <a:tcPr marL="6991" marR="6991" marT="69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82.98</a:t>
                      </a:r>
                    </a:p>
                  </a:txBody>
                  <a:tcPr marL="6991" marR="6991" marT="69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</a:t>
                      </a:r>
                    </a:p>
                  </a:txBody>
                  <a:tcPr marL="6991" marR="6991" marT="69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อรัญประเทศ</a:t>
                      </a:r>
                    </a:p>
                  </a:txBody>
                  <a:tcPr marL="6991" marR="6991" marT="69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4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150</a:t>
                      </a:r>
                    </a:p>
                  </a:txBody>
                  <a:tcPr marL="6991" marR="6991" marT="69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4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68</a:t>
                      </a:r>
                    </a:p>
                  </a:txBody>
                  <a:tcPr marL="6991" marR="6991" marT="69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45.33</a:t>
                      </a:r>
                    </a:p>
                  </a:txBody>
                  <a:tcPr marL="6991" marR="6991" marT="69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4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117</a:t>
                      </a:r>
                    </a:p>
                  </a:txBody>
                  <a:tcPr marL="6991" marR="6991" marT="69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0" i="0" u="none" strike="noStrike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78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.00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91" marR="6991" marT="69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9</a:t>
                      </a:r>
                    </a:p>
                  </a:txBody>
                  <a:tcPr marL="6991" marR="6991" marT="69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เมืองสระแก้ว</a:t>
                      </a:r>
                    </a:p>
                  </a:txBody>
                  <a:tcPr marL="6991" marR="6991" marT="69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4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212</a:t>
                      </a:r>
                    </a:p>
                  </a:txBody>
                  <a:tcPr marL="6991" marR="6991" marT="69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4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106</a:t>
                      </a:r>
                    </a:p>
                  </a:txBody>
                  <a:tcPr marL="6991" marR="6991" marT="69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0" i="0" u="none" strike="noStrike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50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.00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91" marR="6991" marT="69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4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164</a:t>
                      </a:r>
                    </a:p>
                  </a:txBody>
                  <a:tcPr marL="6991" marR="6991" marT="69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77.36</a:t>
                      </a:r>
                    </a:p>
                  </a:txBody>
                  <a:tcPr marL="6991" marR="6991" marT="69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28628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24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รวม</a:t>
                      </a:r>
                    </a:p>
                  </a:txBody>
                  <a:tcPr marL="6991" marR="6991" marT="69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4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1101</a:t>
                      </a:r>
                    </a:p>
                  </a:txBody>
                  <a:tcPr marL="6991" marR="6991" marT="69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4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668</a:t>
                      </a:r>
                    </a:p>
                  </a:txBody>
                  <a:tcPr marL="6991" marR="6991" marT="69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60.67</a:t>
                      </a:r>
                    </a:p>
                  </a:txBody>
                  <a:tcPr marL="6991" marR="6991" marT="69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4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938</a:t>
                      </a:r>
                    </a:p>
                  </a:txBody>
                  <a:tcPr marL="6991" marR="6991" marT="69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85.20</a:t>
                      </a:r>
                    </a:p>
                  </a:txBody>
                  <a:tcPr marL="6991" marR="6991" marT="69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สี่เหลี่ยมผืนผ้า 3"/>
          <p:cNvSpPr>
            <a:spLocks noChangeArrowheads="1"/>
          </p:cNvSpPr>
          <p:nvPr/>
        </p:nvSpPr>
        <p:spPr bwMode="auto">
          <a:xfrm>
            <a:off x="0" y="12700"/>
            <a:ext cx="9112250" cy="800100"/>
          </a:xfrm>
          <a:prstGeom prst="rect">
            <a:avLst/>
          </a:prstGeom>
          <a:solidFill>
            <a:srgbClr val="FF99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sz="2300" b="1">
                <a:latin typeface="TH SarabunPSK" pitchFamily="34" charset="-34"/>
                <a:cs typeface="TH SarabunPSK" pitchFamily="34" charset="-34"/>
              </a:rPr>
              <a:t>ตารางที่ 4 แสดงความครอบคลุมของเด็กอายุครบ 5 ปีที่ได้รับวัคซีน </a:t>
            </a:r>
            <a:r>
              <a:rPr lang="en-US" sz="2300" b="1">
                <a:latin typeface="TH SarabunPSK" pitchFamily="34" charset="-34"/>
                <a:cs typeface="TH SarabunPSK" pitchFamily="34" charset="-34"/>
              </a:rPr>
              <a:t>DTP5,</a:t>
            </a:r>
            <a:r>
              <a:rPr lang="th-TH" sz="2300" b="1">
                <a:latin typeface="TH SarabunPSK" pitchFamily="34" charset="-34"/>
                <a:cs typeface="TH SarabunPSK" pitchFamily="34" charset="-34"/>
              </a:rPr>
              <a:t>โปลิโอ5 จ.สระแก้ว แยกรายอำเภอ</a:t>
            </a:r>
          </a:p>
          <a:p>
            <a:pPr algn="ctr"/>
            <a:r>
              <a:rPr lang="th-TH" sz="2300" b="1">
                <a:latin typeface="TH SarabunPSK" pitchFamily="34" charset="-34"/>
                <a:cs typeface="TH SarabunPSK" pitchFamily="34" charset="-34"/>
              </a:rPr>
              <a:t>เรียงตามเปอร์เซ็นความครอบคลุมของวัคซีน </a:t>
            </a:r>
            <a:r>
              <a:rPr lang="en-US" sz="2300" b="1">
                <a:latin typeface="TH SarabunPSK" pitchFamily="34" charset="-34"/>
                <a:cs typeface="TH SarabunPSK" pitchFamily="34" charset="-34"/>
              </a:rPr>
              <a:t>OPV5</a:t>
            </a:r>
          </a:p>
        </p:txBody>
      </p:sp>
      <p:graphicFrame>
        <p:nvGraphicFramePr>
          <p:cNvPr id="5" name="ตาราง 4"/>
          <p:cNvGraphicFramePr>
            <a:graphicFrameLocks noGrp="1"/>
          </p:cNvGraphicFramePr>
          <p:nvPr/>
        </p:nvGraphicFramePr>
        <p:xfrm>
          <a:off x="111125" y="936625"/>
          <a:ext cx="8929718" cy="5136144"/>
        </p:xfrm>
        <a:graphic>
          <a:graphicData uri="http://schemas.openxmlformats.org/drawingml/2006/table">
            <a:tbl>
              <a:tblPr/>
              <a:tblGrid>
                <a:gridCol w="937191"/>
                <a:gridCol w="1296888"/>
                <a:gridCol w="1557585"/>
                <a:gridCol w="1253988"/>
                <a:gridCol w="1293589"/>
                <a:gridCol w="1293589"/>
                <a:gridCol w="1296888"/>
              </a:tblGrid>
              <a:tr h="42801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24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ลำดับที่</a:t>
                      </a:r>
                    </a:p>
                  </a:txBody>
                  <a:tcPr marL="7234" marR="7234" marT="7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24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อำเภอ</a:t>
                      </a:r>
                    </a:p>
                  </a:txBody>
                  <a:tcPr marL="7234" marR="7234" marT="7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2400" b="1" i="0" u="none" strike="noStrike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เป้าหมาย</a:t>
                      </a:r>
                    </a:p>
                    <a:p>
                      <a:pPr algn="ctr" fontAlgn="ctr"/>
                      <a:r>
                        <a:rPr lang="th-TH" sz="2400" b="1" i="0" u="none" strike="noStrike" dirty="0" err="1" smtClean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ไตรมาส</a:t>
                      </a:r>
                      <a:r>
                        <a:rPr lang="th-TH" sz="2400" b="1" i="0" u="none" strike="noStrike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2 </a:t>
                      </a:r>
                      <a:r>
                        <a:rPr lang="th-TH" sz="24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(คน)</a:t>
                      </a:r>
                    </a:p>
                  </a:txBody>
                  <a:tcPr marL="7234" marR="7234" marT="7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DTP5</a:t>
                      </a:r>
                    </a:p>
                  </a:txBody>
                  <a:tcPr marL="7234" marR="7234" marT="7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OPV5</a:t>
                      </a:r>
                    </a:p>
                  </a:txBody>
                  <a:tcPr marL="7234" marR="7234" marT="7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428012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400" b="1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ผลงาน (คน)</a:t>
                      </a:r>
                    </a:p>
                  </a:txBody>
                  <a:tcPr marL="7234" marR="7234" marT="7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4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%</a:t>
                      </a:r>
                    </a:p>
                  </a:txBody>
                  <a:tcPr marL="7234" marR="7234" marT="7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4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ผลงาน (คน)</a:t>
                      </a:r>
                    </a:p>
                  </a:txBody>
                  <a:tcPr marL="7234" marR="7234" marT="7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4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%</a:t>
                      </a:r>
                    </a:p>
                  </a:txBody>
                  <a:tcPr marL="7234" marR="7234" marT="7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</a:tr>
              <a:tr h="428012"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</a:p>
                  </a:txBody>
                  <a:tcPr marL="7234" marR="7234" marT="7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ตาพระยา</a:t>
                      </a:r>
                    </a:p>
                  </a:txBody>
                  <a:tcPr marL="7234" marR="7234" marT="7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4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149</a:t>
                      </a:r>
                    </a:p>
                  </a:txBody>
                  <a:tcPr marL="7234" marR="7234" marT="7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4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133</a:t>
                      </a:r>
                    </a:p>
                  </a:txBody>
                  <a:tcPr marL="7234" marR="7234" marT="7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4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89.26</a:t>
                      </a:r>
                    </a:p>
                  </a:txBody>
                  <a:tcPr marL="7234" marR="7234" marT="7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4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134</a:t>
                      </a:r>
                    </a:p>
                  </a:txBody>
                  <a:tcPr marL="7234" marR="7234" marT="7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4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89.93</a:t>
                      </a:r>
                    </a:p>
                  </a:txBody>
                  <a:tcPr marL="7234" marR="7234" marT="7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428012"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</a:t>
                      </a:r>
                    </a:p>
                  </a:txBody>
                  <a:tcPr marL="7234" marR="7234" marT="7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โคกสูง</a:t>
                      </a:r>
                    </a:p>
                  </a:txBody>
                  <a:tcPr marL="7234" marR="7234" marT="7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4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61</a:t>
                      </a:r>
                    </a:p>
                  </a:txBody>
                  <a:tcPr marL="7234" marR="7234" marT="7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4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50</a:t>
                      </a:r>
                    </a:p>
                  </a:txBody>
                  <a:tcPr marL="7234" marR="7234" marT="7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4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81.97</a:t>
                      </a:r>
                    </a:p>
                  </a:txBody>
                  <a:tcPr marL="7234" marR="7234" marT="7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4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50</a:t>
                      </a:r>
                    </a:p>
                  </a:txBody>
                  <a:tcPr marL="7234" marR="7234" marT="7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4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81.97</a:t>
                      </a:r>
                    </a:p>
                  </a:txBody>
                  <a:tcPr marL="7234" marR="7234" marT="7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428012"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</a:t>
                      </a:r>
                    </a:p>
                  </a:txBody>
                  <a:tcPr marL="7234" marR="7234" marT="7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วัฒนานคร</a:t>
                      </a:r>
                    </a:p>
                  </a:txBody>
                  <a:tcPr marL="7234" marR="7234" marT="7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4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183</a:t>
                      </a:r>
                    </a:p>
                  </a:txBody>
                  <a:tcPr marL="7234" marR="7234" marT="7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4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145</a:t>
                      </a:r>
                    </a:p>
                  </a:txBody>
                  <a:tcPr marL="7234" marR="7234" marT="7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4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79.23</a:t>
                      </a:r>
                    </a:p>
                  </a:txBody>
                  <a:tcPr marL="7234" marR="7234" marT="7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4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146</a:t>
                      </a:r>
                    </a:p>
                  </a:txBody>
                  <a:tcPr marL="7234" marR="7234" marT="7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4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79.78</a:t>
                      </a:r>
                    </a:p>
                  </a:txBody>
                  <a:tcPr marL="7234" marR="7234" marT="7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28012"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4</a:t>
                      </a:r>
                    </a:p>
                  </a:txBody>
                  <a:tcPr marL="7234" marR="7234" marT="7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คลองหาด</a:t>
                      </a:r>
                    </a:p>
                  </a:txBody>
                  <a:tcPr marL="7234" marR="7234" marT="7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4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114</a:t>
                      </a:r>
                    </a:p>
                  </a:txBody>
                  <a:tcPr marL="7234" marR="7234" marT="7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4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87</a:t>
                      </a:r>
                    </a:p>
                  </a:txBody>
                  <a:tcPr marL="7234" marR="7234" marT="7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4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76.32</a:t>
                      </a:r>
                    </a:p>
                  </a:txBody>
                  <a:tcPr marL="7234" marR="7234" marT="7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4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88</a:t>
                      </a:r>
                    </a:p>
                  </a:txBody>
                  <a:tcPr marL="7234" marR="7234" marT="7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4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77.19</a:t>
                      </a:r>
                    </a:p>
                  </a:txBody>
                  <a:tcPr marL="7234" marR="7234" marT="7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28012"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</a:t>
                      </a:r>
                    </a:p>
                  </a:txBody>
                  <a:tcPr marL="7234" marR="7234" marT="7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เมืองสระแก้ว</a:t>
                      </a:r>
                    </a:p>
                  </a:txBody>
                  <a:tcPr marL="7234" marR="7234" marT="7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4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292</a:t>
                      </a:r>
                    </a:p>
                  </a:txBody>
                  <a:tcPr marL="7234" marR="7234" marT="7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4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208</a:t>
                      </a:r>
                    </a:p>
                  </a:txBody>
                  <a:tcPr marL="7234" marR="7234" marT="7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4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71.23</a:t>
                      </a:r>
                    </a:p>
                  </a:txBody>
                  <a:tcPr marL="7234" marR="7234" marT="7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4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203</a:t>
                      </a:r>
                    </a:p>
                  </a:txBody>
                  <a:tcPr marL="7234" marR="7234" marT="7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4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69.52</a:t>
                      </a:r>
                    </a:p>
                  </a:txBody>
                  <a:tcPr marL="7234" marR="7234" marT="7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428012"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6</a:t>
                      </a:r>
                    </a:p>
                  </a:txBody>
                  <a:tcPr marL="7234" marR="7234" marT="7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อรัญประเทศ</a:t>
                      </a:r>
                    </a:p>
                  </a:txBody>
                  <a:tcPr marL="7234" marR="7234" marT="7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4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198</a:t>
                      </a:r>
                    </a:p>
                  </a:txBody>
                  <a:tcPr marL="7234" marR="7234" marT="7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4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134</a:t>
                      </a:r>
                    </a:p>
                  </a:txBody>
                  <a:tcPr marL="7234" marR="7234" marT="7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4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67.68</a:t>
                      </a:r>
                    </a:p>
                  </a:txBody>
                  <a:tcPr marL="7234" marR="7234" marT="7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4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133</a:t>
                      </a:r>
                    </a:p>
                  </a:txBody>
                  <a:tcPr marL="7234" marR="7234" marT="7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4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67.17</a:t>
                      </a:r>
                    </a:p>
                  </a:txBody>
                  <a:tcPr marL="7234" marR="7234" marT="7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428012"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</a:t>
                      </a:r>
                    </a:p>
                  </a:txBody>
                  <a:tcPr marL="7234" marR="7234" marT="7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เขาฉกรรจ์</a:t>
                      </a:r>
                    </a:p>
                  </a:txBody>
                  <a:tcPr marL="7234" marR="7234" marT="7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4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164</a:t>
                      </a:r>
                    </a:p>
                  </a:txBody>
                  <a:tcPr marL="7234" marR="7234" marT="7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4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110</a:t>
                      </a:r>
                    </a:p>
                  </a:txBody>
                  <a:tcPr marL="7234" marR="7234" marT="7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4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67.07</a:t>
                      </a:r>
                    </a:p>
                  </a:txBody>
                  <a:tcPr marL="7234" marR="7234" marT="7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4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110</a:t>
                      </a:r>
                    </a:p>
                  </a:txBody>
                  <a:tcPr marL="7234" marR="7234" marT="7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4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67.07</a:t>
                      </a:r>
                    </a:p>
                  </a:txBody>
                  <a:tcPr marL="7234" marR="7234" marT="7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428012"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</a:t>
                      </a:r>
                    </a:p>
                  </a:txBody>
                  <a:tcPr marL="7234" marR="7234" marT="7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วังสมบูรณ์</a:t>
                      </a:r>
                    </a:p>
                  </a:txBody>
                  <a:tcPr marL="7234" marR="7234" marT="7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4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88</a:t>
                      </a:r>
                    </a:p>
                  </a:txBody>
                  <a:tcPr marL="7234" marR="7234" marT="7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4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54</a:t>
                      </a:r>
                    </a:p>
                  </a:txBody>
                  <a:tcPr marL="7234" marR="7234" marT="7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4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61.36</a:t>
                      </a:r>
                    </a:p>
                  </a:txBody>
                  <a:tcPr marL="7234" marR="7234" marT="7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4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54</a:t>
                      </a:r>
                    </a:p>
                  </a:txBody>
                  <a:tcPr marL="7234" marR="7234" marT="7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4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61.36</a:t>
                      </a:r>
                    </a:p>
                  </a:txBody>
                  <a:tcPr marL="7234" marR="7234" marT="7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428012"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9</a:t>
                      </a:r>
                    </a:p>
                  </a:txBody>
                  <a:tcPr marL="7234" marR="7234" marT="7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วังน้ำเย็น</a:t>
                      </a:r>
                    </a:p>
                  </a:txBody>
                  <a:tcPr marL="7234" marR="7234" marT="7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4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166</a:t>
                      </a:r>
                    </a:p>
                  </a:txBody>
                  <a:tcPr marL="7234" marR="7234" marT="7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4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99</a:t>
                      </a:r>
                    </a:p>
                  </a:txBody>
                  <a:tcPr marL="7234" marR="7234" marT="7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4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59.64</a:t>
                      </a:r>
                    </a:p>
                  </a:txBody>
                  <a:tcPr marL="7234" marR="7234" marT="7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400" b="0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98</a:t>
                      </a:r>
                    </a:p>
                  </a:txBody>
                  <a:tcPr marL="7234" marR="7234" marT="7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4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59.04</a:t>
                      </a:r>
                    </a:p>
                  </a:txBody>
                  <a:tcPr marL="7234" marR="7234" marT="7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428012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h-TH" sz="24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รวม</a:t>
                      </a:r>
                    </a:p>
                  </a:txBody>
                  <a:tcPr marL="7234" marR="7234" marT="7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4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1415</a:t>
                      </a:r>
                    </a:p>
                  </a:txBody>
                  <a:tcPr marL="7234" marR="7234" marT="7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4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1020</a:t>
                      </a:r>
                    </a:p>
                  </a:txBody>
                  <a:tcPr marL="7234" marR="7234" marT="7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4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72.08</a:t>
                      </a:r>
                    </a:p>
                  </a:txBody>
                  <a:tcPr marL="7234" marR="7234" marT="7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4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1016</a:t>
                      </a:r>
                    </a:p>
                  </a:txBody>
                  <a:tcPr marL="7234" marR="7234" marT="7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4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71.80</a:t>
                      </a:r>
                    </a:p>
                  </a:txBody>
                  <a:tcPr marL="7234" marR="7234" marT="7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ชื่อเรื่อง 1"/>
          <p:cNvSpPr txBox="1">
            <a:spLocks/>
          </p:cNvSpPr>
          <p:nvPr/>
        </p:nvSpPr>
        <p:spPr bwMode="auto">
          <a:xfrm>
            <a:off x="4763" y="1268413"/>
            <a:ext cx="9144000" cy="2446337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th-TH" sz="4400" b="1">
                <a:latin typeface="TH SarabunPSK" pitchFamily="34" charset="-34"/>
                <a:cs typeface="TH SarabunPSK" pitchFamily="34" charset="-34"/>
              </a:rPr>
              <a:t>ความครอบคลุมของเด็กอายุครบ 1 ปีที่ได้รับวัคซีน </a:t>
            </a:r>
            <a:r>
              <a:rPr lang="en-US" sz="4400" b="1">
                <a:latin typeface="TH SarabunPSK" pitchFamily="34" charset="-34"/>
                <a:cs typeface="TH SarabunPSK" pitchFamily="34" charset="-34"/>
              </a:rPr>
              <a:t>MMR1 </a:t>
            </a:r>
            <a:r>
              <a:rPr lang="th-TH" sz="4400" b="1">
                <a:latin typeface="TH SarabunPSK" pitchFamily="34" charset="-34"/>
                <a:cs typeface="TH SarabunPSK" pitchFamily="34" charset="-34"/>
              </a:rPr>
              <a:t>และเด็กอายุ </a:t>
            </a:r>
            <a:r>
              <a:rPr lang="en-US" sz="4400" b="1">
                <a:latin typeface="TH SarabunPSK" pitchFamily="34" charset="-34"/>
                <a:cs typeface="TH SarabunPSK" pitchFamily="34" charset="-34"/>
              </a:rPr>
              <a:t>3 </a:t>
            </a:r>
            <a:r>
              <a:rPr lang="th-TH" sz="4400" b="1">
                <a:latin typeface="TH SarabunPSK" pitchFamily="34" charset="-34"/>
                <a:cs typeface="TH SarabunPSK" pitchFamily="34" charset="-34"/>
              </a:rPr>
              <a:t>ปีที่ได้รับวัคซีน </a:t>
            </a:r>
            <a:r>
              <a:rPr lang="en-US" sz="4400" b="1">
                <a:latin typeface="TH SarabunPSK" pitchFamily="34" charset="-34"/>
                <a:cs typeface="TH SarabunPSK" pitchFamily="34" charset="-34"/>
              </a:rPr>
              <a:t>MMR2 </a:t>
            </a:r>
            <a:endParaRPr lang="th-TH" sz="4400" b="1">
              <a:latin typeface="TH SarabunPSK" pitchFamily="34" charset="-34"/>
              <a:cs typeface="TH SarabunPSK" pitchFamily="34" charset="-34"/>
            </a:endParaRPr>
          </a:p>
          <a:p>
            <a:pPr algn="ctr"/>
            <a:r>
              <a:rPr lang="th-TH" sz="4400" b="1">
                <a:latin typeface="TH SarabunPSK" pitchFamily="34" charset="-34"/>
                <a:cs typeface="TH SarabunPSK" pitchFamily="34" charset="-34"/>
              </a:rPr>
              <a:t>ไตรมาส 2 จ.สระแก้ว แยกรายสถานบริการ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ตัวยึดเนื้อหา 3"/>
          <p:cNvGraphicFramePr>
            <a:graphicFrameLocks noGrp="1"/>
          </p:cNvGraphicFramePr>
          <p:nvPr>
            <p:ph idx="1"/>
          </p:nvPr>
        </p:nvGraphicFramePr>
        <p:xfrm>
          <a:off x="103188" y="1055688"/>
          <a:ext cx="8929687" cy="5703887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3968014"/>
                <a:gridCol w="4961704"/>
              </a:tblGrid>
              <a:tr h="366751"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>
                          <a:solidFill>
                            <a:schemeClr val="bg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ปัญหา</a:t>
                      </a:r>
                      <a:endParaRPr lang="th-TH" sz="2000" b="1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>
                          <a:solidFill>
                            <a:schemeClr val="bg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ข้อเสนอแนะ/แนวทางแก้ไข</a:t>
                      </a:r>
                      <a:endParaRPr lang="th-TH" sz="2000" b="1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366751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1.</a:t>
                      </a:r>
                      <a:r>
                        <a:rPr lang="en-US" sz="18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kumimoji="0" lang="en-US" sz="1800" b="1" kern="1200" dirty="0" smtClean="0">
                          <a:solidFill>
                            <a:schemeClr val="dk1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Type </a:t>
                      </a:r>
                      <a:r>
                        <a:rPr kumimoji="0" lang="th-TH" sz="1800" b="1" kern="1200" dirty="0" smtClean="0">
                          <a:solidFill>
                            <a:schemeClr val="dk1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ประชากรยังไม่ถูกต้อง</a:t>
                      </a:r>
                      <a:endParaRPr lang="th-TH" sz="18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1" kern="1200" dirty="0" smtClean="0">
                          <a:solidFill>
                            <a:schemeClr val="dk1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1. </a:t>
                      </a:r>
                      <a:r>
                        <a:rPr kumimoji="0" lang="th-TH" sz="1800" b="1" kern="1200" dirty="0" smtClean="0">
                          <a:solidFill>
                            <a:schemeClr val="dk1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ควรมีการเคลียร์ </a:t>
                      </a:r>
                      <a:r>
                        <a:rPr kumimoji="0" lang="en-US" sz="1800" b="1" kern="1200" dirty="0" smtClean="0">
                          <a:solidFill>
                            <a:schemeClr val="dk1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Type </a:t>
                      </a:r>
                      <a:r>
                        <a:rPr kumimoji="0" lang="th-TH" sz="1800" b="1" kern="1200" dirty="0" smtClean="0">
                          <a:solidFill>
                            <a:schemeClr val="dk1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ประชากร</a:t>
                      </a:r>
                      <a:endParaRPr lang="th-TH" sz="18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59004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2. </a:t>
                      </a:r>
                      <a:r>
                        <a:rPr kumimoji="0" lang="th-TH" sz="1800" b="1" kern="1200" dirty="0" smtClean="0">
                          <a:solidFill>
                            <a:srgbClr val="0070C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การลงข้อมูลความครอบคลุมของวัคซีน มีการลงสถานบริการที่ให้บริการไม่ครบถ้วน</a:t>
                      </a:r>
                      <a:endParaRPr kumimoji="0" lang="en-US" sz="1800" b="1" kern="1200" dirty="0" smtClean="0">
                        <a:solidFill>
                          <a:srgbClr val="0070C0"/>
                        </a:solidFill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2.</a:t>
                      </a:r>
                      <a:r>
                        <a:rPr lang="en-US" sz="1800" b="1" baseline="0" dirty="0" smtClean="0">
                          <a:solidFill>
                            <a:srgbClr val="0070C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1800" b="1" baseline="0" dirty="0" smtClean="0">
                          <a:solidFill>
                            <a:srgbClr val="0070C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ควรลงสถานที่ให้บริการวัคซีนให้ครบถ้วน</a:t>
                      </a:r>
                      <a:endParaRPr lang="th-TH" sz="1800" b="1" dirty="0">
                        <a:solidFill>
                          <a:srgbClr val="0070C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366751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3. </a:t>
                      </a:r>
                      <a:r>
                        <a:rPr kumimoji="0" lang="th-TH" sz="1800" b="1" kern="1200" dirty="0" smtClean="0">
                          <a:solidFill>
                            <a:schemeClr val="dk1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ขาดการตรวจสอบข้อมูลจาก </a:t>
                      </a:r>
                      <a:r>
                        <a:rPr kumimoji="0" lang="en-US" sz="1800" b="1" kern="1200" dirty="0" smtClean="0">
                          <a:solidFill>
                            <a:schemeClr val="dk1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Web Analysis</a:t>
                      </a:r>
                      <a:endParaRPr lang="th-TH" sz="18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3.  </a:t>
                      </a:r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ควร</a:t>
                      </a:r>
                      <a:r>
                        <a:rPr kumimoji="0" lang="th-TH" sz="1800" b="1" kern="1200" dirty="0" smtClean="0">
                          <a:solidFill>
                            <a:schemeClr val="dk1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ตรวจสอบข้อมูลจาก </a:t>
                      </a:r>
                      <a:r>
                        <a:rPr kumimoji="0" lang="en-US" sz="1800" b="1" kern="1200" dirty="0" smtClean="0">
                          <a:solidFill>
                            <a:schemeClr val="dk1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Web Analysis</a:t>
                      </a:r>
                      <a:r>
                        <a:rPr kumimoji="0" lang="th-TH" sz="1800" b="1" kern="1200" dirty="0" smtClean="0">
                          <a:solidFill>
                            <a:schemeClr val="dk1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เป็นประจำ</a:t>
                      </a:r>
                      <a:endParaRPr lang="th-TH" sz="1800" b="1" dirty="0" smtClean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590041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4. </a:t>
                      </a:r>
                      <a:r>
                        <a:rPr kumimoji="0" lang="th-TH" sz="1800" b="1" kern="1200" dirty="0" smtClean="0">
                          <a:solidFill>
                            <a:srgbClr val="0070C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การดูข้อมูลใน</a:t>
                      </a:r>
                      <a:r>
                        <a:rPr kumimoji="0" lang="en-US" sz="1800" b="1" kern="1200" dirty="0" smtClean="0">
                          <a:solidFill>
                            <a:srgbClr val="0070C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Health Explorer </a:t>
                      </a:r>
                      <a:endParaRPr lang="th-TH" sz="1800" b="1" dirty="0">
                        <a:solidFill>
                          <a:srgbClr val="0070C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4. </a:t>
                      </a:r>
                      <a:r>
                        <a:rPr kumimoji="0" lang="th-TH" sz="1800" b="1" kern="1200" dirty="0" smtClean="0">
                          <a:solidFill>
                            <a:srgbClr val="0070C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ให้ผู้รับผิดชอบงานของ</a:t>
                      </a:r>
                      <a:r>
                        <a:rPr kumimoji="0" lang="th-TH" sz="1800" b="1" kern="1200" dirty="0" err="1" smtClean="0">
                          <a:solidFill>
                            <a:srgbClr val="0070C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สสอ.</a:t>
                      </a:r>
                      <a:r>
                        <a:rPr kumimoji="0" lang="th-TH" sz="1800" b="1" kern="1200" dirty="0" smtClean="0">
                          <a:solidFill>
                            <a:srgbClr val="0070C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/รพ. แจ้งงาน </a:t>
                      </a:r>
                      <a:r>
                        <a:rPr kumimoji="0" lang="en-US" sz="1800" b="1" kern="1200" dirty="0" smtClean="0">
                          <a:solidFill>
                            <a:srgbClr val="0070C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IT </a:t>
                      </a:r>
                      <a:r>
                        <a:rPr kumimoji="0" lang="th-TH" sz="1800" b="1" kern="1200" dirty="0" err="1" smtClean="0">
                          <a:solidFill>
                            <a:srgbClr val="0070C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สสจ.</a:t>
                      </a:r>
                      <a:r>
                        <a:rPr kumimoji="0" lang="th-TH" sz="1800" b="1" kern="1200" dirty="0" smtClean="0">
                          <a:solidFill>
                            <a:srgbClr val="0070C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สระแก้ว เพื่อประมวลผลงาน</a:t>
                      </a:r>
                      <a:endParaRPr kumimoji="0" lang="en-US" sz="1800" b="1" kern="1200" dirty="0" smtClean="0">
                        <a:solidFill>
                          <a:srgbClr val="0070C0"/>
                        </a:solidFill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366751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5. </a:t>
                      </a:r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การดู</a:t>
                      </a:r>
                      <a:r>
                        <a:rPr kumimoji="0" lang="th-TH" sz="1800" b="1" kern="1200" dirty="0" smtClean="0">
                          <a:solidFill>
                            <a:schemeClr val="dk1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ข้อมูลใน </a:t>
                      </a:r>
                      <a:r>
                        <a:rPr kumimoji="0" lang="en-US" sz="1800" b="1" kern="1200" dirty="0" smtClean="0">
                          <a:solidFill>
                            <a:schemeClr val="dk1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HDC</a:t>
                      </a:r>
                      <a:r>
                        <a:rPr kumimoji="0" lang="en-US" sz="1800" b="1" kern="1200" baseline="0" dirty="0" smtClean="0">
                          <a:solidFill>
                            <a:schemeClr val="dk1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</a:t>
                      </a:r>
                      <a:r>
                        <a:rPr kumimoji="0" lang="th-TH" sz="1800" b="1" kern="1200" baseline="0" dirty="0" smtClean="0">
                          <a:solidFill>
                            <a:schemeClr val="dk1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สระแก้ว</a:t>
                      </a:r>
                      <a:endParaRPr lang="th-TH" sz="18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5. </a:t>
                      </a:r>
                      <a:r>
                        <a:rPr kumimoji="0" lang="th-TH" sz="1800" b="1" kern="1200" dirty="0" smtClean="0">
                          <a:solidFill>
                            <a:schemeClr val="dk1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ข้อมูลใน </a:t>
                      </a:r>
                      <a:r>
                        <a:rPr kumimoji="0" lang="en-US" sz="1800" b="1" kern="1200" dirty="0" smtClean="0">
                          <a:solidFill>
                            <a:schemeClr val="dk1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HDC</a:t>
                      </a:r>
                      <a:r>
                        <a:rPr kumimoji="0" lang="en-US" sz="1800" b="1" kern="1200" baseline="0" dirty="0" smtClean="0">
                          <a:solidFill>
                            <a:schemeClr val="dk1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</a:t>
                      </a:r>
                      <a:r>
                        <a:rPr kumimoji="0" lang="th-TH" sz="1800" b="1" kern="1200" baseline="0" dirty="0" smtClean="0">
                          <a:solidFill>
                            <a:schemeClr val="dk1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สระแก้วปรับอัตโนมัติ</a:t>
                      </a:r>
                      <a:endParaRPr lang="th-TH" sz="18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590041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6. </a:t>
                      </a:r>
                      <a:r>
                        <a:rPr kumimoji="0" lang="th-TH" sz="1800" b="1" kern="1200" dirty="0" smtClean="0">
                          <a:solidFill>
                            <a:srgbClr val="0070C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เครื่อง </a:t>
                      </a:r>
                      <a:r>
                        <a:rPr kumimoji="0" lang="en-US" sz="1800" b="1" kern="1200" dirty="0" smtClean="0">
                          <a:solidFill>
                            <a:srgbClr val="0070C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Server </a:t>
                      </a:r>
                      <a:r>
                        <a:rPr kumimoji="0" lang="th-TH" sz="1800" b="1" kern="1200" dirty="0" smtClean="0">
                          <a:solidFill>
                            <a:srgbClr val="0070C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มีสมรรถนะในการใช้งานน้อย</a:t>
                      </a:r>
                      <a:endParaRPr lang="th-TH" sz="1800" b="1" dirty="0">
                        <a:solidFill>
                          <a:srgbClr val="0070C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6. </a:t>
                      </a:r>
                      <a:r>
                        <a:rPr lang="th-TH" sz="1800" b="1" dirty="0" smtClean="0">
                          <a:solidFill>
                            <a:srgbClr val="0070C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ควรเพิ่ม</a:t>
                      </a:r>
                      <a:r>
                        <a:rPr kumimoji="0" lang="th-TH" sz="1800" b="1" kern="1200" dirty="0" smtClean="0">
                          <a:solidFill>
                            <a:srgbClr val="0070C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สมรรถนะเครื่อง </a:t>
                      </a:r>
                      <a:r>
                        <a:rPr kumimoji="0" lang="en-US" sz="1800" b="1" kern="1200" dirty="0" smtClean="0">
                          <a:solidFill>
                            <a:srgbClr val="0070C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Server </a:t>
                      </a:r>
                      <a:r>
                        <a:rPr kumimoji="0" lang="th-TH" sz="1800" b="1" kern="1200" dirty="0" smtClean="0">
                          <a:solidFill>
                            <a:srgbClr val="0070C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ให้สูงขึ้นเพื่อประสิทธิภาพสูงสุด</a:t>
                      </a:r>
                    </a:p>
                    <a:p>
                      <a:r>
                        <a:rPr kumimoji="0" lang="th-TH" sz="1800" b="1" kern="1200" dirty="0" smtClean="0">
                          <a:solidFill>
                            <a:srgbClr val="0070C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ในการใช้งาน</a:t>
                      </a:r>
                      <a:endParaRPr lang="th-TH" sz="1800" b="1" dirty="0">
                        <a:solidFill>
                          <a:srgbClr val="0070C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366751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7. </a:t>
                      </a:r>
                      <a:r>
                        <a:rPr kumimoji="0" lang="th-TH" sz="1800" b="1" kern="1200" dirty="0" smtClean="0">
                          <a:solidFill>
                            <a:schemeClr val="dk1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ยังมีการบันทึกรหัสวัคซีนผิดจาก </a:t>
                      </a:r>
                      <a:r>
                        <a:rPr kumimoji="0" lang="en-US" sz="1800" b="1" kern="1200" dirty="0" smtClean="0">
                          <a:solidFill>
                            <a:schemeClr val="dk1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MMR </a:t>
                      </a:r>
                      <a:r>
                        <a:rPr kumimoji="0" lang="th-TH" sz="1800" b="1" kern="1200" dirty="0" smtClean="0">
                          <a:solidFill>
                            <a:schemeClr val="dk1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เป็น </a:t>
                      </a:r>
                      <a:r>
                        <a:rPr kumimoji="0" lang="en-US" sz="1800" b="1" kern="1200" dirty="0" smtClean="0">
                          <a:solidFill>
                            <a:schemeClr val="dk1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M</a:t>
                      </a:r>
                      <a:endParaRPr lang="th-TH" sz="18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7. </a:t>
                      </a:r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 ควรปรับรหัสวัคซีนให้เป็นปัจจุบัน</a:t>
                      </a:r>
                      <a:endParaRPr lang="th-TH" sz="18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590041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8. </a:t>
                      </a:r>
                      <a:r>
                        <a:rPr kumimoji="0" lang="th-TH" sz="1800" b="1" kern="1200" dirty="0" smtClean="0">
                          <a:solidFill>
                            <a:srgbClr val="0070C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การให้บริการวัคซีน </a:t>
                      </a:r>
                      <a:r>
                        <a:rPr kumimoji="0" lang="en-US" sz="1800" b="1" kern="1200" dirty="0" smtClean="0">
                          <a:solidFill>
                            <a:srgbClr val="0070C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JE </a:t>
                      </a:r>
                      <a:r>
                        <a:rPr kumimoji="0" lang="th-TH" sz="1800" b="1" kern="1200" dirty="0" smtClean="0">
                          <a:solidFill>
                            <a:srgbClr val="0070C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มีการลงข้อมูลเกินช่อง โดยมีทั้ง </a:t>
                      </a:r>
                      <a:r>
                        <a:rPr kumimoji="0" lang="en-US" sz="1800" b="1" kern="1200" dirty="0" smtClean="0">
                          <a:solidFill>
                            <a:srgbClr val="0070C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JE1+JE2+J11+J12</a:t>
                      </a:r>
                      <a:endParaRPr lang="th-TH" sz="1800" b="1" dirty="0">
                        <a:solidFill>
                          <a:srgbClr val="0070C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8. </a:t>
                      </a:r>
                      <a:r>
                        <a:rPr lang="th-TH" sz="1800" b="1" dirty="0" smtClean="0">
                          <a:solidFill>
                            <a:srgbClr val="0070C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ควรมีการตรวจสอบการให้บริการวัคซีน</a:t>
                      </a:r>
                      <a:r>
                        <a:rPr lang="th-TH" sz="1800" b="1" baseline="0" dirty="0" smtClean="0">
                          <a:solidFill>
                            <a:srgbClr val="0070C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</a:t>
                      </a:r>
                      <a:r>
                        <a:rPr lang="en-US" sz="1800" b="1" baseline="0" dirty="0" smtClean="0">
                          <a:solidFill>
                            <a:srgbClr val="0070C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JE </a:t>
                      </a:r>
                      <a:r>
                        <a:rPr lang="th-TH" sz="1800" b="1" baseline="0" dirty="0" smtClean="0">
                          <a:solidFill>
                            <a:srgbClr val="0070C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ว่าถูกต้องหรือไม่เพราะควรจะได้แค่ </a:t>
                      </a:r>
                      <a:r>
                        <a:rPr lang="en-US" sz="1800" b="1" baseline="0" dirty="0" smtClean="0">
                          <a:solidFill>
                            <a:srgbClr val="0070C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 </a:t>
                      </a:r>
                      <a:r>
                        <a:rPr lang="th-TH" sz="1800" b="1" baseline="0" dirty="0" smtClean="0">
                          <a:solidFill>
                            <a:srgbClr val="0070C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เข็ม</a:t>
                      </a:r>
                      <a:endParaRPr lang="th-TH" sz="1800" b="1" dirty="0">
                        <a:solidFill>
                          <a:srgbClr val="0070C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590041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9. </a:t>
                      </a:r>
                      <a:r>
                        <a:rPr kumimoji="0" lang="th-TH" sz="1800" b="1" kern="1200" dirty="0" smtClean="0">
                          <a:solidFill>
                            <a:schemeClr val="dk1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ลำดับการให้วัคซีนไม่สัมพันธ์กับอายุตามผลงาน</a:t>
                      </a:r>
                      <a:endParaRPr lang="th-TH" sz="18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9. </a:t>
                      </a:r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 ควรให้บริการเด็กที่จะมีอายุครบตามเป้าหมายในแต่ละ</a:t>
                      </a:r>
                      <a:r>
                        <a:rPr lang="th-TH" sz="1800" b="1" dirty="0" err="1" smtClean="0">
                          <a:latin typeface="TH SarabunPSK" pitchFamily="34" charset="-34"/>
                          <a:cs typeface="TH SarabunPSK" pitchFamily="34" charset="-34"/>
                        </a:rPr>
                        <a:t>ไตรมาส</a:t>
                      </a:r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ก่อน</a:t>
                      </a:r>
                      <a:r>
                        <a:rPr lang="th-TH" sz="18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 แล้วเก็บ</a:t>
                      </a:r>
                      <a:r>
                        <a:rPr lang="th-TH" sz="1800" b="1" baseline="0" dirty="0" err="1" smtClean="0">
                          <a:latin typeface="TH SarabunPSK" pitchFamily="34" charset="-34"/>
                          <a:cs typeface="TH SarabunPSK" pitchFamily="34" charset="-34"/>
                        </a:rPr>
                        <a:t>เต็ก</a:t>
                      </a:r>
                      <a:r>
                        <a:rPr lang="th-TH" sz="18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เด็กที่ยังไม่ได้รับบริการ</a:t>
                      </a:r>
                      <a:endParaRPr lang="th-TH" sz="18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590041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10. </a:t>
                      </a:r>
                      <a:r>
                        <a:rPr kumimoji="0" lang="th-TH" sz="1800" b="1" kern="1200" dirty="0" smtClean="0">
                          <a:solidFill>
                            <a:srgbClr val="0070C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ปัจจุบันมีการเปลี่ยนรหัสวัคซีนและมีบางตัวที่ตัดออก </a:t>
                      </a:r>
                      <a:endParaRPr lang="th-TH" sz="1800" b="1" dirty="0">
                        <a:solidFill>
                          <a:srgbClr val="0070C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10. </a:t>
                      </a:r>
                      <a:r>
                        <a:rPr kumimoji="0" lang="th-TH" sz="1800" b="1" kern="1200" dirty="0" smtClean="0">
                          <a:solidFill>
                            <a:srgbClr val="0070C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พื้นที่ควรปรับให้เป็นปัจจุบัน เช่น ถ้าเป็นโปรแกรม </a:t>
                      </a:r>
                      <a:r>
                        <a:rPr kumimoji="0" lang="en-US" sz="1800" b="1" kern="1200" dirty="0" smtClean="0">
                          <a:solidFill>
                            <a:srgbClr val="0070C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JHCIS</a:t>
                      </a:r>
                      <a:r>
                        <a:rPr kumimoji="0" lang="en-US" sz="1800" b="1" kern="1200" baseline="0" dirty="0" smtClean="0">
                          <a:solidFill>
                            <a:srgbClr val="0070C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</a:t>
                      </a:r>
                      <a:r>
                        <a:rPr kumimoji="0" lang="th-TH" sz="1800" b="1" kern="1200" baseline="0" dirty="0" smtClean="0">
                          <a:solidFill>
                            <a:srgbClr val="0070C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ควรเป็น </a:t>
                      </a:r>
                      <a:r>
                        <a:rPr kumimoji="0" lang="en-US" sz="1800" b="1" kern="1200" baseline="0" dirty="0" smtClean="0">
                          <a:solidFill>
                            <a:srgbClr val="0070C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Version 7 </a:t>
                      </a:r>
                      <a:r>
                        <a:rPr kumimoji="0" lang="th-TH" sz="1800" b="1" kern="1200" baseline="0" dirty="0" smtClean="0">
                          <a:solidFill>
                            <a:srgbClr val="0070C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กุมภาพันธ์ </a:t>
                      </a:r>
                      <a:r>
                        <a:rPr kumimoji="0" lang="en-US" sz="1800" b="1" kern="1200" baseline="0" dirty="0" smtClean="0">
                          <a:solidFill>
                            <a:srgbClr val="0070C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2560</a:t>
                      </a:r>
                      <a:endParaRPr lang="th-TH" sz="1800" b="1" dirty="0">
                        <a:solidFill>
                          <a:srgbClr val="0070C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399" name="สี่เหลี่ยมผืนผ้า 4"/>
          <p:cNvSpPr>
            <a:spLocks noChangeArrowheads="1"/>
          </p:cNvSpPr>
          <p:nvPr/>
        </p:nvSpPr>
        <p:spPr bwMode="auto">
          <a:xfrm>
            <a:off x="0" y="12700"/>
            <a:ext cx="9112250" cy="954088"/>
          </a:xfrm>
          <a:prstGeom prst="rect">
            <a:avLst/>
          </a:prstGeom>
          <a:solidFill>
            <a:srgbClr val="FF99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b="1">
                <a:solidFill>
                  <a:srgbClr val="0070C0"/>
                </a:solidFill>
                <a:latin typeface="TH SarabunPSK" pitchFamily="34" charset="-34"/>
                <a:cs typeface="TH SarabunPSK" pitchFamily="34" charset="-34"/>
              </a:rPr>
              <a:t>ตัวอย่างปัญหาข้อมูลวัคซีนและข้อเสนอแนะ/แนวทางแก้ไข</a:t>
            </a:r>
          </a:p>
          <a:p>
            <a:pPr algn="ctr"/>
            <a:r>
              <a:rPr lang="th-TH" b="1">
                <a:solidFill>
                  <a:srgbClr val="0070C0"/>
                </a:solidFill>
                <a:latin typeface="TH SarabunPSK" pitchFamily="34" charset="-34"/>
                <a:cs typeface="TH SarabunPSK" pitchFamily="34" charset="-34"/>
              </a:rPr>
              <a:t>ที่พบจากการลงพื้นที่อำเภอเขาฉกรรจ์</a:t>
            </a:r>
            <a:r>
              <a:rPr lang="en-US" b="1">
                <a:solidFill>
                  <a:srgbClr val="0070C0"/>
                </a:solidFill>
                <a:latin typeface="TH SarabunPSK" pitchFamily="34" charset="-34"/>
                <a:cs typeface="TH SarabunPSK" pitchFamily="34" charset="-34"/>
              </a:rPr>
              <a:t> (15 </a:t>
            </a:r>
            <a:r>
              <a:rPr lang="th-TH" b="1">
                <a:solidFill>
                  <a:srgbClr val="0070C0"/>
                </a:solidFill>
                <a:latin typeface="TH SarabunPSK" pitchFamily="34" charset="-34"/>
                <a:cs typeface="TH SarabunPSK" pitchFamily="34" charset="-34"/>
              </a:rPr>
              <a:t>กุมภาพันธ์ 2560)</a:t>
            </a:r>
            <a:endParaRPr lang="en-US">
              <a:solidFill>
                <a:srgbClr val="0070C0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ข้อมูลEPI นำเสนอ Web Conference 240260">
  <a:themeElements>
    <a:clrScheme name="รวมกลุ่ม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รวมกลุ่ม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รวมกลุ่ม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รวมกลุ่ม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รวมกลุ่ม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รวมกลุ่ม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รวมกลุ่ม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ข้อมูลEPI นำเสนอ Web Conference 240260</Template>
  <TotalTime>0</TotalTime>
  <Words>1001</Words>
  <Application>Microsoft Office PowerPoint</Application>
  <PresentationFormat>นำเสนอทางหน้าจอ (4:3)</PresentationFormat>
  <Paragraphs>466</Paragraphs>
  <Slides>7</Slides>
  <Notes>0</Notes>
  <HiddenSlides>0</HiddenSlides>
  <MMClips>0</MMClips>
  <ScaleCrop>false</ScaleCrop>
  <HeadingPairs>
    <vt:vector size="6" baseType="variant">
      <vt:variant>
        <vt:lpstr>แบบอักษรที่ถูกใช้</vt:lpstr>
      </vt:variant>
      <vt:variant>
        <vt:i4>9</vt:i4>
      </vt:variant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7</vt:i4>
      </vt:variant>
    </vt:vector>
  </HeadingPairs>
  <TitlesOfParts>
    <vt:vector size="17" baseType="lpstr">
      <vt:lpstr>Lucida Sans Unicode</vt:lpstr>
      <vt:lpstr>Cordia New</vt:lpstr>
      <vt:lpstr>Arial</vt:lpstr>
      <vt:lpstr>Wingdings 3</vt:lpstr>
      <vt:lpstr>Verdana</vt:lpstr>
      <vt:lpstr>Wingdings 2</vt:lpstr>
      <vt:lpstr>Calibri</vt:lpstr>
      <vt:lpstr>TH SarabunPSK</vt:lpstr>
      <vt:lpstr>Angsana New</vt:lpstr>
      <vt:lpstr>ข้อมูลEPI นำเสนอ Web Conference 240260</vt:lpstr>
      <vt:lpstr>ข้อมูล EPI จาก HDC  ณ วันที่ 23 กุมภาพันธ์ 2560</vt:lpstr>
      <vt:lpstr>ภาพนิ่ง 2</vt:lpstr>
      <vt:lpstr>ภาพนิ่ง 3</vt:lpstr>
      <vt:lpstr>ภาพนิ่ง 4</vt:lpstr>
      <vt:lpstr>ภาพนิ่ง 5</vt:lpstr>
      <vt:lpstr>ภาพนิ่ง 6</vt:lpstr>
      <vt:lpstr>ภาพนิ่ง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ข้อมูล EPI จาก HDC  ณ วันที่ 23 กุมภาพันธ์ 2560</dc:title>
  <dc:creator>umuim</dc:creator>
  <cp:lastModifiedBy>umuim</cp:lastModifiedBy>
  <cp:revision>1</cp:revision>
  <dcterms:created xsi:type="dcterms:W3CDTF">2017-02-23T23:41:26Z</dcterms:created>
  <dcterms:modified xsi:type="dcterms:W3CDTF">2017-02-23T23:41:54Z</dcterms:modified>
</cp:coreProperties>
</file>