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7ED1F-024A-400F-9D4F-02F7AFFB41CB}" type="datetimeFigureOut">
              <a:rPr lang="th-TH" smtClean="0"/>
              <a:t>18/04/61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A75B6-0807-447C-B087-C85F8936A5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15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A75B6-0807-447C-B087-C85F8936A55B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645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A75B6-0807-447C-B087-C85F8936A55B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6453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A75B6-0807-447C-B087-C85F8936A55B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6453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18/04/61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18/04/61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18/04/61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18/04/61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18/04/61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18/04/61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18/04/61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18/04/61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18/04/61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18/04/61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18/04/61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18/04/61</a:t>
            </a:fld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3648;&#3629;&#3585;&#3626;&#3634;&#3619;&#3605;&#3633;&#3623;&#3629;&#3618;&#3656;&#3634;&#3591;&#3588;&#3635;&#3626;&#3633;&#3656;&#3591;&#3649;&#3621;&#3632;&#3649;&#3610;&#3610;&#3607;&#3637;&#3656;&#3648;&#3585;&#3637;&#3656;&#3618;&#3623;&#3586;&#3657;&#3629;&#3591;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951346"/>
            <a:ext cx="7772400" cy="2261632"/>
          </a:xfrm>
        </p:spPr>
        <p:txBody>
          <a:bodyPr>
            <a:normAutofit/>
          </a:bodyPr>
          <a:lstStyle/>
          <a:p>
            <a:r>
              <a:rPr lang="th-TH" sz="2800" b="1" dirty="0" smtClean="0"/>
              <a:t>ซักซ้อมแนวทางการจ่ายค่าตอบแทนตามหลักเกณฑ์ </a:t>
            </a:r>
            <a:r>
              <a:rPr lang="th-TH" sz="2800" b="1" dirty="0"/>
              <a:t>วิธีการและเงื่อนไขการจ่ายค่าตอบแทน </a:t>
            </a:r>
            <a:r>
              <a:rPr lang="th-TH" sz="2800" b="1" dirty="0" smtClean="0"/>
              <a:t> แนบ</a:t>
            </a:r>
            <a:r>
              <a:rPr lang="th-TH" sz="2800" b="1" dirty="0"/>
              <a:t>ท้ายข้อบังคับกระทรวงสาธารณสุขว่าด้วยการจ่ายเงินค่าตอบแทนเจ้าหน้าที่ที่ปฏิบัติงานให้กับหน่วยบริการในสังกัดกระทรวงสาธารณสุข (ฉบับที่ 5) พ.ศ. 2552</a:t>
            </a:r>
            <a:r>
              <a:rPr lang="th-TH" sz="2800" b="1" dirty="0" smtClean="0"/>
              <a:t/>
            </a:r>
            <a:br>
              <a:rPr lang="th-TH" sz="2800" b="1" dirty="0" smtClean="0"/>
            </a:br>
            <a:r>
              <a:rPr lang="th-TH" sz="2800" dirty="0" smtClean="0"/>
              <a:t> 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877048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6239976"/>
          </a:xfrm>
        </p:spPr>
        <p:txBody>
          <a:bodyPr>
            <a:normAutofit lnSpcReduction="10000"/>
          </a:bodyPr>
          <a:lstStyle/>
          <a:p>
            <a:r>
              <a:rPr lang="th-TH" b="1" u="sng" dirty="0" smtClean="0">
                <a:solidFill>
                  <a:srgbClr val="FFFF00"/>
                </a:solidFill>
              </a:rPr>
              <a:t>เงื่อนไขและอัตราการจ่ายค่าตอบแทน</a:t>
            </a:r>
          </a:p>
          <a:p>
            <a:r>
              <a:rPr lang="th-TH" b="1" dirty="0"/>
              <a:t>	</a:t>
            </a:r>
            <a:r>
              <a:rPr lang="th-TH" b="1" dirty="0" smtClean="0">
                <a:solidFill>
                  <a:srgbClr val="FFFF00"/>
                </a:solidFill>
              </a:rPr>
              <a:t>10.</a:t>
            </a:r>
            <a:r>
              <a:rPr lang="th-TH" b="1" dirty="0">
                <a:solidFill>
                  <a:srgbClr val="FFFF00"/>
                </a:solidFill>
              </a:rPr>
              <a:t>การปฏิบัติงานในคลินิกพิเศษนอกเวลาราชการ (ข้อ 2</a:t>
            </a:r>
            <a:r>
              <a:rPr lang="th-TH" b="1" dirty="0" smtClean="0">
                <a:solidFill>
                  <a:srgbClr val="FFFF00"/>
                </a:solidFill>
              </a:rPr>
              <a:t>)  ต่อ</a:t>
            </a:r>
          </a:p>
          <a:p>
            <a:r>
              <a:rPr lang="th-TH" b="1" dirty="0">
                <a:solidFill>
                  <a:srgbClr val="FFFF00"/>
                </a:solidFill>
              </a:rPr>
              <a:t>	 </a:t>
            </a:r>
            <a:r>
              <a:rPr lang="th-TH" b="1" dirty="0" smtClean="0">
                <a:solidFill>
                  <a:srgbClr val="FFFF00"/>
                </a:solidFill>
              </a:rPr>
              <a:t>    </a:t>
            </a:r>
            <a:r>
              <a:rPr lang="th-TH" b="1" dirty="0" smtClean="0"/>
              <a:t>- อัตราค่าตอบแทนเจ้าหน้าที่ (ที่ไม่ใช่แพทย์ </a:t>
            </a:r>
            <a:r>
              <a:rPr lang="th-TH" b="1" dirty="0" err="1" smtClean="0"/>
              <a:t>ทันตแพทย์</a:t>
            </a:r>
            <a:r>
              <a:rPr lang="th-TH" b="1" dirty="0" smtClean="0"/>
              <a:t> ) ให้คิดเป็นรายชั่วโมง</a:t>
            </a:r>
          </a:p>
          <a:p>
            <a:r>
              <a:rPr lang="th-TH" b="1" dirty="0" smtClean="0"/>
              <a:t>                      </a:t>
            </a:r>
            <a:r>
              <a:rPr lang="th-TH" b="1" dirty="0" smtClean="0">
                <a:solidFill>
                  <a:srgbClr val="FFFF00"/>
                </a:solidFill>
              </a:rPr>
              <a:t>เช่น </a:t>
            </a:r>
            <a:r>
              <a:rPr lang="th-TH" b="1" dirty="0"/>
              <a:t>เภสัชกร ชม.ละ 90 บาท พยาบาลวิชาชีพ </a:t>
            </a:r>
            <a:r>
              <a:rPr lang="th-TH" b="1" dirty="0" err="1"/>
              <a:t>นวก</a:t>
            </a:r>
            <a:r>
              <a:rPr lang="th-TH" b="1" dirty="0"/>
              <a:t>. ชม.ละ 80 บาท </a:t>
            </a:r>
            <a:r>
              <a:rPr lang="th-TH" b="1" dirty="0" smtClean="0"/>
              <a:t>พยาบาล</a:t>
            </a:r>
          </a:p>
          <a:p>
            <a:r>
              <a:rPr lang="th-TH" b="1" dirty="0"/>
              <a:t> </a:t>
            </a:r>
            <a:r>
              <a:rPr lang="th-TH" b="1" dirty="0" smtClean="0"/>
              <a:t>                           เทคนิค</a:t>
            </a:r>
            <a:r>
              <a:rPr lang="th-TH" b="1" dirty="0"/>
              <a:t>/</a:t>
            </a:r>
            <a:r>
              <a:rPr lang="th-TH" b="1" dirty="0" err="1"/>
              <a:t>จพ.สธ</a:t>
            </a:r>
            <a:r>
              <a:rPr lang="th-TH" b="1" dirty="0"/>
              <a:t>. ชม.ละ 60 บาท  </a:t>
            </a:r>
            <a:r>
              <a:rPr lang="th-TH" b="1" dirty="0" err="1"/>
              <a:t>จนท</a:t>
            </a:r>
            <a:r>
              <a:rPr lang="th-TH" b="1" dirty="0"/>
              <a:t>.พยาบาล/</a:t>
            </a:r>
            <a:r>
              <a:rPr lang="th-TH" b="1" dirty="0" err="1"/>
              <a:t>จนท.สธ</a:t>
            </a:r>
            <a:r>
              <a:rPr lang="th-TH" b="1" dirty="0"/>
              <a:t>. ชม.ละ 50 บาท เป็น</a:t>
            </a:r>
            <a:r>
              <a:rPr lang="th-TH" b="1" dirty="0" smtClean="0"/>
              <a:t>ต้น</a:t>
            </a:r>
          </a:p>
          <a:p>
            <a:r>
              <a:rPr lang="th-TH" b="1" dirty="0"/>
              <a:t>	 </a:t>
            </a:r>
            <a:r>
              <a:rPr lang="th-TH" b="1" dirty="0" smtClean="0"/>
              <a:t>    -อัตราค่าตอบแทนแพทย์ที่ปฏิบัติงานให้บริการแบบผู้ป่วยนอก  จ่ายตามจำนวนผู้ป่วยที่มารับบริการตรวจ รายละ 50 บาท</a:t>
            </a:r>
          </a:p>
          <a:p>
            <a:r>
              <a:rPr lang="th-TH" b="1" dirty="0"/>
              <a:t>	 </a:t>
            </a:r>
            <a:r>
              <a:rPr lang="th-TH" b="1" dirty="0" smtClean="0"/>
              <a:t>    - อัตราค่าตอบแทน</a:t>
            </a:r>
            <a:r>
              <a:rPr lang="th-TH" b="1" dirty="0" err="1" smtClean="0"/>
              <a:t>ทันตแพทย์</a:t>
            </a:r>
            <a:r>
              <a:rPr lang="th-TH" b="1" dirty="0" smtClean="0"/>
              <a:t>ที่ปฏิบัติงานให้บริการทันตก</a:t>
            </a:r>
            <a:r>
              <a:rPr lang="th-TH" b="1" dirty="0" err="1" smtClean="0"/>
              <a:t>รรม</a:t>
            </a:r>
            <a:r>
              <a:rPr lang="th-TH" b="1" dirty="0" smtClean="0"/>
              <a:t> ให้จ่ายตามคุณภาพและปริมาณงานตามบัญชีหมายเลข 2 หรือไม่น้อยกว่า ชม.ละ 120 </a:t>
            </a:r>
            <a:r>
              <a:rPr lang="th-TH" b="1" dirty="0" smtClean="0"/>
              <a:t>บาท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11.การปฏิบัติงานเวรบ่ายหรือเวรดึกของพยาบาล (ข้อ 3</a:t>
            </a:r>
            <a:r>
              <a:rPr lang="th-TH" b="1" dirty="0" smtClean="0">
                <a:solidFill>
                  <a:srgbClr val="FFFF00"/>
                </a:solidFill>
              </a:rPr>
              <a:t>) </a:t>
            </a: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/>
              <a:t> </a:t>
            </a:r>
            <a:r>
              <a:rPr lang="th-TH" b="1" dirty="0" smtClean="0"/>
              <a:t>   - ให้หัวหน้าหน่วยบริการกำหนดเจ้าหน้าที่ตามความเหมาะสมกับความจำเป็นของงานตามมาตรฐานภาระงานบริการพยาบาล</a:t>
            </a:r>
          </a:p>
          <a:p>
            <a:r>
              <a:rPr lang="th-TH" b="1" dirty="0"/>
              <a:t>	</a:t>
            </a:r>
            <a:r>
              <a:rPr lang="th-TH" b="1" dirty="0" smtClean="0"/>
              <a:t>    - ต้องมีคำสั่งมอบหมายให้เจ้าหน้าที่ปฏิบัติงาน </a:t>
            </a:r>
          </a:p>
          <a:p>
            <a:r>
              <a:rPr lang="th-TH" b="1" dirty="0"/>
              <a:t>	</a:t>
            </a:r>
            <a:r>
              <a:rPr lang="th-TH" b="1" dirty="0" smtClean="0"/>
              <a:t>    - เป็นเวรบ่ายหรือเวรดึกเสมือนการปฏิบัติราชการปกติ (ไม่ใช่เวร </a:t>
            </a:r>
            <a:r>
              <a:rPr lang="en-US" b="1" dirty="0" smtClean="0"/>
              <a:t>OT</a:t>
            </a:r>
            <a:r>
              <a:rPr lang="th-TH" b="1" dirty="0" smtClean="0"/>
              <a:t>)</a:t>
            </a:r>
          </a:p>
          <a:p>
            <a:r>
              <a:rPr lang="th-TH" b="1" dirty="0" smtClean="0"/>
              <a:t>	    - อัตราค่าตอบแทน พยาบาลวิชาชีพ 240 บาท/คน พยาบาลเทคนิค 180 บาท/คน</a:t>
            </a:r>
          </a:p>
          <a:p>
            <a:r>
              <a:rPr lang="th-TH" b="1" dirty="0" smtClean="0"/>
              <a:t>เจ้าหน้าที่พยาบาล 145 บาท/คน  (ไม่ใช่ผู้ดำรงตำแหน่งพยาบาลฯ ไม่มีสิทธิได้รับ)</a:t>
            </a:r>
            <a:endParaRPr lang="th-TH" b="1" dirty="0"/>
          </a:p>
          <a:p>
            <a:endParaRPr lang="th-TH" b="1" dirty="0"/>
          </a:p>
          <a:p>
            <a:endParaRPr lang="th-TH" b="1" dirty="0"/>
          </a:p>
          <a:p>
            <a:endParaRPr lang="th-TH" b="1" dirty="0" smtClean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454589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6239976"/>
          </a:xfrm>
        </p:spPr>
        <p:txBody>
          <a:bodyPr>
            <a:normAutofit/>
          </a:bodyPr>
          <a:lstStyle/>
          <a:p>
            <a:r>
              <a:rPr lang="th-TH" b="1" u="sng" dirty="0" smtClean="0">
                <a:solidFill>
                  <a:srgbClr val="FFFF00"/>
                </a:solidFill>
              </a:rPr>
              <a:t>เงื่อนไขและอัตราการจ่ายค่าตอบแทน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12.การปฏิบัติงานชันสูตรพลิกศพ (ข้อ 4</a:t>
            </a:r>
            <a:r>
              <a:rPr lang="th-TH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th-TH" b="1" dirty="0"/>
              <a:t>	</a:t>
            </a:r>
            <a:r>
              <a:rPr lang="th-TH" b="1" dirty="0" smtClean="0"/>
              <a:t>    - แพทย์หรือเจ้าหน้าที่ที่ผ่านการอบรมให้ได้รับค่าตอบแทนตามระเบียบกระทรวงยุติธรรม ว่าด้วยค่าตอบแทนและค่าป่วยการ ค่าพาหนะเดินทาง ค่าที่พักฯ</a:t>
            </a:r>
          </a:p>
          <a:p>
            <a:r>
              <a:rPr lang="th-TH" b="1" dirty="0"/>
              <a:t>	</a:t>
            </a:r>
            <a:r>
              <a:rPr lang="th-TH" b="1" dirty="0" smtClean="0"/>
              <a:t>    -ให้หัวหน้าหน่วยบริการมอบหมายแพทย์ เจ้าหน้าที่ รวมพนักงานขับรถ ตามความจำเป็นในแต่ละครั้งที่ออกปฏิบัติงาน</a:t>
            </a:r>
          </a:p>
          <a:p>
            <a:r>
              <a:rPr lang="th-TH" b="1" dirty="0"/>
              <a:t>	</a:t>
            </a:r>
            <a:r>
              <a:rPr lang="th-TH" b="1" dirty="0" smtClean="0"/>
              <a:t>    - ผู้ที่ออกปฏิบัติงานหากปฏิบัติงานเป็นเวรหรือผลัดอยู่แล้ว ให้ได้รับค่าตอบแทนทั้งสองกรณี  แต่การจ่ายค่าตอบแทนเป็นเวรเป็นผลัดให้ลดลงตามส่วน ตามระเบียบกระทรวงยุติธรรมฯ</a:t>
            </a:r>
          </a:p>
          <a:p>
            <a:r>
              <a:rPr lang="th-TH" b="1" dirty="0"/>
              <a:t> </a:t>
            </a:r>
            <a:r>
              <a:rPr lang="th-TH" b="1" dirty="0" smtClean="0"/>
              <a:t>              </a:t>
            </a:r>
            <a:r>
              <a:rPr lang="th-TH" b="1" dirty="0" smtClean="0">
                <a:solidFill>
                  <a:srgbClr val="FFFF00"/>
                </a:solidFill>
              </a:rPr>
              <a:t>13.</a:t>
            </a:r>
            <a:r>
              <a:rPr lang="th-TH" b="1" dirty="0">
                <a:solidFill>
                  <a:srgbClr val="FFFF00"/>
                </a:solidFill>
              </a:rPr>
              <a:t>การปฏิบัติงานด้านการสร้างเสริมสุขภาพและเวชปฏิบัติครอบครัว (ข้อ 8)</a:t>
            </a:r>
          </a:p>
          <a:p>
            <a:r>
              <a:rPr lang="th-TH" b="1" dirty="0" smtClean="0"/>
              <a:t>	    - ครอบคลุมบริการด้านสร้างเสริมสุขภาพ เวชปฏิบัติครอบครัว กิจกรรมรณรงค์ส่งเสริมสุขภาพและควบคุมป้องกันโรค ทั้งในและนอกสถานบริการ เพื่อให้เกิดบริการเชิงรุกแก่ประชาชน</a:t>
            </a:r>
          </a:p>
          <a:p>
            <a:r>
              <a:rPr lang="th-TH" b="1" dirty="0"/>
              <a:t>	</a:t>
            </a:r>
            <a:r>
              <a:rPr lang="th-TH" b="1" dirty="0" smtClean="0"/>
              <a:t>   -หัวหน้าหน่วยบริการต้องมีคำสั่งมอบหมาย อ้างเหตุผลความจำเป็นข้างต้น</a:t>
            </a:r>
          </a:p>
          <a:p>
            <a:r>
              <a:rPr lang="th-TH" b="1" dirty="0"/>
              <a:t>	</a:t>
            </a:r>
            <a:r>
              <a:rPr lang="th-TH" b="1" dirty="0" smtClean="0"/>
              <a:t>   - หากปฏิบัติงานนอกหน่วยบริการ สามารถเบิกค่าตอบแทนได้ทั้งในเวลาและนอกเวลาราชการ</a:t>
            </a:r>
          </a:p>
          <a:p>
            <a:r>
              <a:rPr lang="th-TH" b="1" dirty="0"/>
              <a:t>	</a:t>
            </a:r>
            <a:r>
              <a:rPr lang="th-TH" b="1" dirty="0" smtClean="0"/>
              <a:t>   - หากปฏิบัติงานในหน่วยบริการ ให้เบิกค่าตอบแทนได้เฉพาะนอกเวลาราชการ</a:t>
            </a:r>
          </a:p>
          <a:p>
            <a:r>
              <a:rPr lang="th-TH" b="1" dirty="0"/>
              <a:t>	</a:t>
            </a:r>
            <a:r>
              <a:rPr lang="th-TH" b="1" dirty="0" smtClean="0"/>
              <a:t>   - อัตราค่าตอบแทน ให้เบิกได้ตามข้อ 1  ได้แก่ ค่าตอบแทนเป็นเวรหรือผลัด ตามข้อ 1.4</a:t>
            </a:r>
            <a:endParaRPr lang="th-TH" b="1" dirty="0"/>
          </a:p>
          <a:p>
            <a:endParaRPr lang="th-TH" b="1" dirty="0"/>
          </a:p>
          <a:p>
            <a:endParaRPr lang="th-TH" b="1" dirty="0" smtClean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776525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80" y="404664"/>
            <a:ext cx="8808720" cy="6239976"/>
          </a:xfrm>
        </p:spPr>
        <p:txBody>
          <a:bodyPr>
            <a:normAutofit/>
          </a:bodyPr>
          <a:lstStyle/>
          <a:p>
            <a:r>
              <a:rPr lang="th-TH" b="1" u="sng" dirty="0" smtClean="0">
                <a:solidFill>
                  <a:srgbClr val="FFFF00"/>
                </a:solidFill>
              </a:rPr>
              <a:t>หลักฐานประกอบการเบิกจ่าย</a:t>
            </a:r>
          </a:p>
          <a:p>
            <a:r>
              <a:rPr lang="th-TH" b="1" dirty="0" smtClean="0"/>
              <a:t>	1.แผนงาน/โครงการที่เกี่ยวข้อง</a:t>
            </a:r>
          </a:p>
          <a:p>
            <a:r>
              <a:rPr lang="th-TH" b="1" dirty="0"/>
              <a:t>	</a:t>
            </a:r>
            <a:r>
              <a:rPr lang="th-TH" b="1" dirty="0" smtClean="0"/>
              <a:t>2.คำสั่งมอบหมาย/ตารางเวร</a:t>
            </a:r>
          </a:p>
          <a:p>
            <a:r>
              <a:rPr lang="th-TH" b="1" dirty="0"/>
              <a:t>	</a:t>
            </a:r>
            <a:r>
              <a:rPr lang="th-TH" b="1" dirty="0" smtClean="0"/>
              <a:t>3.บันทึกการปฏิบัติงาน/ผู้ควบคุมงานลงนามกำกับ</a:t>
            </a:r>
          </a:p>
          <a:p>
            <a:r>
              <a:rPr lang="th-TH" b="1" dirty="0"/>
              <a:t>	</a:t>
            </a:r>
            <a:r>
              <a:rPr lang="th-TH" b="1" dirty="0" smtClean="0"/>
              <a:t>4.เอกสารขอเบิกจ่าย ชื่อ วันเวลาที่ปฏิบัติงาน ลายมือชื่อผู้เบิกและผู้เกี่ยวข้อง</a:t>
            </a:r>
          </a:p>
          <a:p>
            <a:r>
              <a:rPr lang="th-TH" b="1" dirty="0"/>
              <a:t>	</a:t>
            </a:r>
            <a:r>
              <a:rPr lang="th-TH" b="1" dirty="0" smtClean="0"/>
              <a:t>5.เอกสารการเปลี่ยนแปลงกรณีไม่เป็นไปตามคำสั่ง เช่น บันทึกแลกเปลี่ยนเวร เวรเสริม ฯลฯ</a:t>
            </a:r>
          </a:p>
          <a:p>
            <a:r>
              <a:rPr lang="th-TH" b="1" dirty="0"/>
              <a:t>	</a:t>
            </a:r>
            <a:r>
              <a:rPr lang="th-TH" b="1" dirty="0" smtClean="0"/>
              <a:t>6.เอกสารอื่นๆ ที่เกี่ยวข้อง</a:t>
            </a:r>
            <a:endParaRPr lang="th-TH" b="1" dirty="0" smtClean="0"/>
          </a:p>
          <a:p>
            <a:r>
              <a:rPr lang="th-TH" b="1" dirty="0"/>
              <a:t>	</a:t>
            </a:r>
            <a:endParaRPr lang="th-TH" b="1" dirty="0"/>
          </a:p>
          <a:p>
            <a:endParaRPr lang="th-TH" b="1" dirty="0" smtClean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9082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80" y="404664"/>
            <a:ext cx="8808720" cy="6239976"/>
          </a:xfrm>
        </p:spPr>
        <p:txBody>
          <a:bodyPr>
            <a:normAutofit/>
          </a:bodyPr>
          <a:lstStyle/>
          <a:p>
            <a:pPr algn="ctr"/>
            <a:endParaRPr lang="th-TH" b="1" u="sng" dirty="0">
              <a:solidFill>
                <a:srgbClr val="FFFF00"/>
              </a:solidFill>
            </a:endParaRPr>
          </a:p>
          <a:p>
            <a:pPr algn="ctr"/>
            <a:endParaRPr lang="th-TH" b="1" u="sng" dirty="0" smtClean="0">
              <a:solidFill>
                <a:srgbClr val="FFFF00"/>
              </a:solidFill>
            </a:endParaRPr>
          </a:p>
          <a:p>
            <a:pPr algn="ctr"/>
            <a:endParaRPr lang="th-TH" b="1" u="sng" dirty="0">
              <a:solidFill>
                <a:srgbClr val="FFFF00"/>
              </a:solidFill>
            </a:endParaRPr>
          </a:p>
          <a:p>
            <a:pPr algn="ctr"/>
            <a:endParaRPr lang="th-TH" b="1" u="sng" dirty="0" smtClean="0">
              <a:solidFill>
                <a:srgbClr val="FFFF00"/>
              </a:solidFill>
            </a:endParaRPr>
          </a:p>
          <a:p>
            <a:pPr algn="ctr"/>
            <a:endParaRPr lang="th-TH" b="1" u="sng" dirty="0">
              <a:solidFill>
                <a:srgbClr val="FFFF00"/>
              </a:solidFill>
            </a:endParaRPr>
          </a:p>
          <a:p>
            <a:pPr algn="ctr"/>
            <a:r>
              <a:rPr lang="th-TH" sz="3600" b="1" u="sng" dirty="0" smtClean="0">
                <a:solidFill>
                  <a:srgbClr val="FFFF00"/>
                </a:solidFill>
                <a:hlinkClick r:id="rId3" action="ppaction://hlinkfile"/>
              </a:rPr>
              <a:t>ตัวอย่างคำสั่ง</a:t>
            </a:r>
            <a:endParaRPr lang="th-TH" sz="3600" b="1" u="sng" dirty="0" smtClean="0">
              <a:solidFill>
                <a:srgbClr val="FFFF00"/>
              </a:solidFill>
            </a:endParaRPr>
          </a:p>
          <a:p>
            <a:r>
              <a:rPr lang="th-TH" b="1" dirty="0" smtClean="0"/>
              <a:t>	</a:t>
            </a:r>
            <a:r>
              <a:rPr lang="th-TH" b="1" dirty="0"/>
              <a:t>	</a:t>
            </a:r>
            <a:endParaRPr lang="th-TH" b="1" dirty="0"/>
          </a:p>
          <a:p>
            <a:endParaRPr lang="th-TH" b="1" dirty="0" smtClean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08278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920880" cy="4680520"/>
          </a:xfrm>
        </p:spPr>
        <p:txBody>
          <a:bodyPr>
            <a:normAutofit/>
          </a:bodyPr>
          <a:lstStyle/>
          <a:p>
            <a:r>
              <a:rPr lang="th-TH" b="1" u="sng" dirty="0" smtClean="0">
                <a:solidFill>
                  <a:srgbClr val="FFFF00"/>
                </a:solidFill>
              </a:rPr>
              <a:t>ปัญหาที่พบ  คือ</a:t>
            </a:r>
          </a:p>
          <a:p>
            <a:r>
              <a:rPr lang="th-TH" b="1" dirty="0"/>
              <a:t>	</a:t>
            </a:r>
            <a:r>
              <a:rPr lang="th-TH" b="1" dirty="0" smtClean="0"/>
              <a:t>1.การจ่ายค่าตอบแทนไม่ตรงลักษณะงานที่ปฏิบัติ เช่น การปฏิบัติงานเป็นเวรเป็นผลัด  เวชปฏิบัติครอบครัว คลินิกพิเศษนอกเวลาราชการ ฯลฯ </a:t>
            </a:r>
          </a:p>
          <a:p>
            <a:r>
              <a:rPr lang="th-TH" b="1" dirty="0"/>
              <a:t>	</a:t>
            </a:r>
            <a:r>
              <a:rPr lang="th-TH" b="1" dirty="0" smtClean="0"/>
              <a:t>2.การออกคำสั่งหัวหน้าหน่วยบริการเพื่อมอบหมายเจ้าหน้าที่ปฏิบัติงานในลักษณะต่างๆ ไม่ถูกต้อง</a:t>
            </a:r>
          </a:p>
          <a:p>
            <a:r>
              <a:rPr lang="th-TH" b="1" dirty="0"/>
              <a:t>	</a:t>
            </a:r>
            <a:r>
              <a:rPr lang="th-TH" b="1" dirty="0" smtClean="0"/>
              <a:t>3.การจัดทำเอกสารที่เกี่ยวข้องกับการเบิกค่าตอบแทนไม่ครบถ้วน ถูกต้อง เช่นบันทึกการปฏิบัติงาน บันทึกแลกเปลี่ยนเวร การขออนุมัติเรียกเวรเสริม ฯลฯ</a:t>
            </a:r>
          </a:p>
          <a:p>
            <a:r>
              <a:rPr lang="th-TH" b="1" dirty="0"/>
              <a:t>	</a:t>
            </a:r>
            <a:r>
              <a:rPr lang="th-TH" b="1" dirty="0" smtClean="0"/>
              <a:t>4.การกำหนดตารางเวรปฏิบัติงานที่อาจกระทบต่อสถานะเงินบำรุง เช่น ตารางเวรบ่ายดึก ของพยาบาล</a:t>
            </a:r>
          </a:p>
          <a:p>
            <a:r>
              <a:rPr lang="th-TH" b="1" dirty="0"/>
              <a:t>	</a:t>
            </a:r>
            <a:r>
              <a:rPr lang="th-TH" b="1" dirty="0" smtClean="0"/>
              <a:t>5.การกำหนดเวลาปฏิบัติงานนอกเวลาไม่สอดคล้องกับการให้บริการหรือบริบทของหน่วยบริการ</a:t>
            </a:r>
          </a:p>
          <a:p>
            <a:r>
              <a:rPr lang="th-TH" b="1" dirty="0"/>
              <a:t>	</a:t>
            </a:r>
            <a:endParaRPr lang="th-TH" b="1" dirty="0" smtClean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03831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4680520"/>
          </a:xfrm>
        </p:spPr>
        <p:txBody>
          <a:bodyPr>
            <a:normAutofit/>
          </a:bodyPr>
          <a:lstStyle/>
          <a:p>
            <a:r>
              <a:rPr lang="th-TH" b="1" u="sng" dirty="0" smtClean="0">
                <a:solidFill>
                  <a:srgbClr val="FFFF00"/>
                </a:solidFill>
              </a:rPr>
              <a:t>ประเภทหรือลักษณะการปฏิบัติงาน ใน ฉ.5</a:t>
            </a:r>
          </a:p>
          <a:p>
            <a:r>
              <a:rPr lang="th-TH" b="1" dirty="0"/>
              <a:t>	</a:t>
            </a:r>
            <a:r>
              <a:rPr lang="th-TH" b="1" dirty="0" smtClean="0"/>
              <a:t>1.การปฏิบัติงานในลักษณะเป็นเวรหรือเป็นผลัด (ข้อ 1.2)</a:t>
            </a:r>
          </a:p>
          <a:p>
            <a:r>
              <a:rPr lang="th-TH" b="1" dirty="0"/>
              <a:t>	</a:t>
            </a:r>
            <a:r>
              <a:rPr lang="th-TH" b="1" dirty="0" smtClean="0"/>
              <a:t>2.การปฏิบัติงานของแพทย์เวรประจำอาคารผู้ป่วยนอก (ข้อ 1.3 (1) )</a:t>
            </a:r>
          </a:p>
          <a:p>
            <a:r>
              <a:rPr lang="th-TH" b="1" dirty="0" smtClean="0"/>
              <a:t>	3.การปฏิบัติงานของแพทย์เวรในหรือรอให้คำปรึกษา (ข้อ 1.3 (2) )</a:t>
            </a:r>
          </a:p>
          <a:p>
            <a:r>
              <a:rPr lang="th-TH" b="1" dirty="0"/>
              <a:t>	</a:t>
            </a:r>
            <a:r>
              <a:rPr lang="th-TH" b="1" dirty="0" smtClean="0"/>
              <a:t>4.การปฏิบัติงานของแพทย์ต่างหน่วยบริการ (ข้อ 1.3 (3) )</a:t>
            </a:r>
          </a:p>
          <a:p>
            <a:r>
              <a:rPr lang="th-TH" b="1" dirty="0"/>
              <a:t>	</a:t>
            </a:r>
            <a:r>
              <a:rPr lang="th-TH" b="1" dirty="0" smtClean="0"/>
              <a:t>5.การปฏิบัติงานของ</a:t>
            </a:r>
            <a:r>
              <a:rPr lang="th-TH" b="1" dirty="0" err="1" smtClean="0"/>
              <a:t>ทันตแพทย์</a:t>
            </a:r>
            <a:r>
              <a:rPr lang="th-TH" b="1" dirty="0" smtClean="0"/>
              <a:t>ต่างหน่วยบริการ (ข้อ 1.5)</a:t>
            </a:r>
          </a:p>
          <a:p>
            <a:r>
              <a:rPr lang="th-TH" b="1" dirty="0"/>
              <a:t>	</a:t>
            </a:r>
            <a:r>
              <a:rPr lang="th-TH" b="1" dirty="0" smtClean="0"/>
              <a:t>6.การปฏิบัติงานของพยาบาลวิชาชีพที่ปฏิบัติงานในทีมช่วยผ่าตัด (ข้อ 1.6 (1) )</a:t>
            </a:r>
          </a:p>
          <a:p>
            <a:r>
              <a:rPr lang="th-TH" b="1" dirty="0"/>
              <a:t>	</a:t>
            </a:r>
            <a:r>
              <a:rPr lang="th-TH" b="1" dirty="0" smtClean="0"/>
              <a:t>7.การปฏิบัติงานของพยาบาลที่เตรียมผู้ป่วยและดูแลผู้ป่วยหลังผ่าตัด (ข้อ 1.6(2) )</a:t>
            </a:r>
          </a:p>
          <a:p>
            <a:r>
              <a:rPr lang="th-TH" b="1" dirty="0"/>
              <a:t>	</a:t>
            </a:r>
            <a:r>
              <a:rPr lang="th-TH" b="1" dirty="0" smtClean="0"/>
              <a:t>8.การปฏิบัติงานของเจ้าหน้าที่อื่นในลักษณะเวรรอให้บริการ (ข้อ 1.8)</a:t>
            </a:r>
          </a:p>
          <a:p>
            <a:r>
              <a:rPr lang="th-TH" b="1" dirty="0"/>
              <a:t>	</a:t>
            </a:r>
            <a:r>
              <a:rPr lang="th-TH" b="1" dirty="0" smtClean="0"/>
              <a:t>9.การปฏิบัติงานต่างหน่วยบริการในลักษณะการให้บริการแบบผู้ป่วยนอก  (ข้อ  1.7)</a:t>
            </a:r>
            <a:r>
              <a:rPr lang="th-TH" b="1" dirty="0"/>
              <a:t>	</a:t>
            </a:r>
            <a:endParaRPr lang="th-TH" b="1" dirty="0" smtClean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68039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920880" cy="4680520"/>
          </a:xfrm>
        </p:spPr>
        <p:txBody>
          <a:bodyPr>
            <a:normAutofit/>
          </a:bodyPr>
          <a:lstStyle/>
          <a:p>
            <a:r>
              <a:rPr lang="th-TH" b="1" u="sng" dirty="0" smtClean="0">
                <a:solidFill>
                  <a:srgbClr val="FFFF00"/>
                </a:solidFill>
              </a:rPr>
              <a:t>ประเภทหรือลักษณะการปฏิบัติงาน ใน ฉ.5 (ต่อ)</a:t>
            </a:r>
          </a:p>
          <a:p>
            <a:r>
              <a:rPr lang="th-TH" b="1" dirty="0"/>
              <a:t>	</a:t>
            </a:r>
            <a:r>
              <a:rPr lang="th-TH" b="1" dirty="0" smtClean="0"/>
              <a:t>10.การปฏิบัติงานในคลินิกพิเศษนอกเวลาราชการ (ข้อ 2)</a:t>
            </a:r>
          </a:p>
          <a:p>
            <a:r>
              <a:rPr lang="th-TH" b="1" dirty="0"/>
              <a:t>	</a:t>
            </a:r>
            <a:r>
              <a:rPr lang="th-TH" b="1" dirty="0" smtClean="0"/>
              <a:t>11.การปฏิบัติงานเวรบ่ายหรือเวรดึกของพยาบาล (ข้อ 3)</a:t>
            </a:r>
          </a:p>
          <a:p>
            <a:r>
              <a:rPr lang="th-TH" b="1" dirty="0"/>
              <a:t>	</a:t>
            </a:r>
            <a:r>
              <a:rPr lang="th-TH" b="1" dirty="0" smtClean="0"/>
              <a:t>12.การปฏิบัติงานชันสูตรพลิกศพ (ข้อ 4)</a:t>
            </a:r>
          </a:p>
          <a:p>
            <a:r>
              <a:rPr lang="th-TH" b="1" dirty="0"/>
              <a:t>	</a:t>
            </a:r>
            <a:r>
              <a:rPr lang="th-TH" b="1" dirty="0" smtClean="0"/>
              <a:t>13.การปฏิบัติงานด้านการสร้างเสริมสุขภาพและเวชปฏิบัติครอบครัว (ข้อ 8)</a:t>
            </a:r>
          </a:p>
          <a:p>
            <a:r>
              <a:rPr lang="th-TH" b="1" dirty="0"/>
              <a:t>	</a:t>
            </a:r>
            <a:endParaRPr lang="th-TH" b="1" dirty="0" smtClean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440756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5688632"/>
          </a:xfrm>
        </p:spPr>
        <p:txBody>
          <a:bodyPr>
            <a:normAutofit/>
          </a:bodyPr>
          <a:lstStyle/>
          <a:p>
            <a:r>
              <a:rPr lang="th-TH" b="1" u="sng" dirty="0" smtClean="0">
                <a:solidFill>
                  <a:srgbClr val="FFFF00"/>
                </a:solidFill>
              </a:rPr>
              <a:t>เงื่อนไขและอัตราการจ่ายค่าตอบแทน</a:t>
            </a:r>
          </a:p>
          <a:p>
            <a:r>
              <a:rPr lang="th-TH" b="1" dirty="0"/>
              <a:t>	</a:t>
            </a:r>
            <a:r>
              <a:rPr lang="th-TH" b="1" dirty="0" smtClean="0">
                <a:solidFill>
                  <a:srgbClr val="FFFF00"/>
                </a:solidFill>
              </a:rPr>
              <a:t>1.การปฏิบัติงานในลักษณะเป็นเวรหรือเป็นผลัด (ข้อ 1.2)</a:t>
            </a:r>
          </a:p>
          <a:p>
            <a:r>
              <a:rPr lang="th-TH" b="1" dirty="0"/>
              <a:t>	</a:t>
            </a:r>
            <a:r>
              <a:rPr lang="th-TH" b="1" dirty="0" smtClean="0"/>
              <a:t>	- ใน 1 เวรหรือ 1 ผลัด ต้องปฏิบัติงานติดต่อกันไม่น้อยกว่า 8 ชม. ทำงานไม่ถึง 8 ชม. ค่าตอบแทนลดลงตามส่วน เศษของชั่วโมงให้ตัดทิ้ง ถ้าถึงครึ่งชั่วโมงนับเป็น 1 ชม.</a:t>
            </a:r>
          </a:p>
          <a:p>
            <a:r>
              <a:rPr lang="th-TH" b="1" dirty="0"/>
              <a:t>	</a:t>
            </a:r>
            <a:r>
              <a:rPr lang="th-TH" b="1" dirty="0" smtClean="0"/>
              <a:t>	-  ต้องมีคำสั่งมอบหมายให้เจ้าหน้าที่ปฏิบัติงานตามข้อ 1.1 </a:t>
            </a:r>
          </a:p>
          <a:p>
            <a:r>
              <a:rPr lang="th-TH" b="1" dirty="0"/>
              <a:t>	</a:t>
            </a:r>
            <a:r>
              <a:rPr lang="th-TH" b="1" dirty="0" smtClean="0"/>
              <a:t>	-  ให้จ่ายค่าตอบแทน ตามข้อ 1.4  (ไม่มีแพทย์) เช่น </a:t>
            </a:r>
            <a:r>
              <a:rPr lang="th-TH" b="1" dirty="0" err="1" smtClean="0"/>
              <a:t>ทันตแพทย์</a:t>
            </a:r>
            <a:r>
              <a:rPr lang="th-TH" b="1" dirty="0" smtClean="0"/>
              <a:t> 1100 บาท/เวร</a:t>
            </a:r>
          </a:p>
          <a:p>
            <a:r>
              <a:rPr lang="th-TH" b="1" dirty="0" smtClean="0"/>
              <a:t>เภสัชกร 720 บาท/เวร พยาบาลวิชาชีพ 600 บาท/เวร พยาบาลเทคนิค/</a:t>
            </a:r>
            <a:r>
              <a:rPr lang="th-TH" b="1" dirty="0" err="1" smtClean="0"/>
              <a:t>จพ.สธ</a:t>
            </a:r>
            <a:r>
              <a:rPr lang="th-TH" b="1" dirty="0" smtClean="0"/>
              <a:t>. 480 บาท/เวร ฯลฯ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2.การปฏิบัติงานของแพทย์เวรประจำอาคารผู้ป่วยนอก (ข้อ 1.3 (1) </a:t>
            </a:r>
            <a:r>
              <a:rPr lang="th-TH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 smtClean="0">
                <a:solidFill>
                  <a:srgbClr val="FFFF00"/>
                </a:solidFill>
              </a:rPr>
              <a:t>	- </a:t>
            </a:r>
            <a:r>
              <a:rPr lang="th-TH" b="1" dirty="0"/>
              <a:t>ต้องมีคำสั่งมอบหมายให้เจ้าหน้าที่ปฏิบัติงานตามข้อ 1.1 </a:t>
            </a:r>
            <a:endParaRPr lang="th-TH" b="1" dirty="0" smtClean="0">
              <a:solidFill>
                <a:srgbClr val="FFFF00"/>
              </a:solidFill>
            </a:endParaRP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 smtClean="0">
                <a:solidFill>
                  <a:srgbClr val="FFFF00"/>
                </a:solidFill>
              </a:rPr>
              <a:t>	</a:t>
            </a:r>
            <a:r>
              <a:rPr lang="th-TH" b="1" dirty="0" smtClean="0"/>
              <a:t>- จ่ายค่าตอบแทน อัตรา คนละ 1100 บาท/เวร</a:t>
            </a:r>
            <a:endParaRPr lang="th-TH" b="1" dirty="0"/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3.การปฏิบัติงานของแพทย์เวรในหรือรอให้คำปรึกษา (ข้อ 1.3 (2) </a:t>
            </a:r>
            <a:r>
              <a:rPr lang="th-TH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 smtClean="0">
                <a:solidFill>
                  <a:srgbClr val="FFFF00"/>
                </a:solidFill>
              </a:rPr>
              <a:t>	</a:t>
            </a:r>
            <a:r>
              <a:rPr lang="th-TH" b="1" dirty="0"/>
              <a:t>ต้องมีคำสั่งมอบหมายให้เจ้าหน้าที่ปฏิบัติงานตามข้อ 1.1 </a:t>
            </a:r>
            <a:endParaRPr lang="th-TH" b="1" dirty="0" smtClean="0">
              <a:solidFill>
                <a:srgbClr val="FFFF00"/>
              </a:solidFill>
            </a:endParaRP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 smtClean="0">
                <a:solidFill>
                  <a:srgbClr val="FFFF00"/>
                </a:solidFill>
              </a:rPr>
              <a:t>	</a:t>
            </a:r>
            <a:r>
              <a:rPr lang="th-TH" b="1" dirty="0" smtClean="0"/>
              <a:t>- จ่ายค่าตอบแทนตามปริมาณงาน (บัญชี 1) หรือไม่ต่ำกว่า คนละ 550 บาท/เวร</a:t>
            </a:r>
            <a:endParaRPr lang="th-TH" b="1" dirty="0"/>
          </a:p>
          <a:p>
            <a:endParaRPr lang="th-TH" b="1" dirty="0" smtClean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277086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5688632"/>
          </a:xfrm>
        </p:spPr>
        <p:txBody>
          <a:bodyPr>
            <a:normAutofit/>
          </a:bodyPr>
          <a:lstStyle/>
          <a:p>
            <a:r>
              <a:rPr lang="th-TH" b="1" u="sng" dirty="0" smtClean="0">
                <a:solidFill>
                  <a:srgbClr val="FFFF00"/>
                </a:solidFill>
              </a:rPr>
              <a:t>เงื่อนไขและอัตราการจ่ายค่าตอบแทน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4.การปฏิบัติงานของแพทย์ต่างหน่วยบริการ (ข้อ 1.3 (3) </a:t>
            </a:r>
            <a:r>
              <a:rPr lang="th-TH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 smtClean="0">
                <a:solidFill>
                  <a:srgbClr val="FFFF00"/>
                </a:solidFill>
              </a:rPr>
              <a:t>	</a:t>
            </a:r>
            <a:r>
              <a:rPr lang="th-TH" b="1" dirty="0" smtClean="0"/>
              <a:t>- ต้องมีการขอรับการสนับสนุนและได้รับอนุมัติจาก นพ.</a:t>
            </a:r>
            <a:r>
              <a:rPr lang="th-TH" b="1" dirty="0" err="1" smtClean="0"/>
              <a:t>สสจ</a:t>
            </a:r>
            <a:r>
              <a:rPr lang="th-TH" b="1" dirty="0" smtClean="0"/>
              <a:t>. ก่อน</a:t>
            </a:r>
            <a:endParaRPr lang="th-TH" b="1" dirty="0"/>
          </a:p>
          <a:p>
            <a:r>
              <a:rPr lang="th-TH" b="1" dirty="0"/>
              <a:t>	</a:t>
            </a:r>
            <a:r>
              <a:rPr lang="th-TH" b="1" dirty="0" smtClean="0"/>
              <a:t>	-  ต้องมีคำสั่งมอบหมายให้เจ้าหน้าที่ปฏิบัติงาน</a:t>
            </a:r>
          </a:p>
          <a:p>
            <a:r>
              <a:rPr lang="th-TH" b="1" dirty="0"/>
              <a:t>	</a:t>
            </a:r>
            <a:r>
              <a:rPr lang="th-TH" b="1" dirty="0" smtClean="0"/>
              <a:t>	- จ่าย</a:t>
            </a:r>
            <a:r>
              <a:rPr lang="th-TH" b="1" dirty="0"/>
              <a:t>ค่าตอบแทนตามปริมาณงาน (บัญชี 1) หรือไม่ต่ำกว่า </a:t>
            </a:r>
            <a:r>
              <a:rPr lang="th-TH" b="1" dirty="0" smtClean="0"/>
              <a:t>ชม.ละ 120บาท</a:t>
            </a:r>
            <a:endParaRPr lang="th-TH" b="1" dirty="0"/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5.การปฏิบัติงานของ</a:t>
            </a:r>
            <a:r>
              <a:rPr lang="th-TH" b="1" dirty="0" err="1">
                <a:solidFill>
                  <a:srgbClr val="FFFF00"/>
                </a:solidFill>
              </a:rPr>
              <a:t>ทันตแพทย์</a:t>
            </a:r>
            <a:r>
              <a:rPr lang="th-TH" b="1" dirty="0">
                <a:solidFill>
                  <a:srgbClr val="FFFF00"/>
                </a:solidFill>
              </a:rPr>
              <a:t>ต่างหน่วยบริการ (ข้อ 1.5)</a:t>
            </a: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 smtClean="0">
                <a:solidFill>
                  <a:srgbClr val="FFFF00"/>
                </a:solidFill>
              </a:rPr>
              <a:t>	</a:t>
            </a:r>
            <a:r>
              <a:rPr lang="th-TH" b="1" dirty="0"/>
              <a:t>- ต้องมีการขอรับการสนับสนุนและได้รับอนุมัติจาก นพ.</a:t>
            </a:r>
            <a:r>
              <a:rPr lang="th-TH" b="1" dirty="0" err="1"/>
              <a:t>สสจ</a:t>
            </a:r>
            <a:r>
              <a:rPr lang="th-TH" b="1" dirty="0"/>
              <a:t>. ก่อน</a:t>
            </a:r>
          </a:p>
          <a:p>
            <a:r>
              <a:rPr lang="th-TH" b="1" dirty="0"/>
              <a:t>		-  ต้องมีคำสั่งมอบหมายให้เจ้าหน้าที่ปฏิบัติงาน</a:t>
            </a:r>
          </a:p>
          <a:p>
            <a:r>
              <a:rPr lang="th-TH" b="1" dirty="0"/>
              <a:t>		- จ่ายค่าตอบแทนตามปริมาณงาน (บัญชี </a:t>
            </a:r>
            <a:r>
              <a:rPr lang="th-TH" b="1" dirty="0" smtClean="0"/>
              <a:t>2) </a:t>
            </a:r>
            <a:r>
              <a:rPr lang="th-TH" b="1" dirty="0"/>
              <a:t>หรือไม่ต่ำกว่า ชม.ละ 120บาท</a:t>
            </a:r>
          </a:p>
          <a:p>
            <a:r>
              <a:rPr lang="th-TH" b="1" dirty="0"/>
              <a:t>	</a:t>
            </a:r>
            <a:endParaRPr lang="th-TH" b="1" dirty="0" smtClean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937733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5688632"/>
          </a:xfrm>
        </p:spPr>
        <p:txBody>
          <a:bodyPr>
            <a:normAutofit/>
          </a:bodyPr>
          <a:lstStyle/>
          <a:p>
            <a:r>
              <a:rPr lang="th-TH" b="1" u="sng" dirty="0" smtClean="0">
                <a:solidFill>
                  <a:srgbClr val="FFFF00"/>
                </a:solidFill>
              </a:rPr>
              <a:t>เงื่อนไขและอัตราการจ่ายค่าตอบแทน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6.การปฏิบัติงานของพยาบาลวิชาชีพที่ปฏิบัติงานในทีมช่วยผ่าตัด (ข้อ 1.6 (1) )</a:t>
            </a: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 smtClean="0">
                <a:solidFill>
                  <a:srgbClr val="FFFF00"/>
                </a:solidFill>
              </a:rPr>
              <a:t>	</a:t>
            </a:r>
            <a:r>
              <a:rPr lang="th-TH" b="1" dirty="0" smtClean="0"/>
              <a:t>-  ต้องมีคำสั่งมอบหมายให้เจ้าหน้าที่ปฏิบัติงาน</a:t>
            </a:r>
          </a:p>
          <a:p>
            <a:r>
              <a:rPr lang="th-TH" b="1" dirty="0"/>
              <a:t>	</a:t>
            </a:r>
            <a:r>
              <a:rPr lang="th-TH" b="1" dirty="0" smtClean="0"/>
              <a:t>	- จ่าย</a:t>
            </a:r>
            <a:r>
              <a:rPr lang="th-TH" b="1" dirty="0"/>
              <a:t>ค่าตอบแทน</a:t>
            </a:r>
            <a:r>
              <a:rPr lang="th-TH" b="1" dirty="0" smtClean="0"/>
              <a:t>ตามจำนวนผู้ป่วย ในอัตรา 120 บาท/ราย สำหรับผ่าตัดเล็ก</a:t>
            </a:r>
          </a:p>
          <a:p>
            <a:r>
              <a:rPr lang="th-TH" b="1" dirty="0"/>
              <a:t> </a:t>
            </a:r>
            <a:r>
              <a:rPr lang="th-TH" b="1" dirty="0" smtClean="0"/>
              <a:t>                               อัตรา 240 บาท/ราย สำหรับผ่าตัดใหญ่  (</a:t>
            </a:r>
            <a:r>
              <a:rPr lang="th-TH" b="1" dirty="0" err="1" smtClean="0"/>
              <a:t>จนท</a:t>
            </a:r>
            <a:r>
              <a:rPr lang="th-TH" b="1" dirty="0" smtClean="0"/>
              <a:t>.อื่นลดลงตามส่วน)</a:t>
            </a:r>
            <a:endParaRPr lang="th-TH" b="1" dirty="0"/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7.การปฏิบัติงานของพยาบาลที่เตรียมผู้ป่วยและดูแลผู้ป่วยหลังผ่าตัด (ข้อ 1.6(2) )</a:t>
            </a: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 smtClean="0">
                <a:solidFill>
                  <a:srgbClr val="FFFF00"/>
                </a:solidFill>
              </a:rPr>
              <a:t>	</a:t>
            </a:r>
            <a:r>
              <a:rPr lang="th-TH" b="1" dirty="0" smtClean="0"/>
              <a:t>-  </a:t>
            </a:r>
            <a:r>
              <a:rPr lang="th-TH" b="1" dirty="0"/>
              <a:t>ต้องมีคำสั่งมอบหมายให้เจ้าหน้าที่ปฏิบัติงาน</a:t>
            </a:r>
          </a:p>
          <a:p>
            <a:r>
              <a:rPr lang="th-TH" b="1" dirty="0"/>
              <a:t>		- จ่าย</a:t>
            </a:r>
            <a:r>
              <a:rPr lang="th-TH" b="1" dirty="0" smtClean="0"/>
              <a:t>ค่าตอบแทนตามจำนวนผู้ป่วยแต่ละรายในอัตราทีมละ 120 บาท สำหรับ</a:t>
            </a:r>
          </a:p>
          <a:p>
            <a:r>
              <a:rPr lang="th-TH" b="1" dirty="0"/>
              <a:t> </a:t>
            </a:r>
            <a:r>
              <a:rPr lang="th-TH" b="1" dirty="0" smtClean="0"/>
              <a:t>                              ผ่าตัดเล็ก และ อัตราทีมละ 360 บาท สำหรับผ่าตัดใหญ่</a:t>
            </a:r>
            <a:endParaRPr lang="th-TH" b="1" dirty="0"/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8.การปฏิบัติงานของเจ้าหน้าที่อื่นในลักษณะเวรรอให้บริการ </a:t>
            </a:r>
            <a:r>
              <a:rPr lang="th-TH" b="1" dirty="0" smtClean="0">
                <a:solidFill>
                  <a:srgbClr val="FFFF00"/>
                </a:solidFill>
              </a:rPr>
              <a:t>(</a:t>
            </a:r>
            <a:r>
              <a:rPr lang="en-US" b="1" dirty="0" smtClean="0">
                <a:solidFill>
                  <a:srgbClr val="FFFF00"/>
                </a:solidFill>
              </a:rPr>
              <a:t>On call</a:t>
            </a:r>
            <a:r>
              <a:rPr lang="th-TH" b="1" dirty="0" smtClean="0">
                <a:solidFill>
                  <a:srgbClr val="FFFF00"/>
                </a:solidFill>
              </a:rPr>
              <a:t>)(</a:t>
            </a:r>
            <a:r>
              <a:rPr lang="th-TH" b="1" dirty="0">
                <a:solidFill>
                  <a:srgbClr val="FFFF00"/>
                </a:solidFill>
              </a:rPr>
              <a:t>ข้อ 1.8</a:t>
            </a:r>
            <a:r>
              <a:rPr lang="th-TH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 smtClean="0">
                <a:solidFill>
                  <a:srgbClr val="FFFF00"/>
                </a:solidFill>
              </a:rPr>
              <a:t>	</a:t>
            </a:r>
            <a:r>
              <a:rPr lang="th-TH" b="1" dirty="0" smtClean="0"/>
              <a:t>- ต้องเสนอคณะกรรมการบริหาร รพ.กำหนดลักษณะงานและอัตราค่าตอบแทนตามความเหมาะสม ก่อน</a:t>
            </a:r>
          </a:p>
          <a:p>
            <a:r>
              <a:rPr lang="th-TH" b="1" dirty="0"/>
              <a:t>	</a:t>
            </a:r>
            <a:r>
              <a:rPr lang="th-TH" b="1" dirty="0" smtClean="0"/>
              <a:t>	- ต้องมีคำสั่งมอบหมายให้เจ้าหน้าที่ปฏิบัติงาน</a:t>
            </a:r>
          </a:p>
          <a:p>
            <a:r>
              <a:rPr lang="th-TH" b="1" dirty="0"/>
              <a:t>	</a:t>
            </a:r>
            <a:r>
              <a:rPr lang="th-TH" b="1" dirty="0" smtClean="0"/>
              <a:t>	- จ่ายค่าตอบแทนโดยเทียบเคียง ข้อ 1.4 (ค่าตอบแทนลักษณะเวรหรือผลัด)</a:t>
            </a:r>
            <a:endParaRPr lang="th-TH" b="1" dirty="0"/>
          </a:p>
          <a:p>
            <a:endParaRPr lang="th-TH" b="1" dirty="0" smtClean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4211671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5688632"/>
          </a:xfrm>
        </p:spPr>
        <p:txBody>
          <a:bodyPr>
            <a:normAutofit/>
          </a:bodyPr>
          <a:lstStyle/>
          <a:p>
            <a:r>
              <a:rPr lang="th-TH" b="1" u="sng" dirty="0" smtClean="0">
                <a:solidFill>
                  <a:srgbClr val="FFFF00"/>
                </a:solidFill>
              </a:rPr>
              <a:t>เงื่อนไขและอัตราการจ่ายค่าตอบแทน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9.การปฏิบัติงาน</a:t>
            </a:r>
            <a:r>
              <a:rPr lang="th-TH" b="1" u="sng" dirty="0">
                <a:solidFill>
                  <a:srgbClr val="FFFF00"/>
                </a:solidFill>
              </a:rPr>
              <a:t>ต่างหน่วยบริการ</a:t>
            </a:r>
            <a:r>
              <a:rPr lang="th-TH" b="1" dirty="0">
                <a:solidFill>
                  <a:srgbClr val="FFFF00"/>
                </a:solidFill>
              </a:rPr>
              <a:t>ในลักษณะการให้บริการแบบผู้ป่วยนอก  (ข้อ  1.7</a:t>
            </a:r>
            <a:r>
              <a:rPr lang="th-TH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 smtClean="0">
                <a:solidFill>
                  <a:srgbClr val="FFFF00"/>
                </a:solidFill>
              </a:rPr>
              <a:t>	</a:t>
            </a:r>
            <a:r>
              <a:rPr lang="th-TH" b="1" dirty="0"/>
              <a:t>- ต้องมีการขอรับการสนับสนุนและได้รับอนุมัติจาก นพ.</a:t>
            </a:r>
            <a:r>
              <a:rPr lang="th-TH" b="1" dirty="0" err="1"/>
              <a:t>สสจ</a:t>
            </a:r>
            <a:r>
              <a:rPr lang="th-TH" b="1" dirty="0"/>
              <a:t>. </a:t>
            </a:r>
            <a:r>
              <a:rPr lang="th-TH" b="1" dirty="0" smtClean="0"/>
              <a:t>ก่อน</a:t>
            </a:r>
            <a:r>
              <a:rPr lang="th-TH" b="1" dirty="0"/>
              <a:t>	</a:t>
            </a: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 smtClean="0">
                <a:solidFill>
                  <a:srgbClr val="FFFF00"/>
                </a:solidFill>
              </a:rPr>
              <a:t>	</a:t>
            </a:r>
            <a:r>
              <a:rPr lang="th-TH" b="1" dirty="0" smtClean="0"/>
              <a:t>-  ต้องมีคำสั่งมอบหมายให้เจ้าหน้าที่ปฏิบัติงาน</a:t>
            </a:r>
          </a:p>
          <a:p>
            <a:r>
              <a:rPr lang="th-TH" b="1" dirty="0"/>
              <a:t>	</a:t>
            </a:r>
            <a:r>
              <a:rPr lang="th-TH" b="1" dirty="0" smtClean="0"/>
              <a:t>	- จ่ายค่าตอบแทนเป็นรายชั่วโมง (จ่ายได้ทั้งแพทย์ </a:t>
            </a:r>
            <a:r>
              <a:rPr lang="th-TH" b="1" dirty="0" err="1" smtClean="0"/>
              <a:t>ทันตแพทย์</a:t>
            </a:r>
            <a:r>
              <a:rPr lang="th-TH" b="1" dirty="0" smtClean="0"/>
              <a:t> และเจ้าหน้าที่อื่นๆ) เช่น แพทย์ ทันแพทย์ ชม.ละ 120 บาท เภสัชกร ชม.ละ 90 บาท พยาบาลวิชาชีพ </a:t>
            </a:r>
            <a:r>
              <a:rPr lang="th-TH" b="1" dirty="0" err="1" smtClean="0"/>
              <a:t>นวก</a:t>
            </a:r>
            <a:r>
              <a:rPr lang="th-TH" b="1" dirty="0" smtClean="0"/>
              <a:t>. ชม.ละ 80 บาท พยาบาลเทคนิค/</a:t>
            </a:r>
            <a:r>
              <a:rPr lang="th-TH" b="1" dirty="0" err="1" smtClean="0"/>
              <a:t>จพ.สธ</a:t>
            </a:r>
            <a:r>
              <a:rPr lang="th-TH" b="1" dirty="0" smtClean="0"/>
              <a:t>. ชม.ละ 60 บาท  </a:t>
            </a:r>
            <a:r>
              <a:rPr lang="th-TH" b="1" dirty="0" err="1" smtClean="0"/>
              <a:t>จนท</a:t>
            </a:r>
            <a:r>
              <a:rPr lang="th-TH" b="1" dirty="0" smtClean="0"/>
              <a:t>.พยาบาล/</a:t>
            </a:r>
            <a:r>
              <a:rPr lang="th-TH" b="1" dirty="0" err="1" smtClean="0"/>
              <a:t>จนท.สธ</a:t>
            </a:r>
            <a:r>
              <a:rPr lang="th-TH" b="1" dirty="0" smtClean="0"/>
              <a:t>. ชม.ละ 50 บาท เป็นต้น</a:t>
            </a:r>
            <a:endParaRPr lang="th-TH" b="1" dirty="0"/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10.การปฏิบัติงานในคลินิกพิเศษนอกเวลาราชการ (ข้อ 2</a:t>
            </a:r>
            <a:r>
              <a:rPr lang="th-TH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 smtClean="0">
                <a:solidFill>
                  <a:srgbClr val="FFFF00"/>
                </a:solidFill>
              </a:rPr>
              <a:t>	</a:t>
            </a:r>
            <a:r>
              <a:rPr lang="th-TH" b="1" dirty="0" smtClean="0"/>
              <a:t>- ต้องมีกรณีความจำเป็นเฉพาะ หรือเฉพาะโรค นอกเหนือการปฏิบัติงานนอกเวลาปกติ</a:t>
            </a:r>
          </a:p>
          <a:p>
            <a:r>
              <a:rPr lang="th-TH" b="1" dirty="0"/>
              <a:t>	</a:t>
            </a:r>
            <a:r>
              <a:rPr lang="th-TH" b="1" dirty="0" smtClean="0"/>
              <a:t>	-คณะกรรมการบริหาร รพ.ต้องพิจารณากำหนดให้มีคลินิกพิเศษ  และประกาศการจัดบริการให้ผู้รับบริการทราบ</a:t>
            </a:r>
          </a:p>
          <a:p>
            <a:r>
              <a:rPr lang="th-TH" b="1" dirty="0"/>
              <a:t>	</a:t>
            </a:r>
            <a:r>
              <a:rPr lang="th-TH" b="1" dirty="0" smtClean="0"/>
              <a:t>	- ต้องมีคำสั่งมอบหมายให้เจ้าหน้าที่ปฏิบัติงาน (ต้องไม่ซ้ำซ้อนกับเจ้าหน้าที่ที่ปฏิบัติงานเป็นเวรหรือเป็นผลัด)</a:t>
            </a:r>
            <a:endParaRPr lang="th-TH" b="1" dirty="0"/>
          </a:p>
          <a:p>
            <a:endParaRPr lang="th-TH" b="1" dirty="0" smtClean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017200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6239976"/>
          </a:xfrm>
        </p:spPr>
        <p:txBody>
          <a:bodyPr>
            <a:normAutofit lnSpcReduction="10000"/>
          </a:bodyPr>
          <a:lstStyle/>
          <a:p>
            <a:r>
              <a:rPr lang="th-TH" b="1" u="sng" dirty="0" smtClean="0">
                <a:solidFill>
                  <a:srgbClr val="FFFF00"/>
                </a:solidFill>
              </a:rPr>
              <a:t>เงื่อนไขและอัตราการจ่ายค่าตอบแทน</a:t>
            </a:r>
          </a:p>
          <a:p>
            <a:r>
              <a:rPr lang="th-TH" b="1" dirty="0"/>
              <a:t>	</a:t>
            </a:r>
            <a:r>
              <a:rPr lang="th-TH" b="1" dirty="0" smtClean="0">
                <a:solidFill>
                  <a:srgbClr val="FFFF00"/>
                </a:solidFill>
              </a:rPr>
              <a:t>10.</a:t>
            </a:r>
            <a:r>
              <a:rPr lang="th-TH" b="1" dirty="0">
                <a:solidFill>
                  <a:srgbClr val="FFFF00"/>
                </a:solidFill>
              </a:rPr>
              <a:t>การปฏิบัติงานในคลินิกพิเศษนอกเวลาราชการ (ข้อ 2</a:t>
            </a:r>
            <a:r>
              <a:rPr lang="th-TH" b="1" dirty="0" smtClean="0">
                <a:solidFill>
                  <a:srgbClr val="FFFF00"/>
                </a:solidFill>
              </a:rPr>
              <a:t>)  ต่อ</a:t>
            </a:r>
          </a:p>
          <a:p>
            <a:r>
              <a:rPr lang="th-TH" b="1" dirty="0">
                <a:solidFill>
                  <a:srgbClr val="FFFF00"/>
                </a:solidFill>
              </a:rPr>
              <a:t>	 </a:t>
            </a:r>
            <a:r>
              <a:rPr lang="th-TH" b="1" dirty="0" smtClean="0">
                <a:solidFill>
                  <a:srgbClr val="FFFF00"/>
                </a:solidFill>
              </a:rPr>
              <a:t>    </a:t>
            </a:r>
            <a:r>
              <a:rPr lang="th-TH" b="1" dirty="0" smtClean="0"/>
              <a:t>- อัตราค่าตอบแทนเจ้าหน้าที่ (ที่ไม่ใช่แพทย์ </a:t>
            </a:r>
            <a:r>
              <a:rPr lang="th-TH" b="1" dirty="0" err="1" smtClean="0"/>
              <a:t>ทันตแพทย์</a:t>
            </a:r>
            <a:r>
              <a:rPr lang="th-TH" b="1" dirty="0" smtClean="0"/>
              <a:t> ) ให้คิดเป็นรายชั่วโมง</a:t>
            </a:r>
          </a:p>
          <a:p>
            <a:r>
              <a:rPr lang="th-TH" b="1" dirty="0" smtClean="0"/>
              <a:t>                      </a:t>
            </a:r>
            <a:r>
              <a:rPr lang="th-TH" b="1" dirty="0" smtClean="0">
                <a:solidFill>
                  <a:srgbClr val="FFFF00"/>
                </a:solidFill>
              </a:rPr>
              <a:t>เช่น </a:t>
            </a:r>
            <a:r>
              <a:rPr lang="th-TH" b="1" dirty="0"/>
              <a:t>เภสัชกร ชม.ละ 90 บาท พยาบาลวิชาชีพ </a:t>
            </a:r>
            <a:r>
              <a:rPr lang="th-TH" b="1" dirty="0" err="1"/>
              <a:t>นวก</a:t>
            </a:r>
            <a:r>
              <a:rPr lang="th-TH" b="1" dirty="0"/>
              <a:t>. ชม.ละ 80 บาท </a:t>
            </a:r>
            <a:r>
              <a:rPr lang="th-TH" b="1" dirty="0" smtClean="0"/>
              <a:t>พยาบาล</a:t>
            </a:r>
          </a:p>
          <a:p>
            <a:r>
              <a:rPr lang="th-TH" b="1" dirty="0"/>
              <a:t> </a:t>
            </a:r>
            <a:r>
              <a:rPr lang="th-TH" b="1" dirty="0" smtClean="0"/>
              <a:t>                           เทคนิค</a:t>
            </a:r>
            <a:r>
              <a:rPr lang="th-TH" b="1" dirty="0"/>
              <a:t>/</a:t>
            </a:r>
            <a:r>
              <a:rPr lang="th-TH" b="1" dirty="0" err="1"/>
              <a:t>จพ.สธ</a:t>
            </a:r>
            <a:r>
              <a:rPr lang="th-TH" b="1" dirty="0"/>
              <a:t>. ชม.ละ 60 บาท  </a:t>
            </a:r>
            <a:r>
              <a:rPr lang="th-TH" b="1" dirty="0" err="1"/>
              <a:t>จนท</a:t>
            </a:r>
            <a:r>
              <a:rPr lang="th-TH" b="1" dirty="0"/>
              <a:t>.พยาบาล/</a:t>
            </a:r>
            <a:r>
              <a:rPr lang="th-TH" b="1" dirty="0" err="1"/>
              <a:t>จนท.สธ</a:t>
            </a:r>
            <a:r>
              <a:rPr lang="th-TH" b="1" dirty="0"/>
              <a:t>. ชม.ละ 50 บาท เป็น</a:t>
            </a:r>
            <a:r>
              <a:rPr lang="th-TH" b="1" dirty="0" smtClean="0"/>
              <a:t>ต้น</a:t>
            </a:r>
          </a:p>
          <a:p>
            <a:r>
              <a:rPr lang="th-TH" b="1" dirty="0"/>
              <a:t>	 </a:t>
            </a:r>
            <a:r>
              <a:rPr lang="th-TH" b="1" dirty="0" smtClean="0"/>
              <a:t>    -อัตราค่าตอบแทนแพทย์ที่ปฏิบัติงานให้บริการแบบผู้ป่วยนอก  จ่ายตามจำนวนผู้ป่วยที่มารับบริการตรวจ รายละ 50 บาท</a:t>
            </a:r>
          </a:p>
          <a:p>
            <a:r>
              <a:rPr lang="th-TH" b="1" dirty="0"/>
              <a:t>	 </a:t>
            </a:r>
            <a:r>
              <a:rPr lang="th-TH" b="1" dirty="0" smtClean="0"/>
              <a:t>    - อัตราค่าตอบแทน</a:t>
            </a:r>
            <a:r>
              <a:rPr lang="th-TH" b="1" dirty="0" err="1" smtClean="0"/>
              <a:t>ทันตแพทย์</a:t>
            </a:r>
            <a:r>
              <a:rPr lang="th-TH" b="1" dirty="0" smtClean="0"/>
              <a:t>ที่ปฏิบัติงานให้บริการทันตก</a:t>
            </a:r>
            <a:r>
              <a:rPr lang="th-TH" b="1" dirty="0" err="1" smtClean="0"/>
              <a:t>รรม</a:t>
            </a:r>
            <a:r>
              <a:rPr lang="th-TH" b="1" dirty="0" smtClean="0"/>
              <a:t> ให้จ่ายตามคุณภาพและปริมาณงานตามบัญชีหมายเลข 2 หรือไม่น้อยกว่า ชม.ละ 120 </a:t>
            </a:r>
            <a:r>
              <a:rPr lang="th-TH" b="1" dirty="0" smtClean="0"/>
              <a:t>บาท</a:t>
            </a:r>
          </a:p>
          <a:p>
            <a:r>
              <a:rPr lang="th-TH" b="1" dirty="0"/>
              <a:t>	</a:t>
            </a:r>
            <a:r>
              <a:rPr lang="th-TH" b="1" dirty="0">
                <a:solidFill>
                  <a:srgbClr val="FFFF00"/>
                </a:solidFill>
              </a:rPr>
              <a:t>11.การปฏิบัติงานเวรบ่ายหรือเวรดึกของพยาบาล (ข้อ 3</a:t>
            </a:r>
            <a:r>
              <a:rPr lang="th-TH" b="1" dirty="0" smtClean="0">
                <a:solidFill>
                  <a:srgbClr val="FFFF00"/>
                </a:solidFill>
              </a:rPr>
              <a:t>) </a:t>
            </a:r>
          </a:p>
          <a:p>
            <a:r>
              <a:rPr lang="th-TH" b="1" dirty="0">
                <a:solidFill>
                  <a:srgbClr val="FFFF00"/>
                </a:solidFill>
              </a:rPr>
              <a:t>	</a:t>
            </a:r>
            <a:r>
              <a:rPr lang="th-TH" b="1" dirty="0"/>
              <a:t> </a:t>
            </a:r>
            <a:r>
              <a:rPr lang="th-TH" b="1" dirty="0" smtClean="0"/>
              <a:t>   - ให้หัวหน้าหน่วยบริการกำหนดเจ้าหน้าที่ตามความเหมาะสมกับความจำเป็นของงานตามมาตรฐานภาระงานบริการพยาบาล</a:t>
            </a:r>
          </a:p>
          <a:p>
            <a:r>
              <a:rPr lang="th-TH" b="1" dirty="0"/>
              <a:t>	</a:t>
            </a:r>
            <a:r>
              <a:rPr lang="th-TH" b="1" dirty="0" smtClean="0"/>
              <a:t>    - ต้องมีคำสั่งมอบหมายให้เจ้าหน้าที่ปฏิบัติงาน </a:t>
            </a:r>
          </a:p>
          <a:p>
            <a:r>
              <a:rPr lang="th-TH" b="1" dirty="0"/>
              <a:t>	</a:t>
            </a:r>
            <a:r>
              <a:rPr lang="th-TH" b="1" dirty="0" smtClean="0"/>
              <a:t>    - เป็นเวรบ่ายหรือเวรดึกเสมือนการปฏิบัติราชการปกติ (ไม่ใช่เวร </a:t>
            </a:r>
            <a:r>
              <a:rPr lang="en-US" b="1" dirty="0" smtClean="0"/>
              <a:t>OT</a:t>
            </a:r>
            <a:r>
              <a:rPr lang="th-TH" b="1" dirty="0" smtClean="0"/>
              <a:t>)</a:t>
            </a:r>
          </a:p>
          <a:p>
            <a:r>
              <a:rPr lang="th-TH" b="1" dirty="0" smtClean="0"/>
              <a:t>	    - อัตราค่าตอบแทน พยาบาลวิชาชีพ 240 บาท/คน พยาบาลเทคนิค 180 บาท/คน</a:t>
            </a:r>
          </a:p>
          <a:p>
            <a:r>
              <a:rPr lang="th-TH" b="1" dirty="0" smtClean="0"/>
              <a:t>เจ้าหน้าที่พยาบาล 145 บาท/คน  (ไม่ใช่ผู้ดำรงตำแหน่งพยาบาลฯ ไม่มีสิทธิได้รับ)</a:t>
            </a:r>
            <a:endParaRPr lang="th-TH" b="1" dirty="0"/>
          </a:p>
          <a:p>
            <a:endParaRPr lang="th-TH" b="1" dirty="0"/>
          </a:p>
          <a:p>
            <a:endParaRPr lang="th-TH" b="1" dirty="0"/>
          </a:p>
          <a:p>
            <a:endParaRPr lang="th-TH" b="1" dirty="0" smtClean="0"/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637531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ปอร์สเปคทีฟ">
  <a:themeElements>
    <a:clrScheme name="เปอร์สเปคทีฟ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ปอร์สเปคทีฟ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384</TotalTime>
  <Words>113</Words>
  <Application>Microsoft Office PowerPoint</Application>
  <PresentationFormat>นำเสนอทางหน้าจอ (4:3)</PresentationFormat>
  <Paragraphs>128</Paragraphs>
  <Slides>13</Slides>
  <Notes>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เปอร์สเปคทีฟ</vt:lpstr>
      <vt:lpstr>ซักซ้อมแนวทางการจ่ายค่าตอบแทนตามหลักเกณฑ์ วิธีการและเงื่อนไขการจ่ายค่าตอบแทน  แนบท้ายข้อบังคับกระทรวงสาธารณสุขว่าด้วยการจ่ายเงินค่าตอบแทนเจ้าหน้าที่ที่ปฏิบัติงานให้กับหน่วยบริการในสังกัดกระทรวงสาธารณสุข (ฉบับที่ 5) พ.ศ. 2552 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สรุปประเด็นซักซ้อมความเข้าใจแนวทางการปฏิบัติ ตามหลักเกณฑ์การจ่ายค่าตอบแทนฯ (ฉบับที่ 11)  พ.ศ. 2559 (ตามหนังสือ ก.สธ. ที่ 0202.3.1/1107 ลว.28 มี.ค.2561)</dc:title>
  <dc:creator>48@Computer</dc:creator>
  <cp:lastModifiedBy>KKD Windows 7 V.3</cp:lastModifiedBy>
  <cp:revision>45</cp:revision>
  <dcterms:created xsi:type="dcterms:W3CDTF">2018-04-13T04:39:47Z</dcterms:created>
  <dcterms:modified xsi:type="dcterms:W3CDTF">2018-04-18T03:20:38Z</dcterms:modified>
</cp:coreProperties>
</file>