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A9D75D1-8D40-448D-BF7A-EFF0BA2A0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49270410-6210-472A-BF93-CCB1F008F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8EB8B88-038E-4E89-BE3C-DA538CBB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BE6FDFD-47A5-4395-80CA-0BA08B1A1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841379B-247B-4311-AE18-0274FECCA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D110A06-0826-4739-8F3D-8C3F3A54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BFB3CC44-6791-4ABD-906C-9515F7C70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69D3C0E-F4BB-4118-9F28-913CEBC16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A21C66D-1DB3-47DE-9286-17D3A3687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1678922-B833-468B-BCDC-B47F7F6DE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9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815A53B4-95A3-4D21-9416-A07D870F80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C78358E5-08D3-4676-9C22-FF7F1750A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6E5DE87-A482-4CF1-9F8B-980D6B6D2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384E6F8-2E1A-4130-BF08-540755BA3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B307722-F81E-45DF-92B0-B1118242D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3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786E13B-E995-41CE-B802-80C224358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7994DC0-33E0-4D31-9F4B-CBF389607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67B80BA-CAC5-4C7F-88F9-DDBE42426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15244EA-BF43-490A-A9E4-D4EB3039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48A44B4-431B-49E5-97CB-68E4296E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8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85BBBCC-C2B6-4EF4-9240-46CD0C72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512B225-AAFA-4FF6-B875-4E4B0F8F4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519C33C-E740-4294-9EB3-3472A1206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7EE5230-FBC3-488D-B95A-469271EB3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13903FB-74D0-4E28-9376-B288C4CEB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1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6C1D475-40E3-4937-A1D9-98875D5FB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C14D000-A2D7-44CA-B1F7-F28842150F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2B65F13-CCA5-4BBF-A83C-47E1A41F6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4D054AA-BCCB-4484-9C82-7815BFF3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C369F2E-CC14-4D41-9E00-56FAF4A1A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BBD4270-86DA-434C-947C-20C857995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7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7D17D49-F450-4DAC-919F-C4FD14597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5CEEF1C-A8BA-4C3B-BBD0-919597C24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A0324CE-60A2-4EBB-95C1-057FF72A8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11246E9F-5F58-4F60-BFBD-4C411AED9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7814BFD2-4E30-4767-8566-FC02BB75C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9EDC05AD-58C3-4A67-86D7-60A0E51F6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238478C5-5292-4D6F-878D-43C5820E7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FC026A19-83D0-4CF6-A4B0-5F33D0E53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1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BD9E9C8-1E43-4BAF-A5F1-6C74D66D4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8A2F970D-08B5-48E2-8DFB-DC9D26062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D14B60F6-9ECA-4C51-B949-0C64CE9E4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F4ED3BFB-6AB9-4C99-BFB2-2121939CE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7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BF989F4C-9F89-4FC6-9249-31DBA077A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421D786E-0CBF-43BB-A92C-90D60E648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54ABF62F-9F1F-4153-BE65-6DA84A383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0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D52F95F-D81F-4920-9AA1-06858C76A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5CE0322-7154-4F62-95EC-679E61788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FEE270B-B92E-4DDA-A429-DE9790EF8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59988F6-4FD1-4B73-A74F-45CBDFBDC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E19C64F-3957-49B8-AA65-998E5197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8967637-C141-4A14-8897-D8600802F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5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0CF829B-CFA7-4FA5-B500-F5DC9C7C1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96693B3D-25B5-4B0A-88B4-8E976CBF58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0CFCB7A-60ED-461A-84B8-CDB63A67F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0BE5403-9A63-4901-B871-2FCB2D98C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E1C0CF8-1B29-4F98-BE20-7CDA4895E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DA6AD347-099C-4A3A-BAA5-91D8EB67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6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8DE5EEFC-B5DB-42C1-B375-D1858B873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9DCC8F5-A2F8-446C-9197-2E240447C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206AFFB-4C6F-4FE2-A8DA-0F59ED9B14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702B7-08EC-4629-B6E9-5AE373E53D0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8FC1B0A-774C-482D-A504-159F768886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51ECA61-A59D-4B5D-809B-DFC3740D1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F5B62-9B0A-4696-8FBD-D65B1BD3E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2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F08CF06-A417-4092-914A-F451F71279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75CA2FAE-8594-4BB4-A3D1-C171BDA91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906F1706-AF2C-4756-9A98-2B3A5DEAF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366821"/>
              </p:ext>
            </p:extLst>
          </p:nvPr>
        </p:nvGraphicFramePr>
        <p:xfrm>
          <a:off x="127001" y="1301942"/>
          <a:ext cx="11925299" cy="5100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4448">
                  <a:extLst>
                    <a:ext uri="{9D8B030D-6E8A-4147-A177-3AD203B41FA5}">
                      <a16:colId xmlns:a16="http://schemas.microsoft.com/office/drawing/2014/main" val="2129977906"/>
                    </a:ext>
                  </a:extLst>
                </a:gridCol>
                <a:gridCol w="589912">
                  <a:extLst>
                    <a:ext uri="{9D8B030D-6E8A-4147-A177-3AD203B41FA5}">
                      <a16:colId xmlns:a16="http://schemas.microsoft.com/office/drawing/2014/main" val="1044825766"/>
                    </a:ext>
                  </a:extLst>
                </a:gridCol>
                <a:gridCol w="482351">
                  <a:extLst>
                    <a:ext uri="{9D8B030D-6E8A-4147-A177-3AD203B41FA5}">
                      <a16:colId xmlns:a16="http://schemas.microsoft.com/office/drawing/2014/main" val="3921996931"/>
                    </a:ext>
                  </a:extLst>
                </a:gridCol>
                <a:gridCol w="482351">
                  <a:extLst>
                    <a:ext uri="{9D8B030D-6E8A-4147-A177-3AD203B41FA5}">
                      <a16:colId xmlns:a16="http://schemas.microsoft.com/office/drawing/2014/main" val="2789091360"/>
                    </a:ext>
                  </a:extLst>
                </a:gridCol>
                <a:gridCol w="383190">
                  <a:extLst>
                    <a:ext uri="{9D8B030D-6E8A-4147-A177-3AD203B41FA5}">
                      <a16:colId xmlns:a16="http://schemas.microsoft.com/office/drawing/2014/main" val="3085994345"/>
                    </a:ext>
                  </a:extLst>
                </a:gridCol>
                <a:gridCol w="602692">
                  <a:extLst>
                    <a:ext uri="{9D8B030D-6E8A-4147-A177-3AD203B41FA5}">
                      <a16:colId xmlns:a16="http://schemas.microsoft.com/office/drawing/2014/main" val="2910714678"/>
                    </a:ext>
                  </a:extLst>
                </a:gridCol>
                <a:gridCol w="860643">
                  <a:extLst>
                    <a:ext uri="{9D8B030D-6E8A-4147-A177-3AD203B41FA5}">
                      <a16:colId xmlns:a16="http://schemas.microsoft.com/office/drawing/2014/main" val="1708038465"/>
                    </a:ext>
                  </a:extLst>
                </a:gridCol>
                <a:gridCol w="787397">
                  <a:extLst>
                    <a:ext uri="{9D8B030D-6E8A-4147-A177-3AD203B41FA5}">
                      <a16:colId xmlns:a16="http://schemas.microsoft.com/office/drawing/2014/main" val="4191750669"/>
                    </a:ext>
                  </a:extLst>
                </a:gridCol>
                <a:gridCol w="659217">
                  <a:extLst>
                    <a:ext uri="{9D8B030D-6E8A-4147-A177-3AD203B41FA5}">
                      <a16:colId xmlns:a16="http://schemas.microsoft.com/office/drawing/2014/main" val="4157191637"/>
                    </a:ext>
                  </a:extLst>
                </a:gridCol>
                <a:gridCol w="663137">
                  <a:extLst>
                    <a:ext uri="{9D8B030D-6E8A-4147-A177-3AD203B41FA5}">
                      <a16:colId xmlns:a16="http://schemas.microsoft.com/office/drawing/2014/main" val="884865222"/>
                    </a:ext>
                  </a:extLst>
                </a:gridCol>
                <a:gridCol w="715119">
                  <a:extLst>
                    <a:ext uri="{9D8B030D-6E8A-4147-A177-3AD203B41FA5}">
                      <a16:colId xmlns:a16="http://schemas.microsoft.com/office/drawing/2014/main" val="806127428"/>
                    </a:ext>
                  </a:extLst>
                </a:gridCol>
                <a:gridCol w="714280">
                  <a:extLst>
                    <a:ext uri="{9D8B030D-6E8A-4147-A177-3AD203B41FA5}">
                      <a16:colId xmlns:a16="http://schemas.microsoft.com/office/drawing/2014/main" val="2070122970"/>
                    </a:ext>
                  </a:extLst>
                </a:gridCol>
                <a:gridCol w="595794">
                  <a:extLst>
                    <a:ext uri="{9D8B030D-6E8A-4147-A177-3AD203B41FA5}">
                      <a16:colId xmlns:a16="http://schemas.microsoft.com/office/drawing/2014/main" val="3573799306"/>
                    </a:ext>
                  </a:extLst>
                </a:gridCol>
                <a:gridCol w="715119">
                  <a:extLst>
                    <a:ext uri="{9D8B030D-6E8A-4147-A177-3AD203B41FA5}">
                      <a16:colId xmlns:a16="http://schemas.microsoft.com/office/drawing/2014/main" val="4259479807"/>
                    </a:ext>
                  </a:extLst>
                </a:gridCol>
                <a:gridCol w="595794">
                  <a:extLst>
                    <a:ext uri="{9D8B030D-6E8A-4147-A177-3AD203B41FA5}">
                      <a16:colId xmlns:a16="http://schemas.microsoft.com/office/drawing/2014/main" val="3493339824"/>
                    </a:ext>
                  </a:extLst>
                </a:gridCol>
                <a:gridCol w="595794">
                  <a:extLst>
                    <a:ext uri="{9D8B030D-6E8A-4147-A177-3AD203B41FA5}">
                      <a16:colId xmlns:a16="http://schemas.microsoft.com/office/drawing/2014/main" val="56358536"/>
                    </a:ext>
                  </a:extLst>
                </a:gridCol>
                <a:gridCol w="595794">
                  <a:extLst>
                    <a:ext uri="{9D8B030D-6E8A-4147-A177-3AD203B41FA5}">
                      <a16:colId xmlns:a16="http://schemas.microsoft.com/office/drawing/2014/main" val="3249905890"/>
                    </a:ext>
                  </a:extLst>
                </a:gridCol>
                <a:gridCol w="595794">
                  <a:extLst>
                    <a:ext uri="{9D8B030D-6E8A-4147-A177-3AD203B41FA5}">
                      <a16:colId xmlns:a16="http://schemas.microsoft.com/office/drawing/2014/main" val="1562018534"/>
                    </a:ext>
                  </a:extLst>
                </a:gridCol>
                <a:gridCol w="456473">
                  <a:extLst>
                    <a:ext uri="{9D8B030D-6E8A-4147-A177-3AD203B41FA5}">
                      <a16:colId xmlns:a16="http://schemas.microsoft.com/office/drawing/2014/main" val="665812735"/>
                    </a:ext>
                  </a:extLst>
                </a:gridCol>
              </a:tblGrid>
              <a:tr h="336842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ประเภทผู้ป่วย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ผลการดูแล </a:t>
                      </a: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วัน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ผลการติดตาม </a:t>
                      </a: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 </a:t>
                      </a: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823827"/>
                  </a:ext>
                </a:extLst>
              </a:tr>
              <a:tr h="3481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stroke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TBI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SCI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Hip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b="1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ครบ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</a:t>
                      </a:r>
                      <a:r>
                        <a:rPr lang="th-TH" sz="1800" b="1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b="1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อาการดีขึ้น(ขอกลับบ้านก่อน)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b="1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อยู่ระหว่างการดูแล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 admit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Dead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เป้าหมายติดตาม</a:t>
                      </a: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 </a:t>
                      </a:r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</a:t>
                      </a:r>
                      <a:r>
                        <a:rPr lang="th-TH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สูงขึ้น</a:t>
                      </a:r>
                      <a:endParaRPr lang="en-US" sz="1800" b="1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</a:t>
                      </a:r>
                      <a:endParaRPr lang="en-US" sz="1800" b="1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</a:t>
                      </a:r>
                      <a:br>
                        <a:rPr lang="en-US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คงที่</a:t>
                      </a:r>
                      <a:endParaRPr lang="en-US" sz="1800" b="1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 </a:t>
                      </a:r>
                      <a:r>
                        <a:rPr lang="th-TH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ลดลง</a:t>
                      </a:r>
                      <a:endParaRPr lang="en-US" sz="1800" b="1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 admit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dead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549483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 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ติดตามได้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133040"/>
                  </a:ext>
                </a:extLst>
              </a:tr>
              <a:tr h="402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รพร.สก.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45.45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5236073"/>
                  </a:ext>
                </a:extLst>
              </a:tr>
              <a:tr h="336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อรัญฯ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60.00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6749272"/>
                  </a:ext>
                </a:extLst>
              </a:tr>
              <a:tr h="402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วัฒนานคร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96.00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1900926"/>
                  </a:ext>
                </a:extLst>
              </a:tr>
              <a:tr h="336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วังน้ำเย็น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8766447"/>
                  </a:ext>
                </a:extLst>
              </a:tr>
              <a:tr h="344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คลองหาด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408993"/>
                  </a:ext>
                </a:extLst>
              </a:tr>
              <a:tr h="344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ตาพระยา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2873681"/>
                  </a:ext>
                </a:extLst>
              </a:tr>
              <a:tr h="344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เขาฉกรรจ์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9021932"/>
                  </a:ext>
                </a:extLst>
              </a:tr>
              <a:tr h="336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โคกสูง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0871122"/>
                  </a:ext>
                </a:extLst>
              </a:tr>
              <a:tr h="3445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วังสมบูรณ์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2423890"/>
                  </a:ext>
                </a:extLst>
              </a:tr>
              <a:tr h="3368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2000" b="1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 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2000" b="1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79.54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20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1280122"/>
                  </a:ext>
                </a:extLst>
              </a:tr>
              <a:tr h="3368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 ร้อยละ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BI </a:t>
                      </a:r>
                      <a:r>
                        <a:rPr lang="th-TH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สูงขึ้น ร้อยละ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9750" marR="597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337551"/>
                  </a:ext>
                </a:extLst>
              </a:tr>
            </a:tbl>
          </a:graphicData>
        </a:graphic>
      </p:graphicFrame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4BE546E4-A5CB-4079-AE04-2E9D8A421053}"/>
              </a:ext>
            </a:extLst>
          </p:cNvPr>
          <p:cNvSpPr txBox="1"/>
          <p:nvPr/>
        </p:nvSpPr>
        <p:spPr>
          <a:xfrm>
            <a:off x="332509" y="164814"/>
            <a:ext cx="114992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รายงานการให้บริการบริบาลฟื้นสภาพระยะกลาง 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Intermediate care : IMC) </a:t>
            </a:r>
          </a:p>
          <a:p>
            <a:pPr algn="ctr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ประจำเดือน มกราคม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2563</a:t>
            </a:r>
          </a:p>
          <a:p>
            <a:pPr algn="ctr"/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โรค ได้แก่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Stroke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Traumatic Brain Injury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TBI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),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Spinal Cord Injury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SCI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),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Hip fracture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8521700" y="5569706"/>
            <a:ext cx="1485900" cy="520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01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809241"/>
              </p:ext>
            </p:extLst>
          </p:nvPr>
        </p:nvGraphicFramePr>
        <p:xfrm>
          <a:off x="203203" y="1130300"/>
          <a:ext cx="11442698" cy="5270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2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7470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54851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ผลการดูแล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วัน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ผลการติดตาม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 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ครบ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</a:t>
                      </a: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อาการดีขึ้น(ขอกลับบ้านก่อน)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อยู่ระหว่างการดูแล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 admit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Dead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ติดตาม</a:t>
                      </a:r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6 </a:t>
                      </a:r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</a:t>
                      </a:r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สูงขึ้น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</a:t>
                      </a:r>
                      <a:b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คงที่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 </a:t>
                      </a: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ลดลง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 admit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dead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 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ติดตามได้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รพร.สก.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42.85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อรัญประเทศ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วัฒนานคร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วังน้ำเย็น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คลองหาด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ตาพระยา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เขาฉกรรจ์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โคกสูง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วังสมบูรณ์</a:t>
                      </a:r>
                      <a:endParaRPr lang="en-US" sz="1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86.84</a:t>
                      </a:r>
                      <a:endParaRPr lang="en-US" sz="16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 ร้อยละ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    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BI </a:t>
                      </a:r>
                      <a:r>
                        <a:rPr lang="th-TH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สูงขึ้น ร้อยละ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79485" y="143138"/>
            <a:ext cx="1062662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รายงานการให้บริการบริบาลฟื้นสภาพระยะกลาง (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Intermediate care : IMC) </a:t>
            </a:r>
            <a:r>
              <a:rPr kumimoji="0" lang="th-TH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ประจำเดือน มกราคม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2563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Stroke</a:t>
            </a:r>
            <a:r>
              <a:rPr kumimoji="0" lang="th-TH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endParaRPr kumimoji="0" lang="th-TH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5800" y="19843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วงรี 7"/>
          <p:cNvSpPr/>
          <p:nvPr/>
        </p:nvSpPr>
        <p:spPr>
          <a:xfrm>
            <a:off x="6324600" y="5549900"/>
            <a:ext cx="1727200" cy="55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81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691230"/>
              </p:ext>
            </p:extLst>
          </p:nvPr>
        </p:nvGraphicFramePr>
        <p:xfrm>
          <a:off x="139699" y="1086036"/>
          <a:ext cx="11150602" cy="5447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8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5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6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1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56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39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19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49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246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82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177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0640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indent="279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indent="279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indent="279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ผลการดูแล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วัน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ผลการติดตาม </a:t>
                      </a:r>
                      <a:r>
                        <a:rPr lang="en-US" sz="1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 </a:t>
                      </a:r>
                      <a:r>
                        <a:rPr lang="th-TH" sz="1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ครบ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</a:t>
                      </a:r>
                      <a:r>
                        <a:rPr lang="th-TH" sz="1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อาการดีขึ้น(ขอกลับบ้านก่อน)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อยู่ระหว่างการดูแล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 admit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Dead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ติดตาม</a:t>
                      </a:r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6 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</a:t>
                      </a:r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สูงขึ้น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</a:t>
                      </a:r>
                      <a:b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คงที่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 </a:t>
                      </a:r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ลดลง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 admit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dead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 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ติดตามได้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1600" kern="1200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รพร</a:t>
                      </a: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.สก.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อรัญประเทศ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16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วัฒนานคร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วังน้ำเย็น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คลองหาด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ตาพระยา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เขาฉกรรจ์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โคกสูง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วังสมบูรณ์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400" b="1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400" b="1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400" b="1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33.33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 ร้อยละ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เป้าหมาย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BI </a:t>
                      </a:r>
                      <a:r>
                        <a:rPr lang="th-TH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สูงขึ้น ร้อยละ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56043" y="87538"/>
            <a:ext cx="915507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85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รายงานการให้บริการบริบาลฟื้นสภาพระยะกลาง 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Intermediate care : IMC) </a:t>
            </a: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ประจำเดือน มกราคม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2563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285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Traumatic Brain Injury </a:t>
            </a: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TBI</a:t>
            </a: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marL="0" marR="0" lvl="0" indent="285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6913563" y="7104063"/>
            <a:ext cx="904875" cy="514350"/>
          </a:xfrm>
          <a:prstGeom prst="ellipse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27138" y="23606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วงรี 7"/>
          <p:cNvSpPr/>
          <p:nvPr/>
        </p:nvSpPr>
        <p:spPr>
          <a:xfrm>
            <a:off x="6565900" y="5588000"/>
            <a:ext cx="1485900" cy="520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09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710537"/>
              </p:ext>
            </p:extLst>
          </p:nvPr>
        </p:nvGraphicFramePr>
        <p:xfrm>
          <a:off x="685800" y="1127127"/>
          <a:ext cx="10991852" cy="55481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4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0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0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29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3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3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72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72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729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312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6187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96187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59483">
                <a:tc rowSpan="3">
                  <a:txBody>
                    <a:bodyPr/>
                    <a:lstStyle/>
                    <a:p>
                      <a:pPr indent="279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indent="279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indent="279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ผลการดูแล </a:t>
                      </a:r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วัน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ผลการติดตาม </a:t>
                      </a:r>
                      <a:r>
                        <a:rPr lang="en-US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 </a:t>
                      </a:r>
                      <a:r>
                        <a:rPr lang="th-TH" sz="1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ครบ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 </a:t>
                      </a: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วัน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อาการดีขึ้น(ขอกลับบ้านก่อน)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อยู่ระหว่างการดูแล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 admit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Dead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ติดตาม</a:t>
                      </a:r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6 </a:t>
                      </a:r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</a:t>
                      </a:r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สูงขึ้น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</a:t>
                      </a:r>
                      <a:b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คงที่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BI </a:t>
                      </a:r>
                      <a:r>
                        <a:rPr lang="th-TH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ลดลง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Re admit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dead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4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 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ติดตามได้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878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รพร.สก.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878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อรัญประเทศ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878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วัฒนานคร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878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วังน้ำเย็น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878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คลองหาด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878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ตาพระยา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1878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เขาฉกรรจ์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878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โคกสูง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1878">
                <a:tc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2400" kern="12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วังสมบูรณ์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1878">
                <a:tc rowSpan="2">
                  <a:txBody>
                    <a:bodyPr/>
                    <a:lstStyle/>
                    <a:p>
                      <a:pPr indent="27940" algn="ctr">
                        <a:spcAft>
                          <a:spcPts val="0"/>
                        </a:spcAft>
                      </a:pPr>
                      <a:r>
                        <a:rPr lang="th-TH" sz="2400" kern="12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3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i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เป้าหมาย ร้อยละ </a:t>
                      </a:r>
                      <a:r>
                        <a:rPr lang="en-US" sz="2400" b="1" i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  <a:endParaRPr lang="en-US" sz="1200" b="1" i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i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เป้าหมาย </a:t>
                      </a:r>
                      <a:r>
                        <a:rPr lang="en-US" sz="2400" b="1" i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BI </a:t>
                      </a:r>
                      <a:r>
                        <a:rPr lang="th-TH" sz="2400" b="1" i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สูงขึ้น ร้อยละ </a:t>
                      </a:r>
                      <a:r>
                        <a:rPr lang="en-US" sz="2400" b="1" i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</a:t>
                      </a:r>
                      <a:endParaRPr lang="en-US" sz="1200" b="1" i="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202" marR="682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73175" y="230229"/>
            <a:ext cx="964557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8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85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รายงานการให้บริการบริบาลฟื้นสภาพระยะกลาง 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Intermediate care : IMC) </a:t>
            </a: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ประจำเดือน มกราคม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2563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285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Spinal Cord Injury </a:t>
            </a: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SCI</a:t>
            </a:r>
            <a:r>
              <a:rPr kumimoji="0" lang="th-TH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285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25505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1060</Words>
  <Application>Microsoft Office PowerPoint</Application>
  <PresentationFormat>แบบจอกว้าง</PresentationFormat>
  <Paragraphs>758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TH SarabunPSK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family thawonsalee</dc:creator>
  <cp:lastModifiedBy>Phattha Phakeaw</cp:lastModifiedBy>
  <cp:revision>8</cp:revision>
  <dcterms:created xsi:type="dcterms:W3CDTF">2020-01-29T03:13:04Z</dcterms:created>
  <dcterms:modified xsi:type="dcterms:W3CDTF">2020-01-29T04:53:02Z</dcterms:modified>
</cp:coreProperties>
</file>