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3"/>
  </p:notesMasterIdLst>
  <p:sldIdLst>
    <p:sldId id="1081" r:id="rId2"/>
    <p:sldId id="365" r:id="rId3"/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  <p:sldId id="1090" r:id="rId12"/>
    <p:sldId id="1091" r:id="rId13"/>
    <p:sldId id="1092" r:id="rId14"/>
    <p:sldId id="1093" r:id="rId15"/>
    <p:sldId id="1094" r:id="rId16"/>
    <p:sldId id="1095" r:id="rId17"/>
    <p:sldId id="1096" r:id="rId18"/>
    <p:sldId id="1097" r:id="rId19"/>
    <p:sldId id="1098" r:id="rId20"/>
    <p:sldId id="1099" r:id="rId21"/>
    <p:sldId id="110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06BF0-D470-41CD-997F-A0BF8A9FE74E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2482E-30DE-4CB5-BCFF-15B94C366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2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DCA57A4-869A-4839-B478-74BD546FC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CEA1A0B-C21A-48DE-A58A-A214D2B067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2482E-30DE-4CB5-BCFF-15B94C366C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7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DCA57A4-869A-4839-B478-74BD546FC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CEA1A0B-C21A-48DE-A58A-A214D2B067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804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655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683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529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81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159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6690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7354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2023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384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103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317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56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740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848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942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78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714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13/06/62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0893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48;&#3629;&#3585;&#3626;&#3634;&#3619;&#3605;&#3633;&#3623;&#3629;&#3618;&#3656;&#3634;&#3591;&#3605;&#3634;&#3617;&#3593;.5-2552/&#3588;&#3635;&#3626;&#3633;&#3656;&#3591;&#3651;&#3627;&#3657;&#3586;&#3638;&#3657;&#3609;&#3611;&#3599;&#3636;&#3610;&#3633;&#3605;&#3636;&#3591;&#3634;&#3609;&#3588;&#3621;&#3636;&#3609;&#3636;&#3585;&#3614;&#3636;&#3648;&#3624;&#3625;&#3605;&#3634;&#3617;&#3586;&#3657;&#3629;%202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48;&#3629;&#3585;&#3626;&#3634;&#3619;&#3605;&#3633;&#3623;&#3629;&#3618;&#3656;&#3634;&#3591;&#3605;&#3634;&#3617;&#3593;.5-2552/&#3588;&#3635;&#3626;&#3633;&#3656;&#3591;&#3651;&#3627;&#3657;&#3586;&#3638;&#3657;&#3609;&#3611;&#3599;&#3636;&#3610;&#3633;&#3605;&#3636;&#3591;&#3634;&#3609;&#3609;&#3629;&#3585;&#3648;&#3623;&#3621;&#3634;&#3619;&#3634;&#3594;&#3585;&#3634;&#3619;%20&#3586;&#3657;&#3629;%208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19;&#3632;&#3648;&#3610;&#3637;&#3618;&#3610;%20&#3586;&#3657;&#3629;&#3610;&#3633;&#3591;&#3588;&#3633;&#3610;%20&#3627;&#3621;&#3633;&#3585;&#3648;&#3585;&#3603;&#3601;&#3660;%20&#3611;&#3619;&#3632;&#3585;&#3634;&#3624;%20&#3588;&#3656;&#3634;&#3605;&#3629;&#3610;&#3649;&#3607;&#3609;%2062/&#3627;&#3621;&#3633;&#3585;&#3648;&#3585;&#3603;&#3601;&#3660;&#3585;&#3634;&#3619;&#3592;&#3656;&#3634;&#3618;&#3588;&#3656;&#3634;&#3605;&#3629;&#3610;&#3649;&#3607;&#3609;%20&#3593;&#3610;&#3633;&#3610;&#3607;&#3637;&#3656;%2011-12%20&#3614;.&#3624;.%202559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3619;&#3632;&#3648;&#3610;&#3637;&#3618;&#3610;%20&#3586;&#3657;&#3629;&#3610;&#3633;&#3591;&#3588;&#3633;&#3610;%20&#3627;&#3621;&#3633;&#3585;&#3648;&#3585;&#3603;&#3601;&#3660;%20&#3611;&#3619;&#3632;&#3585;&#3634;&#3624;/&#3627;&#3621;&#3633;&#3585;&#3648;&#3585;&#3603;&#3601;&#3660;&#3585;&#3634;&#3619;&#3592;&#3656;&#3634;&#3618;&#3588;&#3656;&#3634;&#3605;&#3629;&#3610;&#3649;&#3607;&#3609;%20&#3593;&#3610;&#3633;&#3610;&#3607;&#3637;&#3656;%2011-12%20&#3614;.&#3624;.%202559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&#3619;&#3632;&#3648;&#3610;&#3637;&#3618;&#3610;%20&#3586;&#3657;&#3629;&#3610;&#3633;&#3591;&#3588;&#3633;&#3610;%20&#3627;&#3621;&#3633;&#3585;&#3648;&#3585;&#3603;&#3601;&#3660;%20&#3611;&#3619;&#3632;&#3585;&#3634;&#3624;/&#3627;&#3621;&#3633;&#3585;&#3648;&#3585;&#3603;&#3601;&#3660;&#3585;&#3634;&#3619;&#3592;&#3656;&#3634;&#3618;&#3588;&#3656;&#3634;&#3605;&#3629;&#3610;&#3649;&#3607;&#3609;%20&#3593;&#3610;&#3633;&#3610;&#3607;&#3637;&#3656;%2011-12%20&#3614;.&#3624;.%202559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OT&#3585;.&#3588;&#3621;&#3633;&#3591;%202550/&#3619;&#3632;&#3648;&#3610;&#3637;&#3618;&#3610;%20&#3585;.&#3588;&#3621;&#3633;&#3591;&#3623;&#3656;&#3634;&#3604;&#3657;&#3623;&#3618;&#3588;&#3656;&#3634;&#3605;&#3629;&#3610;&#3649;&#3607;&#3609;&#3609;&#3629;&#3585;&#3648;&#3623;&#3621;&#3634;&#3619;&#3634;&#3594;&#3585;&#3634;&#3619;%202550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3619;&#3632;&#3648;&#3610;&#3637;&#3618;&#3610;%20&#3586;&#3657;&#3629;&#3610;&#3633;&#3591;&#3588;&#3633;&#3610;%20&#3627;&#3621;&#3633;&#3585;&#3648;&#3585;&#3603;&#3601;&#3660;%20&#3611;&#3619;&#3632;&#3585;&#3634;&#3624;/&#3627;&#3621;&#3633;&#3585;&#3648;&#3585;&#3603;&#3601;&#3660;&#3585;&#3634;&#3619;&#3592;&#3656;&#3634;&#3618;&#3588;&#3656;&#3634;&#3605;&#3629;&#3610;&#3649;&#3607;&#3609;%20&#3593;&#3610;&#3633;&#3610;&#3607;&#3637;&#3656;%2011-12%20&#3614;.&#3624;.%202559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19;&#3632;&#3648;&#3610;&#3637;&#3618;&#3610;%20&#3586;&#3657;&#3629;&#3610;&#3633;&#3591;&#3588;&#3633;&#3610;%20&#3627;&#3621;&#3633;&#3585;&#3648;&#3585;&#3603;&#3601;&#3660;%20&#3611;&#3619;&#3632;&#3585;&#3634;&#3624;%20&#3588;&#3656;&#3634;&#3605;&#3629;&#3610;&#3649;&#3607;&#3609;%2062/&#3627;&#3621;&#3633;&#3585;&#3648;&#3585;&#3603;&#3601;&#3660;&#3585;&#3634;&#3619;&#3592;&#3656;&#3634;&#3618;&#3588;&#3656;&#3634;&#3605;&#3629;&#3610;&#3649;&#3607;&#3609;%20&#3593;&#3610;&#3633;&#3610;&#3607;&#3637;&#3656;%202%20&#3614;.&#3624;.%202548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19;&#3632;&#3648;&#3610;&#3637;&#3618;&#3610;%20&#3586;&#3657;&#3629;&#3610;&#3633;&#3591;&#3588;&#3633;&#3610;%20&#3627;&#3621;&#3633;&#3585;&#3648;&#3585;&#3603;&#3601;&#3660;%20&#3611;&#3619;&#3632;&#3585;&#3634;&#3624;%20&#3588;&#3656;&#3634;&#3605;&#3629;&#3610;&#3649;&#3607;&#3609;%2062/&#3627;&#3621;&#3633;&#3585;&#3648;&#3585;&#3603;&#3601;&#3660;&#3585;&#3634;&#3619;&#3592;&#3656;&#3634;&#3618;&#3588;&#3656;&#3634;&#3605;&#3629;&#3610;&#3649;&#3607;&#3609;%20&#3593;&#3610;&#3633;&#3610;&#3607;&#3637;&#3656;%205%20&#3614;.&#3624;.%20255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&#3591;&#3634;&#3609;&#3611;&#3657;&#3629;&#3591;&#3585;&#3633;&#3609;&#3649;&#3621;&#3632;&#3611;&#3619;&#3634;&#3610;&#3611;&#3619;&#3634;&#3617;&#3585;&#3634;&#3619;&#3607;&#3640;&#3592;&#3619;&#3636;&#3605;%2012%20&#3617;&#3636;.&#3618;.62/&#3611;&#3619;&#3632;&#3648;&#3617;&#3636;&#3609;%20ITA%202562%2012%20&#3617;&#3636;.&#3618;.62/&#3585;&#3634;&#3619;&#3611;&#3657;&#3629;&#3591;&#3585;&#3633;&#3609;&#3607;&#3640;&#3592;&#3619;&#3636;&#3605;&#3649;&#3621;&#3632;&#3612;&#3621;&#3611;&#3619;&#3632;&#3650;&#3618;&#3594;&#3609;&#3660;&#3607;&#3633;&#3610;&#3595;&#3657;&#3629;&#3609;/&#3610;&#3619;&#3619;&#3618;&#3634;&#3618;%2014-21%20&#3617;&#3636;.&#3618;.62/&#3648;&#3629;&#3585;&#3626;&#3634;&#3619;&#3605;&#3633;&#3623;&#3629;&#3618;&#3656;&#3634;&#3591;&#3605;&#3634;&#3617;&#3593;.5-2552/&#3588;&#3635;&#3626;&#3633;&#3656;&#3591;&#3651;&#3627;&#3657;&#3586;&#3638;&#3657;&#3609;&#3611;&#3599;&#3636;&#3610;&#3633;&#3605;&#3636;&#3591;&#3634;&#3609;&#3609;&#3629;&#3585;&#3648;&#3623;&#3621;&#3634;&#3619;&#3634;&#3594;&#3585;&#3634;&#3619;(&#3619;&#3614;.&#3619;&#3614;.&#3626;&#3605;.)%20&#3586;&#3657;&#3629;%201.1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>
            <a:extLst>
              <a:ext uri="{FF2B5EF4-FFF2-40B4-BE49-F238E27FC236}">
                <a16:creationId xmlns:a16="http://schemas.microsoft.com/office/drawing/2014/main" id="{AA42DB27-771D-424D-8741-6CEA27B94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052513"/>
            <a:ext cx="7848600" cy="4343400"/>
          </a:xfrm>
          <a:prstGeom prst="ellipse">
            <a:avLst/>
          </a:prstGeom>
          <a:solidFill>
            <a:schemeClr val="bg1"/>
          </a:solidFill>
          <a:ln w="222250">
            <a:pattFill prst="weave">
              <a:fgClr>
                <a:srgbClr val="CC66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4A97E390-26B2-4E30-AD8B-B48708745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7432675" y="3581400"/>
            <a:ext cx="17113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>
            <a:extLst>
              <a:ext uri="{FF2B5EF4-FFF2-40B4-BE49-F238E27FC236}">
                <a16:creationId xmlns:a16="http://schemas.microsoft.com/office/drawing/2014/main" id="{95552EB3-05D8-4FFF-A644-3E40F5BE8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304800" y="3581400"/>
            <a:ext cx="19399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>
            <a:extLst>
              <a:ext uri="{FF2B5EF4-FFF2-40B4-BE49-F238E27FC236}">
                <a16:creationId xmlns:a16="http://schemas.microsoft.com/office/drawing/2014/main" id="{6C66C992-F905-416D-A652-67A2CCD62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2782888"/>
            <a:ext cx="66944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>
            <a:extLst>
              <a:ext uri="{FF2B5EF4-FFF2-40B4-BE49-F238E27FC236}">
                <a16:creationId xmlns:a16="http://schemas.microsoft.com/office/drawing/2014/main" id="{3F25C720-F8F8-4F68-9023-BD85054C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685800" y="3733800"/>
            <a:ext cx="2549525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>
            <a:extLst>
              <a:ext uri="{FF2B5EF4-FFF2-40B4-BE49-F238E27FC236}">
                <a16:creationId xmlns:a16="http://schemas.microsoft.com/office/drawing/2014/main" id="{41D75EF1-C658-4328-8E2A-79BEF0815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214688"/>
            <a:ext cx="17303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D7AC4675-3537-4268-B868-457F2C57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2725"/>
            <a:ext cx="9358313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th-TH" sz="4800" b="1" kern="0" dirty="0">
              <a:solidFill>
                <a:srgbClr val="00FF00"/>
              </a:solidFill>
              <a:latin typeface="JasmineUPC" pitchFamily="18" charset="-34"/>
              <a:cs typeface="JasmineUPC" pitchFamily="18" charset="-34"/>
            </a:endParaRPr>
          </a:p>
          <a:p>
            <a:pPr algn="ctr">
              <a:defRPr/>
            </a:pPr>
            <a:r>
              <a:rPr lang="th-TH" sz="4800" b="1" dirty="0">
                <a:solidFill>
                  <a:srgbClr val="FFFF00"/>
                </a:solidFill>
              </a:rPr>
              <a:t>แนวทางการเบิกค่าตอบแทนสำหรับเจ้าหน้าที่ปฏิบัติงานให้กับหน่วยบริการในสังกัดกระทรวงสาธารณสุข</a:t>
            </a:r>
            <a:endParaRPr lang="th-TH" sz="4800" b="1" kern="0" dirty="0">
              <a:solidFill>
                <a:srgbClr val="FFFF00"/>
              </a:solidFill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7177" name="Text Box 6">
            <a:extLst>
              <a:ext uri="{FF2B5EF4-FFF2-40B4-BE49-F238E27FC236}">
                <a16:creationId xmlns:a16="http://schemas.microsoft.com/office/drawing/2014/main" id="{EF61FB4C-2E31-47D2-82B3-CCDCFAA7E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0" y="5791200"/>
            <a:ext cx="25876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4800" b="1">
                <a:latin typeface="Arial" panose="020B0604020202020204" pitchFamily="34" charset="0"/>
                <a:cs typeface="FreesiaUPC" panose="020B0604020202020204" pitchFamily="34" charset="-34"/>
              </a:rPr>
              <a:t>สสจ.สระแก้ว</a:t>
            </a:r>
          </a:p>
        </p:txBody>
      </p:sp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-6718" y="1181489"/>
            <a:ext cx="9244013" cy="1479882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800" b="1" dirty="0">
                <a:solidFill>
                  <a:srgbClr val="FFFF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หลักปฏิบัติทั่วไปในการให้เจ้าหน้าที่ไปปฏิบัติงานต่างหน่วยบริการ</a:t>
            </a:r>
          </a:p>
          <a:p>
            <a:r>
              <a:rPr lang="th-TH" sz="2000" b="1" dirty="0"/>
              <a:t>  1.ต้องมีการขอรับการสนับสนุนระหว่างหน่วยบริการก่อน</a:t>
            </a:r>
          </a:p>
          <a:p>
            <a:r>
              <a:rPr lang="th-TH" sz="2000" b="1" dirty="0"/>
              <a:t>  2.ต้องได้รับอนุมัติจาก นพ.สสจ. ก่อน กรณี ต่างโรงพยาบาล  ต่าง รพ.สต.และต่างอำเภอ  สำหรับรพ.สต.ในอำเภอ</a:t>
            </a:r>
          </a:p>
          <a:p>
            <a:r>
              <a:rPr lang="th-TH" sz="2000" b="1" dirty="0"/>
              <a:t>    เดียวกันต้องได้รับอนุมัติจากสาธารณสุขอำเภอก่อน   3.หัวหน้าหน่วยบริการมีคำสั่งมอบหมาย </a:t>
            </a:r>
          </a:p>
          <a:p>
            <a:endParaRPr lang="th-TH" sz="2000" b="1" dirty="0"/>
          </a:p>
          <a:p>
            <a:endParaRPr lang="th-TH" sz="2000" b="1" dirty="0"/>
          </a:p>
          <a:p>
            <a:endParaRPr lang="th-TH" sz="2000" b="1" dirty="0"/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1169" y="2731570"/>
            <a:ext cx="9242844" cy="2065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1. การปฏิบัติงานของ</a:t>
            </a:r>
            <a:r>
              <a:rPr lang="th-TH" sz="2400" b="1" dirty="0">
                <a:solidFill>
                  <a:schemeClr val="bg1"/>
                </a:solidFill>
                <a:cs typeface="+mj-cs"/>
              </a:rPr>
              <a:t>แพทย์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ต่างหน่วยบริการ </a:t>
            </a:r>
            <a:r>
              <a:rPr lang="th-TH" sz="2400" b="1" dirty="0">
                <a:solidFill>
                  <a:srgbClr val="002060"/>
                </a:solidFill>
                <a:cs typeface="+mj-cs"/>
              </a:rPr>
              <a:t>ที่ไม่ใช่การบริการตรวจรักษาแบบผู้ป่วยนอก </a:t>
            </a:r>
          </a:p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(ข้อ 1.3 (3) ) </a:t>
            </a:r>
            <a:r>
              <a:rPr lang="th-TH" sz="2400" b="1" u="sng" dirty="0">
                <a:solidFill>
                  <a:srgbClr val="FFFF00"/>
                </a:solidFill>
                <a:cs typeface="+mj-cs"/>
              </a:rPr>
              <a:t>มีเงื่อนไขและอัตราการจ่ายค่าตอบแทน ดังนี้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(1) ต้องมีการขอรับการสนับสนุนระหว่างหน่วยบริการ และได้รับอนุมัติจาก นพ.สสจ. ก่อน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(2) หัวหน้าหน่วยบริการต้องมีคำสั่งมอบหมาย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(3) ให้จ่ายค่าตอบแทนตามปริมาณงาน (บัญชี 1) หรือไม่ต่ำกว่า ชม.ละ 120 บาท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1390871" y="207954"/>
            <a:ext cx="6335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AngsanaUPC" panose="02020603050405020304" pitchFamily="18" charset="-34"/>
                <a:cs typeface="+mj-cs"/>
              </a:rPr>
              <a:t>การปฏิบัติงานต่างหน่วยบริการ (ต่าง รพ./รพ.สต.)</a:t>
            </a:r>
            <a:endParaRPr lang="en-US" sz="3600" dirty="0">
              <a:latin typeface="AngsanaUPC" panose="02020603050405020304" pitchFamily="18" charset="-34"/>
              <a:cs typeface="+mj-cs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7EF613A-E17E-4C53-BCBA-0667C704EEEB}"/>
              </a:ext>
            </a:extLst>
          </p:cNvPr>
          <p:cNvSpPr/>
          <p:nvPr/>
        </p:nvSpPr>
        <p:spPr>
          <a:xfrm>
            <a:off x="53187" y="4837940"/>
            <a:ext cx="9143999" cy="2025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การปฏิบัติงานของ</a:t>
            </a:r>
            <a:r>
              <a:rPr lang="th-TH" sz="2400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ทันตแพทย์</a:t>
            </a:r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ต่างหน่วยบริการ (ข้อ1.5)</a:t>
            </a:r>
            <a:r>
              <a:rPr lang="th-TH" sz="2400" b="1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ที่ไม่ใช่การบริการตรวจรักษาแบบผู้ป่วยนอก </a:t>
            </a:r>
            <a:endParaRPr lang="th-TH" sz="24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b="1" u="sng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มีเงื่อนไขและอัตราการจ่ายค่าตอบแทน ดังนี้</a:t>
            </a:r>
            <a:endParaRPr lang="th-TH" sz="24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(1) ต้องมีการขอรับการสนับสนุนระหว่างหน่วยบริการ และได้รับอนุมัติจาก นพ.สสจ. ก่อน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(2) หัวหน้าหน่วยบริการต้องมีคำสั่งมอบหมาย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(3) ให้จ่ายค่าตอบแทนตามปริมาณงาน (บัญชี 2) หรือไม่ต่ำกว่า ชม.ละ 120 บาท</a:t>
            </a:r>
          </a:p>
        </p:txBody>
      </p:sp>
    </p:spTree>
    <p:extLst>
      <p:ext uri="{BB962C8B-B14F-4D97-AF65-F5344CB8AC3E}">
        <p14:creationId xmlns:p14="http://schemas.microsoft.com/office/powerpoint/2010/main" val="306792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-6718" y="1181488"/>
            <a:ext cx="9244013" cy="1617241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800" b="1" dirty="0">
                <a:solidFill>
                  <a:srgbClr val="FFFF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หลักปฏิบัติทั่วไปในการให้เจ้าหน้าที่ไปปฏิบัติงานต่างหน่วยบริการ</a:t>
            </a:r>
          </a:p>
          <a:p>
            <a:r>
              <a:rPr lang="th-TH" sz="2000" b="1" dirty="0"/>
              <a:t>  1.ต้องมีการขอรับการสนับสนุนระหว่างหน่วยบริการก่อน</a:t>
            </a:r>
          </a:p>
          <a:p>
            <a:r>
              <a:rPr lang="th-TH" sz="2000" b="1" dirty="0"/>
              <a:t>  2.ต้องได้รับอนุมัติจาก นพ.สสจ. ก่อน กรณี ต่างโรงพยาบาล  ต่าง รพ.สต.และต่างอำเภอ  สำหรับรพ.สต.ในอำเภอ</a:t>
            </a:r>
          </a:p>
          <a:p>
            <a:r>
              <a:rPr lang="th-TH" sz="2000" b="1" dirty="0"/>
              <a:t>    เดียวกันต้องได้รับอนุมัติจากสาธารณสุขอำเภอก่อน 3.หัวหน้าหน่วยบริการมีคำสั่งมอบหมาย </a:t>
            </a:r>
          </a:p>
          <a:p>
            <a:endParaRPr lang="th-TH" sz="2000" b="1" dirty="0"/>
          </a:p>
          <a:p>
            <a:endParaRPr lang="th-TH" sz="2000" b="1" dirty="0"/>
          </a:p>
          <a:p>
            <a:endParaRPr lang="th-TH" sz="2000" b="1" dirty="0"/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13065" y="2909629"/>
            <a:ext cx="9151779" cy="3687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3.การปฏิบัติงานต่างหน่วยบริการ </a:t>
            </a:r>
            <a:r>
              <a:rPr lang="th-TH" sz="2400" b="1" dirty="0">
                <a:solidFill>
                  <a:srgbClr val="002060"/>
                </a:solidFill>
                <a:cs typeface="+mj-cs"/>
              </a:rPr>
              <a:t>กรณีให้บริการตรวจรักษาแบบผู้ป่วยนอก (สำหรับเจ้าหน้าที่ทุกกลุ่ม รวมถึงแพทย์ ทันตแพทย์ และเภสัชกร ด้วย)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u="sng" dirty="0">
                <a:solidFill>
                  <a:srgbClr val="FFFF00"/>
                </a:solidFill>
                <a:cs typeface="+mj-cs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</a:t>
            </a:r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(1) ต้องมีการขอรับการสนับสนุนระหว่างหน่วยบริการก่อน  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(2) ต้องได้รับอนุมัติจาก นพ.สสจ. หรือ </a:t>
            </a:r>
            <a:r>
              <a:rPr lang="th-TH" sz="2400" b="1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สส</a:t>
            </a:r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อ.หากเป็น รพ.สต. ในอำเภอเดียวกัน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(3) หัวหน้าหน่วยบริการมีคำสั่งมอบหมาย </a:t>
            </a:r>
          </a:p>
          <a:p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+mj-cs"/>
              </a:rPr>
              <a:t>          (4) ให้จ่ายค่าตอบแทนตามข้อ 1.7 เป็นรายชั่วโมง เช่น แพทย์ ทันตแพทย์ ชม.ละ 120 บาท            เภสัชกร ชม.ละ 90 บาท  นวก./พยาบาลวิชาชีพ/นักวิทยาศาสตร์ ชม.ละ 80 บาท</a:t>
            </a:r>
          </a:p>
          <a:p>
            <a:r>
              <a:rPr lang="th-TH" sz="2400" b="1" dirty="0">
                <a:cs typeface="+mj-cs"/>
              </a:rPr>
              <a:t>พยาบาลเทคนิค/</a:t>
            </a:r>
            <a:r>
              <a:rPr lang="th-TH" sz="2400" b="1" dirty="0" err="1">
                <a:cs typeface="+mj-cs"/>
              </a:rPr>
              <a:t>จพ</a:t>
            </a:r>
            <a:r>
              <a:rPr lang="th-TH" sz="2400" b="1" dirty="0">
                <a:cs typeface="+mj-cs"/>
              </a:rPr>
              <a:t>.สธ. ชม.ละ 60 บาท  ,จนท.พยาบาล/จนท.สธ. ชม.ละ 50 บาท เป็นต้น</a:t>
            </a:r>
          </a:p>
          <a:p>
            <a:endParaRPr lang="th-TH" sz="2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1390871" y="207954"/>
            <a:ext cx="6335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AngsanaUPC" panose="02020603050405020304" pitchFamily="18" charset="-34"/>
                <a:cs typeface="+mj-cs"/>
              </a:rPr>
              <a:t>การปฏิบัติงานต่างหน่วยบริการ (ต่าง รพ./รพ.สต.)</a:t>
            </a:r>
            <a:endParaRPr lang="en-US" sz="3600" dirty="0">
              <a:latin typeface="AngsanaUPC" panose="02020603050405020304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27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2235" y="1204785"/>
            <a:ext cx="9051766" cy="244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 การปฏิบัติงานของพยาบาลวิชาชีพที่ปฏิบัติงานในทีมช่วยผ่าตัด (ข้อ 1.6 (1) )</a:t>
            </a:r>
          </a:p>
          <a:p>
            <a:r>
              <a:rPr lang="th-TH" sz="2400" b="1" u="sng" dirty="0">
                <a:solidFill>
                  <a:srgbClr val="FFFF00"/>
                </a:solidFill>
                <a:cs typeface="+mj-cs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	*</a:t>
            </a:r>
            <a:r>
              <a:rPr lang="th-TH" sz="2400" b="1" dirty="0">
                <a:cs typeface="+mj-cs"/>
              </a:rPr>
              <a:t>  ต้องมีคำสั่งมอบหมายให้เจ้าหน้าที่ปฏิบัติงาน 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(พยาบาลวิชาชีพและ จนท.อื่นฯ)</a:t>
            </a:r>
          </a:p>
          <a:p>
            <a:r>
              <a:rPr lang="th-TH" sz="2400" b="1" dirty="0">
                <a:cs typeface="+mj-cs"/>
              </a:rPr>
              <a:t>	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* </a:t>
            </a:r>
            <a:r>
              <a:rPr lang="th-TH" sz="2400" b="1" dirty="0">
                <a:cs typeface="+mj-cs"/>
              </a:rPr>
              <a:t> จ่ายค่าตอบแทนตามจำนวนผู้ป่วย ในอัตรา 120 บาท/ราย สำหรับผ่าตัดเล็ก</a:t>
            </a:r>
          </a:p>
          <a:p>
            <a:r>
              <a:rPr lang="th-TH" sz="2400" b="1" dirty="0">
                <a:cs typeface="+mj-cs"/>
              </a:rPr>
              <a:t>              อัตรา 240 บาท/ราย สำหรับผ่าตัดใหญ่  </a:t>
            </a:r>
          </a:p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             (จนท.อื่นตามจำนวนผู้ป่วยและอัตราลดลงตามส่วน)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1390871" y="207954"/>
            <a:ext cx="5341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AngsanaUPC" panose="02020603050405020304" pitchFamily="18" charset="-34"/>
                <a:cs typeface="+mj-cs"/>
              </a:rPr>
              <a:t>การปฏิบัติงานทีมผ่าตัดและดูแลหลังผ่าตัด</a:t>
            </a:r>
            <a:endParaRPr lang="en-US" sz="3600" dirty="0">
              <a:latin typeface="AngsanaUPC" panose="02020603050405020304" pitchFamily="18" charset="-34"/>
              <a:cs typeface="+mj-cs"/>
            </a:endParaRP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8C76B3A8-21D1-4455-AC3F-9F15EF02ECCD}"/>
              </a:ext>
            </a:extLst>
          </p:cNvPr>
          <p:cNvSpPr/>
          <p:nvPr/>
        </p:nvSpPr>
        <p:spPr>
          <a:xfrm>
            <a:off x="118197" y="3738816"/>
            <a:ext cx="8982514" cy="244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การปฏิบัติงานของพยาบาลที่เตรียมผู้ป่วยและดูแลผู้ป่วยหลังผ่าตัด (ข้อ 1.6 (2) )</a:t>
            </a:r>
          </a:p>
          <a:p>
            <a:r>
              <a:rPr lang="th-TH" sz="2400" b="1" u="sng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ต้องมีคำสั่งมอบหมายให้เจ้าหน้าที่ปฏิบัติงาน</a:t>
            </a:r>
          </a:p>
          <a:p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*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จ่ายค่าตอบแทนตามจำนวนผู้ป่วยแต่ละรายในอัตราทีมละ 120 บาท สำหรับ ผ่าตัดเล็ก </a:t>
            </a:r>
          </a:p>
          <a:p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และ อัตราทีมละ 360 บาท สำหรับผ่าตัดใหญ่</a:t>
            </a:r>
          </a:p>
        </p:txBody>
      </p:sp>
    </p:spTree>
    <p:extLst>
      <p:ext uri="{BB962C8B-B14F-4D97-AF65-F5344CB8AC3E}">
        <p14:creationId xmlns:p14="http://schemas.microsoft.com/office/powerpoint/2010/main" val="305432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57667" y="1163507"/>
            <a:ext cx="9051766" cy="3057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การปฏิบัติงานของเจ้าหน้าที่อื่นในลักษณะเวรรอให้บริการ (</a:t>
            </a:r>
            <a:r>
              <a:rPr lang="en-US" sz="2400" b="1" dirty="0">
                <a:solidFill>
                  <a:srgbClr val="FFFF00"/>
                </a:solidFill>
                <a:cs typeface="+mj-cs"/>
              </a:rPr>
              <a:t>On call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) (ข้อ 1.8)</a:t>
            </a:r>
          </a:p>
          <a:p>
            <a:r>
              <a:rPr lang="th-TH" sz="2400" b="1" u="sng" dirty="0">
                <a:solidFill>
                  <a:srgbClr val="FFFF00"/>
                </a:solidFill>
                <a:cs typeface="+mj-cs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>
                <a:solidFill>
                  <a:schemeClr val="tx1"/>
                </a:solidFill>
                <a:cs typeface="+mj-cs"/>
              </a:rPr>
              <a:t>	(1) ต้องเสนอคณะกรรมการบริหาร รพ.ต้องกำหนดลักษณะงานใดบ้าง ที่ต้องกำหนดให้ขึ้นปฏิบัติงานรอให้บริการ เช่น </a:t>
            </a:r>
            <a:r>
              <a:rPr lang="th-TH" sz="2400" b="1" dirty="0" err="1">
                <a:solidFill>
                  <a:schemeClr val="tx1"/>
                </a:solidFill>
                <a:cs typeface="+mj-cs"/>
              </a:rPr>
              <a:t>พขร</a:t>
            </a:r>
            <a:r>
              <a:rPr lang="th-TH" sz="2400" b="1" dirty="0">
                <a:solidFill>
                  <a:schemeClr val="tx1"/>
                </a:solidFill>
                <a:cs typeface="+mj-cs"/>
              </a:rPr>
              <a:t>./พยาบาล เวร </a:t>
            </a:r>
            <a:r>
              <a:rPr lang="en-US" sz="2400" b="1" dirty="0">
                <a:solidFill>
                  <a:schemeClr val="tx1"/>
                </a:solidFill>
                <a:cs typeface="+mj-cs"/>
              </a:rPr>
              <a:t>Refer </a:t>
            </a:r>
            <a:r>
              <a:rPr lang="th-TH" sz="2400" b="1" dirty="0">
                <a:solidFill>
                  <a:schemeClr val="tx1"/>
                </a:solidFill>
                <a:cs typeface="+mj-cs"/>
              </a:rPr>
              <a:t>เจ้าหน้าที่แผนกช่างสาขา ต่าง ๆ  ฯลฯ</a:t>
            </a:r>
          </a:p>
          <a:p>
            <a:r>
              <a:rPr lang="th-TH" sz="2400" b="1" dirty="0">
                <a:solidFill>
                  <a:schemeClr val="tx1"/>
                </a:solidFill>
                <a:cs typeface="+mj-cs"/>
              </a:rPr>
              <a:t>          (2) คณะกรรมการบริหาร รพ.ต้องกำหนดอัตราค่าตอบแทนตามความเหมาะสม  </a:t>
            </a:r>
          </a:p>
          <a:p>
            <a:r>
              <a:rPr lang="th-TH" sz="2400" b="1" dirty="0">
                <a:solidFill>
                  <a:schemeClr val="tx1"/>
                </a:solidFill>
                <a:cs typeface="+mj-cs"/>
              </a:rPr>
              <a:t>	 (3) ต้องมีคำสั่งมอบหมายให้เจ้าหน้าที่ปฏิบัติงาน</a:t>
            </a:r>
          </a:p>
          <a:p>
            <a:r>
              <a:rPr lang="th-TH" sz="2400" b="1" dirty="0">
                <a:solidFill>
                  <a:schemeClr val="tx1"/>
                </a:solidFill>
                <a:cs typeface="+mj-cs"/>
              </a:rPr>
              <a:t>	(4) ให้จ่ายค่าตอบแทนโดยเทียบเคียง ข้อ 1.4 (ค่าตอบแทนลักษณะเป็นเวรหรือผลัด)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1390871" y="207954"/>
            <a:ext cx="40110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AngsanaUPC" panose="02020603050405020304" pitchFamily="18" charset="-34"/>
                <a:cs typeface="+mj-cs"/>
              </a:rPr>
              <a:t>การปฏิบัติงานเวรรอให้บริการ  </a:t>
            </a:r>
            <a:endParaRPr lang="en-US" sz="3600" dirty="0">
              <a:latin typeface="AngsanaUPC" panose="02020603050405020304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844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57667" y="1163508"/>
            <a:ext cx="9129622" cy="56610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200" b="1" u="sng" dirty="0">
                <a:solidFill>
                  <a:schemeClr val="bg1"/>
                </a:solidFill>
              </a:rPr>
              <a:t>เงื่อนไขและอัตราการจ่ายค่าตอบแทน</a:t>
            </a:r>
            <a:endParaRPr lang="th-TH" sz="3200" b="1" dirty="0">
              <a:solidFill>
                <a:schemeClr val="bg1"/>
              </a:solidFill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</a:t>
            </a:r>
            <a:r>
              <a:rPr lang="th-TH" sz="2200" b="1" dirty="0">
                <a:solidFill>
                  <a:schemeClr val="tx1"/>
                </a:solidFill>
              </a:rPr>
              <a:t>(1) </a:t>
            </a:r>
            <a:r>
              <a:rPr lang="th-TH" sz="2200" b="1" dirty="0"/>
              <a:t>ต้องมีกรณีความจำเป็นเฉพาะ หรือเฉพาะโรค นอกเหนือการปฏิบัติงานนอกเวลาปกติ</a:t>
            </a:r>
          </a:p>
          <a:p>
            <a:r>
              <a:rPr lang="th-TH" sz="2200" b="1" dirty="0"/>
              <a:t>	(2) คณะกรรมการบริหาร รพ.ต้องพิจารณากำหนดให้มีคลินิกพิเศษ  และประกาศการจัดบริการให้ผู้รับบริการทราบ</a:t>
            </a:r>
          </a:p>
          <a:p>
            <a:r>
              <a:rPr lang="th-TH" sz="2200" b="1" dirty="0"/>
              <a:t>	(3) </a:t>
            </a:r>
            <a:r>
              <a:rPr lang="th-TH" sz="2200" b="1" dirty="0">
                <a:hlinkClick r:id="rId2" action="ppaction://hlinkfile"/>
              </a:rPr>
              <a:t>ต้องมีคำสั่งมอบหมายให้เจ้าหน้าที่ปฏิบัติงาน </a:t>
            </a:r>
            <a:r>
              <a:rPr lang="th-TH" sz="2200" b="1" dirty="0"/>
              <a:t>(ต้องไม่ซ้ำซ้อนกับเจ้าหน้าที่ที่ปฏิบัติงานเป็นเวรหรือเป็นผลัด)</a:t>
            </a:r>
            <a:endParaRPr lang="th-TH" sz="2200" b="1" u="sng" dirty="0">
              <a:solidFill>
                <a:srgbClr val="FFFF00"/>
              </a:solidFill>
            </a:endParaRPr>
          </a:p>
          <a:p>
            <a:r>
              <a:rPr lang="th-TH" sz="2200" b="1" dirty="0">
                <a:solidFill>
                  <a:srgbClr val="FFFF00"/>
                </a:solidFill>
              </a:rPr>
              <a:t>       </a:t>
            </a:r>
            <a:r>
              <a:rPr lang="th-TH" sz="2200" b="1" dirty="0">
                <a:solidFill>
                  <a:schemeClr val="tx1"/>
                </a:solidFill>
              </a:rPr>
              <a:t>(4) อัตราค่าตอบแทนเจ้าหน้าที่ </a:t>
            </a:r>
            <a:r>
              <a:rPr lang="th-TH" sz="2200" b="1" dirty="0">
                <a:solidFill>
                  <a:srgbClr val="FFFF00"/>
                </a:solidFill>
              </a:rPr>
              <a:t>(ที่ไม่ใช่แพทย์ ทันตแพทย์ )  </a:t>
            </a:r>
            <a:r>
              <a:rPr lang="th-TH" sz="2200" b="1" dirty="0"/>
              <a:t>ให้คิดเป็นรายชั่วโมง </a:t>
            </a:r>
          </a:p>
          <a:p>
            <a:r>
              <a:rPr lang="th-TH" sz="2200" b="1" dirty="0"/>
              <a:t>ตามข้อ 2.4 </a:t>
            </a:r>
          </a:p>
          <a:p>
            <a:r>
              <a:rPr lang="th-TH" sz="2200" b="1" dirty="0">
                <a:solidFill>
                  <a:srgbClr val="FFFF00"/>
                </a:solidFill>
              </a:rPr>
              <a:t>       </a:t>
            </a:r>
            <a:r>
              <a:rPr lang="th-TH" sz="2200" b="1" dirty="0">
                <a:solidFill>
                  <a:schemeClr val="tx1"/>
                </a:solidFill>
              </a:rPr>
              <a:t> เช่น  </a:t>
            </a:r>
            <a:r>
              <a:rPr lang="th-TH" sz="2200" b="1" dirty="0"/>
              <a:t>เภสัชกร ชม.ละ 90 บาท พยาบาลวิชาชีพ นวก. ชม.ละ 80 บาท พยาบาลเทคนิค/</a:t>
            </a:r>
            <a:r>
              <a:rPr lang="th-TH" sz="2200" b="1" dirty="0" err="1"/>
              <a:t>จพ</a:t>
            </a:r>
            <a:r>
              <a:rPr lang="th-TH" sz="2200" b="1" dirty="0"/>
              <a:t>.สธ. ชม.ละ 60 บาท  จนท.พยาบาล/จนท.สธ. ชม.ละ 50 บาท เป็นต้น</a:t>
            </a:r>
          </a:p>
          <a:p>
            <a:r>
              <a:rPr lang="th-TH" sz="2200" b="1" dirty="0"/>
              <a:t>       * </a:t>
            </a:r>
            <a:r>
              <a:rPr lang="th-TH" sz="2200" b="1" dirty="0">
                <a:solidFill>
                  <a:srgbClr val="FFFF00"/>
                </a:solidFill>
              </a:rPr>
              <a:t>อัตราค่าตอบแทนแพทย์</a:t>
            </a:r>
            <a:r>
              <a:rPr lang="th-TH" sz="2200" b="1" dirty="0"/>
              <a:t>ที่ปฏิบัติงานให้บริการแบบผู้ป่วยนอก  จ่ายตามจำนวนผู้ป่วยที่มารับบริการตรวจ </a:t>
            </a:r>
            <a:r>
              <a:rPr lang="th-TH" sz="2200" b="1" dirty="0">
                <a:solidFill>
                  <a:srgbClr val="FFFF00"/>
                </a:solidFill>
              </a:rPr>
              <a:t>รายละ 50 บาท </a:t>
            </a:r>
            <a:r>
              <a:rPr lang="th-TH" sz="2200" b="1" dirty="0"/>
              <a:t>แต่รวมแล้วค่าตอบแทนที่ได้รับต่ำสุด</a:t>
            </a:r>
            <a:r>
              <a:rPr lang="th-TH" sz="2200" b="1" dirty="0">
                <a:solidFill>
                  <a:srgbClr val="FFFF00"/>
                </a:solidFill>
              </a:rPr>
              <a:t>ต้องไม่น้อยกว่า ชม.ละ 120 บาท</a:t>
            </a:r>
          </a:p>
          <a:p>
            <a:r>
              <a:rPr lang="th-TH" sz="2200" b="1" dirty="0"/>
              <a:t>      * </a:t>
            </a:r>
            <a:r>
              <a:rPr lang="th-TH" sz="2200" b="1" dirty="0">
                <a:solidFill>
                  <a:srgbClr val="FFFF00"/>
                </a:solidFill>
              </a:rPr>
              <a:t>อัตราค่าตอบแทนทันตแพทย์</a:t>
            </a:r>
            <a:r>
              <a:rPr lang="th-TH" sz="2200" b="1" dirty="0"/>
              <a:t>ที่ปฏิบัติงานให้บริการทันตกรรม ให้จ่ายตามคุณภาพและปริมาณงานตามบัญชีหมายเลข 2  แต่รวมแล้วค่าตอบแทนที่ได้รับต่ำสุด</a:t>
            </a:r>
            <a:r>
              <a:rPr lang="th-TH" sz="2200" b="1" dirty="0">
                <a:solidFill>
                  <a:srgbClr val="FFFF00"/>
                </a:solidFill>
              </a:rPr>
              <a:t>ต้องไม่น้อยกว่า ชม.ละ 120 บาท 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597143" y="299710"/>
            <a:ext cx="7972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cs typeface="+mj-cs"/>
              </a:rPr>
              <a:t>การปฏิบัติงานในคลินิกพิเศษนอกเวลาราชการ (ข้อ 2)</a:t>
            </a:r>
          </a:p>
        </p:txBody>
      </p:sp>
    </p:spTree>
    <p:extLst>
      <p:ext uri="{BB962C8B-B14F-4D97-AF65-F5344CB8AC3E}">
        <p14:creationId xmlns:p14="http://schemas.microsoft.com/office/powerpoint/2010/main" val="954867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57667" y="1163508"/>
            <a:ext cx="9129622" cy="4785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200" b="1" u="sng" dirty="0">
                <a:solidFill>
                  <a:schemeClr val="bg1"/>
                </a:solidFill>
              </a:rPr>
              <a:t>เงื่อนไขและอัตราการจ่ายค่าตอบแทน</a:t>
            </a:r>
            <a:endParaRPr lang="th-TH" sz="3200" b="1" dirty="0">
              <a:solidFill>
                <a:schemeClr val="bg1"/>
              </a:solidFill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</a:t>
            </a:r>
            <a:r>
              <a:rPr lang="th-TH" sz="2400" b="1" dirty="0">
                <a:solidFill>
                  <a:schemeClr val="tx1"/>
                </a:solidFill>
              </a:rPr>
              <a:t>(1)  </a:t>
            </a:r>
            <a:r>
              <a:rPr lang="th-TH" sz="2400" b="1" dirty="0"/>
              <a:t>พิจารณาตามคำสั่งมอบหมายให้เจ้าหน้าที่ปฏิบัติงานในลักษณะเป็นเวรหรือเป็นผลัด </a:t>
            </a:r>
          </a:p>
          <a:p>
            <a:r>
              <a:rPr lang="th-TH" sz="2400" b="1" dirty="0"/>
              <a:t>	(2)  จ่ายเฉพาะผลัดดึกและผลัดบ่าย</a:t>
            </a:r>
            <a:r>
              <a:rPr lang="th-TH" sz="2400" b="1" dirty="0">
                <a:solidFill>
                  <a:srgbClr val="FFC000"/>
                </a:solidFill>
              </a:rPr>
              <a:t>ที่มิใช่เวรปฏิบัติงานนอกเวลาราชการ</a:t>
            </a:r>
          </a:p>
          <a:p>
            <a:r>
              <a:rPr lang="th-TH" sz="2400" b="1" dirty="0"/>
              <a:t>	(3)  อัตราค่าตอบแทน</a:t>
            </a:r>
          </a:p>
          <a:p>
            <a:r>
              <a:rPr lang="th-TH" sz="2400" b="1" dirty="0"/>
              <a:t>		(1) พยาบาลวิชาชีพ  คนละ 240 บาท</a:t>
            </a:r>
          </a:p>
          <a:p>
            <a:r>
              <a:rPr lang="th-TH" sz="2400" b="1" dirty="0"/>
              <a:t>		(2) พยาบาลเทคนิค  คนละ 180 บาท</a:t>
            </a:r>
          </a:p>
          <a:p>
            <a:r>
              <a:rPr lang="th-TH" sz="2400" b="1" dirty="0"/>
              <a:t>		(3) เจ้าหน้าที่พยาบาล คนละ 145 บาท</a:t>
            </a:r>
          </a:p>
          <a:p>
            <a:endParaRPr lang="th-TH" sz="2400" b="1" dirty="0"/>
          </a:p>
          <a:p>
            <a:r>
              <a:rPr lang="th-TH" sz="2400" b="1" dirty="0">
                <a:solidFill>
                  <a:srgbClr val="FFFF00"/>
                </a:solidFill>
              </a:rPr>
              <a:t>             หมายเหตุ  </a:t>
            </a:r>
            <a:r>
              <a:rPr lang="th-TH" sz="2400" b="1" dirty="0"/>
              <a:t>ตามข้อบังคับฯ พ.ศ. 2544 (แก้ไข ฉบับ 2) พ.ศ. 2559  คำว่า </a:t>
            </a:r>
            <a:r>
              <a:rPr lang="th-TH" sz="2400" b="1" dirty="0">
                <a:solidFill>
                  <a:srgbClr val="FFFF00"/>
                </a:solidFill>
              </a:rPr>
              <a:t>เจ้าหน้าที่พยาบาล </a:t>
            </a:r>
            <a:r>
              <a:rPr lang="th-TH" sz="2400" b="1" dirty="0"/>
              <a:t>ให้หมายความรวมถึง </a:t>
            </a:r>
            <a:r>
              <a:rPr lang="th-TH" sz="2400" b="1" dirty="0">
                <a:solidFill>
                  <a:srgbClr val="FFFF00"/>
                </a:solidFill>
              </a:rPr>
              <a:t>ผู้ดำรงตำแหน่งผู้ช่วยพยาบาลด้วย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597143" y="299710"/>
            <a:ext cx="7972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</a:rPr>
              <a:t>การปฏิบัติงานเวรบ่ายหรือเวรดึกของพยาบาล (ข้อ 3)</a:t>
            </a:r>
          </a:p>
        </p:txBody>
      </p:sp>
    </p:spTree>
    <p:extLst>
      <p:ext uri="{BB962C8B-B14F-4D97-AF65-F5344CB8AC3E}">
        <p14:creationId xmlns:p14="http://schemas.microsoft.com/office/powerpoint/2010/main" val="294946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1541" y="1102544"/>
            <a:ext cx="9129622" cy="566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u="sng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</a:t>
            </a:r>
            <a:r>
              <a:rPr lang="th-TH" sz="2400" b="1" dirty="0">
                <a:solidFill>
                  <a:schemeClr val="tx1"/>
                </a:solidFill>
              </a:rPr>
              <a:t>(1) </a:t>
            </a:r>
            <a:r>
              <a:rPr lang="th-TH" sz="2200" b="1" dirty="0">
                <a:cs typeface="+mj-cs"/>
                <a:hlinkClick r:id="rId2" action="ppaction://hlinkfile"/>
              </a:rPr>
              <a:t>ต้องมีคำสั่งมอบหมายจากหัวหน้าหน่วยบริการ </a:t>
            </a:r>
            <a:r>
              <a:rPr lang="th-TH" sz="2200" b="1" dirty="0">
                <a:cs typeface="+mj-cs"/>
              </a:rPr>
              <a:t>(พิจารณาจำนวน จนท.ตามความเหมาะสมและจำเป็นกับงาน)</a:t>
            </a:r>
          </a:p>
          <a:p>
            <a:r>
              <a:rPr lang="th-TH" sz="2200" b="1" dirty="0">
                <a:cs typeface="+mj-cs"/>
              </a:rPr>
              <a:t>	(2)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ต้องเป็นการให้บริการเกี่ยวกับ </a:t>
            </a:r>
            <a:r>
              <a:rPr lang="th-TH" sz="2200" b="1" dirty="0">
                <a:cs typeface="+mj-cs"/>
              </a:rPr>
              <a:t>การสร้างเสริมสุขภาพ เวชปฏิบัติครอบครัว กิจกรรมรณรงค์เพื่อการส่งเสริมสุขภาพและการควบคุมป้องกันโรค  เพื่อให้เกิดบริการเชิงรุกถึงประชาชนมากขึ้น</a:t>
            </a:r>
          </a:p>
          <a:p>
            <a:r>
              <a:rPr lang="th-TH" sz="2200" b="1" dirty="0">
                <a:cs typeface="+mj-cs"/>
              </a:rPr>
              <a:t>          (3)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ปฏิบัติงานด้านสร้างเสริมสุขภาพและเวชปฏิบัติครอบครัว </a:t>
            </a:r>
            <a:r>
              <a:rPr lang="th-TH" sz="2200" b="1" dirty="0">
                <a:cs typeface="+mj-cs"/>
              </a:rPr>
              <a:t>ในหน่วยบริการ/นอกเวลาราชการ</a:t>
            </a:r>
          </a:p>
          <a:p>
            <a:r>
              <a:rPr lang="th-TH" sz="2200" b="1" dirty="0">
                <a:cs typeface="+mj-cs"/>
              </a:rPr>
              <a:t>หากปฏิบัติงานนอกหน่วยบริการปฐมภูมิ  ทั้งในเวลาและนอกเวลาราชการ</a:t>
            </a:r>
          </a:p>
          <a:p>
            <a:r>
              <a:rPr lang="th-TH" sz="2200" b="1" dirty="0">
                <a:cs typeface="+mj-cs"/>
              </a:rPr>
              <a:t>          (4)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ปฏิบัติงานในกิจกรรมเชิงรุกที่เป็นนโยบายเร่งด่วน </a:t>
            </a:r>
            <a:r>
              <a:rPr lang="en-US" sz="2200" b="1" dirty="0">
                <a:solidFill>
                  <a:srgbClr val="FFFF00"/>
                </a:solidFill>
                <a:cs typeface="+mj-cs"/>
              </a:rPr>
              <a:t>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ในการสร้างเสริมสุขภาพ  การควบคุมป้องกันโรค การรณรงค์แก้ปัญหาด้านสุขภาพที่สำคัญแต่ละพื้นที่ </a:t>
            </a:r>
            <a:r>
              <a:rPr lang="th-TH" sz="2200" b="1" dirty="0">
                <a:cs typeface="+mj-cs"/>
              </a:rPr>
              <a:t> ทั้งในเวลาและนอกเวลาราชการ</a:t>
            </a:r>
          </a:p>
          <a:p>
            <a:r>
              <a:rPr lang="th-TH" sz="2200" b="1" dirty="0">
                <a:cs typeface="+mj-cs"/>
              </a:rPr>
              <a:t>	(5) อัตราค่าตอบแทน จ่ายค่าตอบแทนตามข้อ 1 (ข้อ 1.4  </a:t>
            </a:r>
            <a:r>
              <a:rPr lang="en-US" sz="2200" b="1" dirty="0">
                <a:cs typeface="+mj-cs"/>
              </a:rPr>
              <a:t>: </a:t>
            </a:r>
            <a:r>
              <a:rPr lang="th-TH" sz="2200" b="1" dirty="0">
                <a:cs typeface="+mj-cs"/>
              </a:rPr>
              <a:t>ลักษณะเป็นเวรหรือเป็นผลัด  ปฏิบัติงานไม่ครบ 8 ชม.ให้ลดลงตามส่วน/มิใช่จ่ายแบบรายชั่วโมง)	</a:t>
            </a:r>
          </a:p>
          <a:p>
            <a:r>
              <a:rPr lang="th-TH" sz="2200" b="1" dirty="0">
                <a:cs typeface="+mj-cs"/>
              </a:rPr>
              <a:t>		</a:t>
            </a:r>
          </a:p>
          <a:p>
            <a:r>
              <a:rPr lang="th-TH" sz="2200" b="1" dirty="0">
                <a:cs typeface="+mj-cs"/>
              </a:rPr>
              <a:t>	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หมายเหตุ  </a:t>
            </a:r>
            <a:r>
              <a:rPr lang="th-TH" sz="2200" b="1" dirty="0">
                <a:cs typeface="+mj-cs"/>
              </a:rPr>
              <a:t>ในกรณีการปฏิบัติงานนอกหน่วยบริการ ทั้งในและนอกเวลาราชการ  หากไม่เข้าลักษณะหนึ่งลักษณะใดตาม ข้อ 8  ให้พิจารณาจ่ายเป็นเบี้ยเลี้ยงเดินทางไปราชการ ตามพระราชกฤษฎีกาค่าใช้จ่ายในการเดินทางไปราชการฯ </a:t>
            </a:r>
            <a:endParaRPr lang="th-TH" sz="2200" b="1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467544" y="220464"/>
            <a:ext cx="89439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การปฏิบัติงานด้านการสร้างเสริมสุขภาพและเวชปฏิบัติครอบครัว (ข้อ 8</a:t>
            </a:r>
            <a:r>
              <a:rPr lang="th-TH" sz="3200" b="1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1944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1541" y="1102544"/>
            <a:ext cx="9129622" cy="566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1.เจ้าหน้าที่ผู้มีสิทธิได้รับค่าเบี้ยเลี้ยงเหมาจ่าย ตามข้อ 11.4</a:t>
            </a:r>
          </a:p>
          <a:p>
            <a:r>
              <a:rPr lang="th-TH" sz="2400" b="1" dirty="0"/>
              <a:t>        </a:t>
            </a:r>
            <a:r>
              <a:rPr lang="th-TH" sz="2200" b="1" dirty="0">
                <a:solidFill>
                  <a:schemeClr val="tx1"/>
                </a:solidFill>
              </a:rPr>
              <a:t>1.1 ต้องเป็นผู้ดำรงตำแหน่งหรือได้รับมอบหมายเป็นลายลักษณ์อักษรให้ปฏิบัติงาน</a:t>
            </a:r>
          </a:p>
          <a:p>
            <a:r>
              <a:rPr lang="th-TH" sz="2200" b="1" dirty="0">
                <a:solidFill>
                  <a:schemeClr val="tx1"/>
                </a:solidFill>
              </a:rPr>
              <a:t>ในตำแหน่ง</a:t>
            </a:r>
            <a:r>
              <a:rPr lang="th-TH" sz="2200" b="1" dirty="0" err="1">
                <a:solidFill>
                  <a:schemeClr val="tx1"/>
                </a:solidFill>
              </a:rPr>
              <a:t>ต่างๆ</a:t>
            </a:r>
            <a:r>
              <a:rPr lang="th-TH" sz="2200" b="1" dirty="0">
                <a:solidFill>
                  <a:schemeClr val="tx1"/>
                </a:solidFill>
              </a:rPr>
              <a:t> </a:t>
            </a:r>
          </a:p>
          <a:p>
            <a:r>
              <a:rPr lang="th-TH" sz="2200" b="1" dirty="0">
                <a:solidFill>
                  <a:schemeClr val="tx1"/>
                </a:solidFill>
              </a:rPr>
              <a:t>        1.2 ต้องเป็นผู้ปฏิบัติงานในหน่วยบริการ ได้แก่ รพศ. รพท. รพช. สอ. และ รพ.สต. หรือ</a:t>
            </a:r>
          </a:p>
          <a:p>
            <a:r>
              <a:rPr lang="th-TH" sz="2200" b="1" dirty="0">
                <a:solidFill>
                  <a:schemeClr val="tx1"/>
                </a:solidFill>
              </a:rPr>
              <a:t>ที่เรียกชื่ออย่างอื่นที่ให้บริการในลักษณะเดียวกัน รวมถึง หน่วยบริการปฐมภูมิ ในสังกัด รพศ. รพท. หรือ รพช.   </a:t>
            </a:r>
          </a:p>
          <a:p>
            <a:r>
              <a:rPr lang="th-TH" sz="2200" b="1" dirty="0">
                <a:solidFill>
                  <a:schemeClr val="tx1"/>
                </a:solidFill>
              </a:rPr>
              <a:t>        1.3 ต้องให้บริการครอบคลุมทั้งการรักษาพยาบาล การส่งเสริมสุขภาพ การควบคุมป้องกันโรค การฟื้นฟูสมรรถภาพ และการคุ้มครองผู้บริโภค</a:t>
            </a:r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  <a:cs typeface="+mj-cs"/>
              </a:rPr>
              <a:t>      </a:t>
            </a:r>
            <a:r>
              <a:rPr lang="th-TH" sz="2200" b="1" dirty="0">
                <a:solidFill>
                  <a:schemeClr val="tx1"/>
                </a:solidFill>
                <a:cs typeface="+mj-cs"/>
              </a:rPr>
              <a:t>1.4</a:t>
            </a:r>
            <a:r>
              <a:rPr lang="th-TH" sz="2200" b="1" dirty="0">
                <a:cs typeface="+mj-cs"/>
              </a:rPr>
              <a:t> คำว่า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“เจ้าหน้าที่” </a:t>
            </a:r>
            <a:r>
              <a:rPr lang="th-TH" sz="2200" b="1" dirty="0">
                <a:cs typeface="+mj-cs"/>
              </a:rPr>
              <a:t>หมายถึง เจ้าหน้าที่ตามข้อ 4 ของข้อบังคับกระทรวงสาธารณสุขฯ พ.ศ. 2544 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ประกอบด้วย</a:t>
            </a:r>
            <a:r>
              <a:rPr lang="th-TH" sz="2200" b="1" dirty="0">
                <a:cs typeface="+mj-cs"/>
              </a:rPr>
              <a:t> ข้าราชการ ลูกจ้างประจำ ลูกจ้างชั่วคราว ลูกจ้างรายคาบ พนักงานของรัฐในสังกัด สธ.พนักงานราชการ พกส. </a:t>
            </a:r>
            <a:r>
              <a:rPr lang="th-TH" sz="2200" b="1" u="sng" dirty="0">
                <a:solidFill>
                  <a:srgbClr val="FFFF00"/>
                </a:solidFill>
                <a:cs typeface="+mj-cs"/>
              </a:rPr>
              <a:t>หรือบุคคลอื่นที่ได้รับคำสั่งหรือได้รับมอบหมายเป็นลายลักษณ์อักษรให้ปฏิบัติงานในหน่วยบริการ  นอกหน่วยบริการ หรือต่างหน่วยบริการ </a:t>
            </a:r>
          </a:p>
          <a:p>
            <a:r>
              <a:rPr lang="th-TH" sz="2200" b="1" dirty="0">
                <a:cs typeface="+mj-cs"/>
              </a:rPr>
              <a:t>(โดยไม่รวมถึงผู้รับจ้างประเภทจ้างเหมาบริการตามกฎหมายว่าด้วยการจัดซื้อจัดจ้าง)</a:t>
            </a:r>
            <a:endParaRPr lang="th-TH" sz="2200" b="1" u="sng" dirty="0">
              <a:solidFill>
                <a:srgbClr val="FFFF00"/>
              </a:solidFill>
              <a:cs typeface="+mj-cs"/>
            </a:endParaRPr>
          </a:p>
          <a:p>
            <a:endParaRPr lang="th-TH" sz="2200" b="1" dirty="0">
              <a:solidFill>
                <a:schemeClr val="tx1"/>
              </a:solidFill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467544" y="220464"/>
            <a:ext cx="8943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ประเด็นซักซ้อม </a:t>
            </a:r>
            <a:r>
              <a:rPr lang="en-US" sz="2400" b="1" dirty="0">
                <a:solidFill>
                  <a:srgbClr val="FFFF00"/>
                </a:solidFill>
                <a:cs typeface="+mj-cs"/>
              </a:rPr>
              <a:t>: 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แนวทางการจ่ายค่าตอบแทนเบี้ยเลี้ยงเหมาจ่าย ตาม</a:t>
            </a:r>
            <a:r>
              <a:rPr lang="th-TH" sz="2400" b="1" u="sng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หลักเกณฑ์ วิธีการ และ</a:t>
            </a:r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เงื่อนไข</a:t>
            </a:r>
            <a:endParaRPr lang="en-US" sz="2400" b="1" dirty="0">
              <a:solidFill>
                <a:srgbClr val="FFFF00"/>
              </a:solidFill>
              <a:cs typeface="+mj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การจ่ายเงินค่าตอบแทน ฯ (ฉบับที่ 11 ) พ.ศ. 2559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0762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1541" y="1102544"/>
            <a:ext cx="9129622" cy="566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1.เจ้าหน้าที่ผู้มีสิทธิได้รับค่าเบี้ยเลี้ยงเหมาจ่าย ตามข้อ 11.4</a:t>
            </a:r>
            <a:endParaRPr lang="en-US" sz="2400" b="1" dirty="0">
              <a:solidFill>
                <a:srgbClr val="FFFF00"/>
              </a:solidFill>
              <a:cs typeface="+mj-cs"/>
            </a:endParaRPr>
          </a:p>
          <a:p>
            <a:endParaRPr lang="en-US" sz="2400" b="1" dirty="0">
              <a:solidFill>
                <a:srgbClr val="FFFF00"/>
              </a:solidFill>
              <a:cs typeface="+mj-cs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</a:t>
            </a:r>
            <a:r>
              <a:rPr lang="th-TH" sz="2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1.5</a:t>
            </a:r>
            <a:r>
              <a:rPr lang="th-TH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การปฏิบัติงาน มี 3 ลักษณะ คือ </a:t>
            </a:r>
            <a:r>
              <a:rPr lang="th-TH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เพื่อให้บริการ  สนับสนุนด้านบริการ หรือ ร่วมบริการ</a:t>
            </a:r>
          </a:p>
          <a:p>
            <a:r>
              <a:rPr lang="th-TH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</a:t>
            </a:r>
            <a:r>
              <a:rPr lang="th-TH" sz="2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1.6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การมอบหมายให้ปฏิบัติงานในตำแหน่งที่สูงขึ้น เช่น </a:t>
            </a:r>
            <a:r>
              <a:rPr lang="th-TH" sz="2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จพ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. เป็น นวก. เป็นอำนาจของหัวหน้าหน่วยบริการ (รักษาการในตำแหน่ง) นั้น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ๆ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ที่จะออกคำสั่งมอบหมายได้  แต่ต้องไม่เกินกรอบโครงสร้างอัตรากำลังที่มีอยู่จริงในปัจจุบันของหน่วยบริการนั้น</a:t>
            </a:r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ๆ </a:t>
            </a:r>
            <a:endParaRPr lang="en-US" sz="2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</a:t>
            </a:r>
            <a:r>
              <a:rPr lang="th-TH" sz="2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1.7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คำว่า “ซึ่งให้บริการครอบคลุมทั้งการรักษาพยาบาล การส่งเสริมสุขภาพ การควบคุมป้องกันโรคการฟื้นฟูสมรรถภาพ และการคุ้มครองผู้บริโภค” นั้น  </a:t>
            </a:r>
            <a:r>
              <a:rPr lang="th-TH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เป็นคำขยายคำว่า ”หน่วยบริการ”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มิใช่ขยายความของคำว่า “</a:t>
            </a:r>
            <a:r>
              <a:rPr lang="th-TH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เจ้าหน้าที่” 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และการให้บริการดังกล่าวไม่จำต้องปฏิบัติงานทุกอย่างพร้อมกันในคราวเดียวกันก็ได้ </a:t>
            </a:r>
            <a:endParaRPr lang="th-TH" sz="22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</a:t>
            </a:r>
            <a:r>
              <a:rPr lang="th-TH" sz="2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1.8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ตามข้อ 11.4.1 (5) หากเจ้าหน้าที่ที่ปฏิบัติงานให้หน่วยบริการอันมีลักษณะของการรักษาพยาบาล การส่งเสริมสุขภาพ การควบคุมป้องกันโรค  การฟื้นฟูสมรรถภาพ และการคุ้มครองผู้บริโภค หรือให้บริการแก่ผู้ป่วยด้วย  ตามบริบทของหน่วยบริการ </a:t>
            </a:r>
            <a:r>
              <a:rPr lang="th-TH" sz="2200" b="1" u="sng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ตามสายงานในระดับวุฒิการศึกษา </a:t>
            </a:r>
            <a:r>
              <a:rPr lang="th-TH" sz="2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ให้หัวหน้าหน่วยบริการพิจารณาจ่ายได้</a:t>
            </a:r>
            <a:endParaRPr lang="th-TH" sz="2200" b="1" u="sng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/>
              <a:t>        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endParaRPr lang="th-TH" sz="2200" b="1" u="sng" dirty="0">
              <a:solidFill>
                <a:srgbClr val="FFFF00"/>
              </a:solidFill>
              <a:cs typeface="+mj-cs"/>
            </a:endParaRPr>
          </a:p>
          <a:p>
            <a:endParaRPr lang="th-TH" sz="2200" b="1" dirty="0">
              <a:solidFill>
                <a:schemeClr val="tx1"/>
              </a:solidFill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467544" y="220464"/>
            <a:ext cx="8943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ประเด็นซักซ้อม </a:t>
            </a:r>
            <a:r>
              <a:rPr lang="en-US" sz="2400" b="1" dirty="0">
                <a:solidFill>
                  <a:srgbClr val="FFFF00"/>
                </a:solidFill>
                <a:cs typeface="+mj-cs"/>
              </a:rPr>
              <a:t>: 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แนวทางการจ่ายค่าตอบแทนเบี้ยเลี้ยงเหมาจ่าย ตาม</a:t>
            </a:r>
            <a:r>
              <a:rPr lang="th-TH" sz="2400" b="1" u="sng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หลักเกณฑ์ วิธีการ และ</a:t>
            </a:r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เงื่อนไข</a:t>
            </a:r>
            <a:endParaRPr lang="en-US" sz="2400" b="1" dirty="0">
              <a:solidFill>
                <a:srgbClr val="FFFF00"/>
              </a:solidFill>
              <a:cs typeface="+mj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การจ่ายเงินค่าตอบแทน ฯ (ฉบับที่ 11 ) พ.ศ. 2559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7985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1541" y="1102544"/>
            <a:ext cx="9129622" cy="566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2.วิธีการนับระยะเวลา ตามข้อ 11.5.2</a:t>
            </a:r>
            <a:endParaRPr lang="en-US" sz="2400" b="1" dirty="0">
              <a:solidFill>
                <a:srgbClr val="FFFF00"/>
              </a:solidFill>
              <a:cs typeface="+mj-cs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</a:t>
            </a:r>
            <a:r>
              <a:rPr lang="th-TH" sz="2000" b="1" dirty="0">
                <a:solidFill>
                  <a:srgbClr val="FFFF00"/>
                </a:solidFill>
              </a:rPr>
              <a:t>2.1 การนับเวลาการปฏิบัติงาน</a:t>
            </a:r>
            <a:r>
              <a:rPr lang="th-TH" sz="2000" b="1" dirty="0"/>
              <a:t>ตั้งแต่วันที่ได้รับคำสั่งให้ไปปฏิบัติงานในหน่วยบริการ ให้นับเวลาต่อเนื่องกันได้ทั้งหมดร้อยละ 100 ไม่ว่าจะปฏิบัติงานในฐานะใด หรือดำรงตำแหน่งใด</a:t>
            </a:r>
          </a:p>
          <a:p>
            <a:r>
              <a:rPr lang="th-TH" sz="2000" b="1" dirty="0">
                <a:solidFill>
                  <a:srgbClr val="FFFF00"/>
                </a:solidFill>
              </a:rPr>
              <a:t>        2.2 การนับระยะเวลาต่อเนื่องกัน  </a:t>
            </a:r>
            <a:r>
              <a:rPr lang="th-TH" sz="2000" b="1" dirty="0"/>
              <a:t>ให้นับเฉพาะการปฏิบัติงานในหน่วยบริการประเภทเดียวกัน ดังนี้</a:t>
            </a:r>
          </a:p>
          <a:p>
            <a:r>
              <a:rPr lang="th-TH" sz="2000" b="1" dirty="0"/>
              <a:t>	      (1)  สอ. รพ.สต. และ รพช. เป็นหน่วยบริการประเภทเดียวกัน</a:t>
            </a:r>
          </a:p>
          <a:p>
            <a:r>
              <a:rPr lang="th-TH" sz="2000" b="1" dirty="0"/>
              <a:t>	      (2) รพท. รพศ. เป็นหน่วยบริการประเภทเดียวกัน</a:t>
            </a:r>
          </a:p>
          <a:p>
            <a:r>
              <a:rPr lang="th-TH" sz="2000" b="1" dirty="0"/>
              <a:t>       </a:t>
            </a:r>
            <a:r>
              <a:rPr lang="th-TH" sz="2000" b="1" dirty="0">
                <a:solidFill>
                  <a:srgbClr val="FFFF00"/>
                </a:solidFill>
              </a:rPr>
              <a:t>2.3 การนับวันทำการ  </a:t>
            </a:r>
            <a:r>
              <a:rPr lang="th-TH" sz="2000" b="1" dirty="0"/>
              <a:t>ตามข้อ 11.5.2 (9) กรณีคณะรัฐมนตรีกำหนดให้มีวันหยุดราชการเพิ่มเติม เกี่ยวการนับวันทำการ  มีหลักพิจารณาดังนี้</a:t>
            </a:r>
          </a:p>
          <a:p>
            <a:r>
              <a:rPr lang="th-TH" sz="2000" b="1" dirty="0"/>
              <a:t>	      (1) กรณีมีมติ ครม.กำหนดวันหยุดเพิ่มเติมในเดือนใดแล้วทำให้เจ้าหน้าที่ทุกคน</a:t>
            </a:r>
            <a:r>
              <a:rPr lang="th-TH" sz="2000" b="1" dirty="0">
                <a:solidFill>
                  <a:srgbClr val="FFFF00"/>
                </a:solidFill>
              </a:rPr>
              <a:t>มีวันทำการไม่ครบ 15 วันทั้งประเทศ</a:t>
            </a:r>
            <a:r>
              <a:rPr lang="th-TH" sz="2000" b="1" dirty="0"/>
              <a:t>  จึงจะนำวันหยุดตามมติ ครม.นั้นมานับรวมเป็นวันทำการได้</a:t>
            </a:r>
          </a:p>
          <a:p>
            <a:r>
              <a:rPr lang="th-TH" sz="2000" b="1" dirty="0"/>
              <a:t>    	      (2) กรณีมีมติ ครม. กำหนดวันหยุดเพิ่มเติมในเดือนใดแล้ว แต่เดือนนั้น</a:t>
            </a:r>
            <a:r>
              <a:rPr lang="th-TH" sz="2000" b="1" dirty="0">
                <a:solidFill>
                  <a:srgbClr val="FFFF00"/>
                </a:solidFill>
              </a:rPr>
              <a:t>มีวันทำการครบ 15 วันแล้ว  </a:t>
            </a:r>
            <a:r>
              <a:rPr lang="th-TH" sz="2000" b="1" dirty="0"/>
              <a:t>ไม่สามารถนำวันหยุดดังกล่าวมานับรวมเป็นวันทำการได้</a:t>
            </a:r>
          </a:p>
          <a:p>
            <a:endParaRPr lang="th-TH" sz="2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/>
              <a:t>        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endParaRPr lang="th-TH" sz="2200" b="1" u="sng" dirty="0">
              <a:solidFill>
                <a:srgbClr val="FFFF00"/>
              </a:solidFill>
              <a:cs typeface="+mj-cs"/>
            </a:endParaRPr>
          </a:p>
          <a:p>
            <a:endParaRPr lang="th-TH" sz="2200" b="1" dirty="0">
              <a:solidFill>
                <a:schemeClr val="tx1"/>
              </a:solidFill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467544" y="220464"/>
            <a:ext cx="8943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ประเด็นซักซ้อม </a:t>
            </a:r>
            <a:r>
              <a:rPr lang="en-US" sz="2400" b="1" dirty="0">
                <a:solidFill>
                  <a:srgbClr val="FFFF00"/>
                </a:solidFill>
                <a:cs typeface="+mj-cs"/>
              </a:rPr>
              <a:t>: 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แนวทางการจ่ายค่าตอบแทนเบี้ยเลี้ยงเหมาจ่าย ตาม</a:t>
            </a:r>
            <a:r>
              <a:rPr lang="th-TH" sz="2400" b="1" u="sng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หลักเกณฑ์ วิธีการ และ</a:t>
            </a:r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เงื่อนไข</a:t>
            </a:r>
            <a:endParaRPr lang="en-US" sz="2400" b="1" dirty="0">
              <a:solidFill>
                <a:srgbClr val="FFFF00"/>
              </a:solidFill>
              <a:cs typeface="+mj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การจ่ายเงินค่าตอบแทน ฯ (ฉบับที่ 11 ) พ.ศ. 2559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863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68E894-0A83-4D47-A270-15211CE5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003366"/>
          </a:solidFill>
        </p:spPr>
        <p:txBody>
          <a:bodyPr/>
          <a:lstStyle/>
          <a:p>
            <a:pPr algn="ctr"/>
            <a:r>
              <a:rPr lang="th-TH" sz="3600" b="1" dirty="0">
                <a:solidFill>
                  <a:srgbClr val="FFFF00"/>
                </a:solidFill>
              </a:rPr>
              <a:t>สภาพปัญหาที่พบจากการตรวจสอบภายในและข้อหารือ</a:t>
            </a:r>
            <a:br>
              <a:rPr lang="th-TH" sz="3600" b="1" dirty="0">
                <a:solidFill>
                  <a:srgbClr val="FFFF00"/>
                </a:solidFill>
              </a:rPr>
            </a:br>
            <a:r>
              <a:rPr lang="th-TH" sz="3600" b="1" dirty="0">
                <a:solidFill>
                  <a:srgbClr val="FFFF00"/>
                </a:solidFill>
              </a:rPr>
              <a:t>ในปีงบประมาณ 2552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85863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179513" y="1328738"/>
            <a:ext cx="8900988" cy="1452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/>
            <a:r>
              <a:rPr lang="th-TH" sz="2000" b="1" dirty="0">
                <a:solidFill>
                  <a:srgbClr val="FFFF00"/>
                </a:solidFill>
              </a:rPr>
              <a:t>1.ปัญหาการพิจารณาเบิกจ่ายค่าตอบแทนการปฏิบัติงานนอกเวลาราชการตาม</a:t>
            </a:r>
            <a:r>
              <a:rPr lang="th-TH" sz="2000" b="1" dirty="0">
                <a:solidFill>
                  <a:srgbClr val="FFFF00"/>
                </a:solidFill>
                <a:hlinkClick r:id="rId2" action="ppaction://hlinkfile"/>
              </a:rPr>
              <a:t>ระเบียบกระทรวงการคลังว่าด้วยการเบิกจ่ายเงินค่าตอบแทนการปฏิบัติงานนอกเวลาราชการ พ.ศ. 2550 </a:t>
            </a:r>
            <a:r>
              <a:rPr lang="th-TH" sz="2000" b="1" dirty="0">
                <a:solidFill>
                  <a:srgbClr val="FFFF00"/>
                </a:solidFill>
              </a:rPr>
              <a:t>กับการเบิก</a:t>
            </a:r>
            <a:r>
              <a:rPr lang="th-TH" sz="2000" b="1" dirty="0">
                <a:solidFill>
                  <a:srgbClr val="FFFF00"/>
                </a:solidFill>
                <a:latin typeface="AngsanaUPC" panose="02020603050405020304" pitchFamily="18" charset="-34"/>
              </a:rPr>
              <a:t>ค่าตอบแทนตามหลักเกณฑ์ฯ (ฉบับที่ 5)  พ.ศ. </a:t>
            </a:r>
            <a:r>
              <a:rPr lang="en-US" sz="2000" b="1" dirty="0">
                <a:solidFill>
                  <a:srgbClr val="FFFF00"/>
                </a:solidFill>
                <a:latin typeface="AngsanaUPC" panose="02020603050405020304" pitchFamily="18" charset="-34"/>
              </a:rPr>
              <a:t>2552</a:t>
            </a:r>
            <a:r>
              <a:rPr lang="th-TH" sz="2000" b="1" dirty="0">
                <a:solidFill>
                  <a:srgbClr val="FFFF00"/>
                </a:solidFill>
              </a:rPr>
              <a:t>  ในการเบิกค่าตอบแทนให้กับเจ้าหน้าที่บางกลุ่ม  เช่น เจ้าหน้าที่งานซักฟอก งานรักษาความปลอดภัย งานสวน  งานบริหาร </a:t>
            </a:r>
            <a:r>
              <a:rPr lang="th-TH" sz="2000" b="1" dirty="0">
                <a:solidFill>
                  <a:srgbClr val="FFFF00"/>
                </a:solidFill>
                <a:latin typeface="AngsanaUPC" panose="02020603050405020304" pitchFamily="18" charset="-34"/>
              </a:rPr>
              <a:t> เป็นต้น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DE4B269-2ED6-45A3-AA74-F17397078686}"/>
              </a:ext>
            </a:extLst>
          </p:cNvPr>
          <p:cNvSpPr/>
          <p:nvPr/>
        </p:nvSpPr>
        <p:spPr>
          <a:xfrm>
            <a:off x="142999" y="2924944"/>
            <a:ext cx="8900988" cy="1452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thaiDist"/>
            <a:r>
              <a:rPr lang="th-TH" sz="2000" b="1" dirty="0">
                <a:solidFill>
                  <a:srgbClr val="FFFF00"/>
                </a:solidFill>
                <a:latin typeface="AngsanaUPC" panose="02020603050405020304" pitchFamily="18" charset="-34"/>
              </a:rPr>
              <a:t>2.</a:t>
            </a:r>
            <a:r>
              <a:rPr lang="th-TH" sz="2000" b="1" dirty="0">
                <a:solidFill>
                  <a:srgbClr val="FFFF00"/>
                </a:solidFill>
              </a:rPr>
              <a:t>การเบิกจ่ายเงินเพิ่มสำหรับตำแหน่งที่มีเหตุพิเศษของผู้ปฏิบัติงานด้านสาธารณสุข (</a:t>
            </a:r>
            <a:r>
              <a:rPr lang="th-TH" sz="2000" b="1" dirty="0" err="1">
                <a:solidFill>
                  <a:srgbClr val="FFFF00"/>
                </a:solidFill>
              </a:rPr>
              <a:t>พ.ต.ส</a:t>
            </a:r>
            <a:r>
              <a:rPr lang="th-TH" sz="2000" b="1" dirty="0">
                <a:solidFill>
                  <a:srgbClr val="FFFF00"/>
                </a:solidFill>
              </a:rPr>
              <a:t>.)</a:t>
            </a:r>
            <a:r>
              <a:rPr lang="th-TH" sz="2000" b="1" dirty="0">
                <a:solidFill>
                  <a:srgbClr val="FFFF00"/>
                </a:solidFill>
                <a:latin typeface="AngsanaUPC" panose="02020603050405020304" pitchFamily="18" charset="-34"/>
              </a:rPr>
              <a:t> </a:t>
            </a:r>
            <a:r>
              <a:rPr lang="th-TH" sz="2000" b="1" dirty="0">
                <a:solidFill>
                  <a:srgbClr val="FFFF00"/>
                </a:solidFill>
              </a:rPr>
              <a:t> ขาดการควบคุมตรวจสอบคุณสมบัติและการจ่ายเงินประจำเดือน เช่น ใบอนุญาตประกอบวิชาชีพ คำสั่งเปลี่ยนหน่วยปฏิบัติงาน  การใช้สิทธิการลา  การฝึกอบรม อันจะมีผลต่ออัตราการจ่ายเงิน </a:t>
            </a:r>
            <a:r>
              <a:rPr lang="th-TH" sz="2000" b="1" dirty="0" err="1">
                <a:solidFill>
                  <a:srgbClr val="FFFF00"/>
                </a:solidFill>
              </a:rPr>
              <a:t>พ.ต.ส</a:t>
            </a:r>
            <a:r>
              <a:rPr lang="th-TH" sz="2000" b="1" dirty="0">
                <a:solidFill>
                  <a:srgbClr val="FFFF00"/>
                </a:solidFill>
              </a:rPr>
              <a:t>. และการจ่ายค่าตอบแทนแบบลดลงตามส่วน</a:t>
            </a:r>
            <a:endParaRPr lang="th-TH" sz="2000" b="1" dirty="0">
              <a:solidFill>
                <a:srgbClr val="FFFF00"/>
              </a:solidFill>
              <a:latin typeface="AngsanaUPC" panose="02020603050405020304" pitchFamily="18" charset="-34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83E5AAB-6A88-4AD8-9DE8-BFA8211561D5}"/>
              </a:ext>
            </a:extLst>
          </p:cNvPr>
          <p:cNvSpPr/>
          <p:nvPr/>
        </p:nvSpPr>
        <p:spPr>
          <a:xfrm>
            <a:off x="142999" y="4570413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3.การออกคำสั่งเพื่อมอบหมายเจ้าหน้าที่ปฏิบัติงานในลักษณะ</a:t>
            </a:r>
            <a:r>
              <a:rPr lang="th-TH" sz="2000" b="1" dirty="0" err="1">
                <a:solidFill>
                  <a:srgbClr val="FFFF00"/>
                </a:solidFill>
              </a:rPr>
              <a:t>ต่างๆ</a:t>
            </a:r>
            <a:r>
              <a:rPr lang="th-TH" sz="2000" b="1" dirty="0">
                <a:solidFill>
                  <a:srgbClr val="FFFF00"/>
                </a:solidFill>
              </a:rPr>
              <a:t> ไม่ถูกต้อง ทั้งในด้านผู้มีอำนาจและเนื้อหาการออกคำสั่ง</a:t>
            </a:r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id="{3BF5F508-046E-4EEF-B4BE-8E038B413AAA}"/>
              </a:ext>
            </a:extLst>
          </p:cNvPr>
          <p:cNvSpPr/>
          <p:nvPr/>
        </p:nvSpPr>
        <p:spPr>
          <a:xfrm>
            <a:off x="108073" y="5422107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4.การจัดทำเอกสารที่เกี่ยวข้องกับการเบิกค่าตอบแทนไม่ครบถ้วน ถูกต้อง เช่น บันทึกการปฏิบัติงาน บันทึกแลกเปลี่ยนเวร การขออนุมัติเรียกเวรเสริม การไม่ลงนามในเอกสารสำคัญให้ครบถ้วน ฯลฯ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9" y="110254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91541" y="1102544"/>
            <a:ext cx="9129622" cy="566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2.วิธีการนับระยะเวลา ตามข้อ 11.5.2</a:t>
            </a:r>
            <a:endParaRPr lang="en-US" sz="2400" b="1" dirty="0">
              <a:solidFill>
                <a:srgbClr val="FFFF00"/>
              </a:solidFill>
              <a:cs typeface="+mj-cs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</a:t>
            </a:r>
            <a:r>
              <a:rPr lang="en-US" sz="2200" b="1" dirty="0">
                <a:solidFill>
                  <a:srgbClr val="FFFF00"/>
                </a:solidFill>
                <a:latin typeface="Angsana New" panose="02020603050405020304" pitchFamily="18" charset="-34"/>
                <a:cs typeface="+mj-cs"/>
              </a:rPr>
              <a:t> 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2.4  </a:t>
            </a:r>
            <a:r>
              <a:rPr lang="th-TH" sz="2200" b="1" dirty="0">
                <a:cs typeface="+mj-cs"/>
              </a:rPr>
              <a:t>การจ่ายเบี้ยเลี้ยงเหมาจ่ายตามหลักเกณฑ์นี้ สามารถจ่ายได้ทั้งเงินบำรุงและเงินงบประมาณ  โดยไม่จำกัดลำดับการจ่ายก่อน  แต่อย่างไรก็ตาม หากจ่ายค่าตอบแทนจากเงินบำรุงเต็มจำนวนหรือครบถ้วนในปีงบประมาณนั้นแล้ว  เมื่อได้รับเงินงบประมาณมาภายหลังไม่สามารถนำเงินงบประมาณไปทดแทนเงินบำรุงได้และต้องส่งคืน</a:t>
            </a:r>
          </a:p>
          <a:p>
            <a:r>
              <a:rPr lang="th-TH" sz="2200" b="1" dirty="0">
                <a:cs typeface="+mj-cs"/>
              </a:rPr>
              <a:t>       </a:t>
            </a:r>
            <a:r>
              <a:rPr lang="en-US" sz="2200" b="1" dirty="0">
                <a:cs typeface="+mj-cs"/>
              </a:rPr>
              <a:t> </a:t>
            </a:r>
            <a:r>
              <a:rPr lang="th-TH" sz="2200" b="1" dirty="0">
                <a:cs typeface="+mj-cs"/>
              </a:rPr>
              <a:t> </a:t>
            </a:r>
            <a:r>
              <a:rPr lang="th-TH" sz="2200" b="1" dirty="0">
                <a:solidFill>
                  <a:srgbClr val="FFFF00"/>
                </a:solidFill>
                <a:cs typeface="+mj-cs"/>
              </a:rPr>
              <a:t>2.5  </a:t>
            </a:r>
            <a:r>
              <a:rPr lang="th-TH" sz="2200" b="1" dirty="0">
                <a:cs typeface="+mj-cs"/>
              </a:rPr>
              <a:t>หากเดือนใดปฏิบัติงานครบ 15 วันทำการ ทั้ง 2 แห่ง  ต้องรับค่าตอบแทน อย่างใดอย่างหนึ่งเท่านั้น</a:t>
            </a:r>
          </a:p>
          <a:p>
            <a:endParaRPr lang="th-TH" sz="2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4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/>
              <a:t>        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endParaRPr lang="th-TH" sz="2200" b="1" u="sng" dirty="0">
              <a:solidFill>
                <a:srgbClr val="FFFF00"/>
              </a:solidFill>
              <a:cs typeface="+mj-cs"/>
            </a:endParaRPr>
          </a:p>
          <a:p>
            <a:endParaRPr lang="th-TH" sz="2200" b="1" dirty="0">
              <a:solidFill>
                <a:schemeClr val="tx1"/>
              </a:solidFill>
            </a:endParaRP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467544" y="220464"/>
            <a:ext cx="8943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cs typeface="+mj-cs"/>
              </a:rPr>
              <a:t>ประเด็นซักซ้อม </a:t>
            </a:r>
            <a:r>
              <a:rPr lang="en-US" sz="2400" b="1" dirty="0">
                <a:solidFill>
                  <a:srgbClr val="FFFF00"/>
                </a:solidFill>
                <a:cs typeface="+mj-cs"/>
              </a:rPr>
              <a:t>: </a:t>
            </a:r>
            <a:r>
              <a:rPr lang="th-TH" sz="2400" b="1" dirty="0">
                <a:solidFill>
                  <a:srgbClr val="FFFF00"/>
                </a:solidFill>
                <a:cs typeface="+mj-cs"/>
              </a:rPr>
              <a:t>แนวทางการจ่ายค่าตอบแทนเบี้ยเลี้ยงเหมาจ่าย ตาม</a:t>
            </a:r>
            <a:r>
              <a:rPr lang="th-TH" sz="2400" b="1" u="sng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หลักเกณฑ์ วิธีการ และ</a:t>
            </a:r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เงื่อนไข</a:t>
            </a:r>
            <a:endParaRPr lang="en-US" sz="2400" b="1" dirty="0">
              <a:solidFill>
                <a:srgbClr val="FFFF00"/>
              </a:solidFill>
              <a:cs typeface="+mj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h-TH" sz="2400" b="1" dirty="0">
                <a:solidFill>
                  <a:srgbClr val="FFFF00"/>
                </a:solidFill>
                <a:cs typeface="+mj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การจ่ายเงินค่าตอบแทน ฯ (ฉบับที่ 11 ) พ.ศ. 2559</a:t>
            </a:r>
            <a:endParaRPr lang="th-TH" sz="2400" b="1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6191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>
            <a:extLst>
              <a:ext uri="{FF2B5EF4-FFF2-40B4-BE49-F238E27FC236}">
                <a16:creationId xmlns:a16="http://schemas.microsoft.com/office/drawing/2014/main" id="{4A97E390-26B2-4E30-AD8B-B48708745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3963070" y="2736056"/>
            <a:ext cx="17113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>
            <a:extLst>
              <a:ext uri="{FF2B5EF4-FFF2-40B4-BE49-F238E27FC236}">
                <a16:creationId xmlns:a16="http://schemas.microsoft.com/office/drawing/2014/main" id="{95552EB3-05D8-4FFF-A644-3E40F5BE8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1174998" y="2764756"/>
            <a:ext cx="19399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>
            <a:extLst>
              <a:ext uri="{FF2B5EF4-FFF2-40B4-BE49-F238E27FC236}">
                <a16:creationId xmlns:a16="http://schemas.microsoft.com/office/drawing/2014/main" id="{3F25C720-F8F8-4F68-9023-BD85054C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6"/>
          <a:stretch>
            <a:fillRect/>
          </a:stretch>
        </p:blipFill>
        <p:spPr bwMode="auto">
          <a:xfrm>
            <a:off x="2483768" y="1485231"/>
            <a:ext cx="2549525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>
            <a:extLst>
              <a:ext uri="{FF2B5EF4-FFF2-40B4-BE49-F238E27FC236}">
                <a16:creationId xmlns:a16="http://schemas.microsoft.com/office/drawing/2014/main" id="{41D75EF1-C658-4328-8E2A-79BEF0815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214688"/>
            <a:ext cx="17303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">
            <a:extLst>
              <a:ext uri="{FF2B5EF4-FFF2-40B4-BE49-F238E27FC236}">
                <a16:creationId xmlns:a16="http://schemas.microsoft.com/office/drawing/2014/main" id="{EF61FB4C-2E31-47D2-82B3-CCDCFAA7E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4142228"/>
            <a:ext cx="410445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4400" b="1" dirty="0">
                <a:latin typeface="Arial" panose="020B0604020202020204" pitchFamily="34" charset="0"/>
                <a:cs typeface="FreesiaUPC" panose="020B0604020202020204" pitchFamily="34" charset="-34"/>
              </a:rPr>
              <a:t>สวัสดีครับ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h-TH" altLang="en-US" sz="4400" b="1" dirty="0">
                <a:latin typeface="Arial" panose="020B0604020202020204" pitchFamily="34" charset="0"/>
                <a:cs typeface="FreesiaUPC" panose="020B0604020202020204" pitchFamily="34" charset="-34"/>
              </a:rPr>
              <a:t>กลุ่มงานนิติการ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402129251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68E894-0A83-4D47-A270-15211CE5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003366"/>
          </a:solidFill>
        </p:spPr>
        <p:txBody>
          <a:bodyPr/>
          <a:lstStyle/>
          <a:p>
            <a:pPr algn="ctr"/>
            <a:r>
              <a:rPr lang="th-TH" sz="3600" b="1" dirty="0">
                <a:solidFill>
                  <a:srgbClr val="FFFF00"/>
                </a:solidFill>
              </a:rPr>
              <a:t>สภาพปัญหาที่พบจากการตรวจสอบภายในและข้อหารือ</a:t>
            </a:r>
            <a:br>
              <a:rPr lang="th-TH" sz="3600" b="1" dirty="0">
                <a:solidFill>
                  <a:srgbClr val="FFFF00"/>
                </a:solidFill>
              </a:rPr>
            </a:br>
            <a:r>
              <a:rPr lang="th-TH" sz="3600" b="1" dirty="0">
                <a:solidFill>
                  <a:srgbClr val="FFFF00"/>
                </a:solidFill>
              </a:rPr>
              <a:t>ในปีงบประมาณ 2552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" y="1204534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142998" y="1375929"/>
            <a:ext cx="8900988" cy="612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5.รพ.สต. /รพ.บางแห่ง ขาดระบบแลกเปลี่ยนเวรหรือปฏิบัติงานแทนกันที่เป็นรูปธรรม/ไม่ได้รับอนุมัติ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DE4B269-2ED6-45A3-AA74-F17397078686}"/>
              </a:ext>
            </a:extLst>
          </p:cNvPr>
          <p:cNvSpPr/>
          <p:nvPr/>
        </p:nvSpPr>
        <p:spPr>
          <a:xfrm>
            <a:off x="142998" y="2180581"/>
            <a:ext cx="8900988" cy="527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>
                <a:solidFill>
                  <a:srgbClr val="FFFF00"/>
                </a:solidFill>
              </a:rPr>
              <a:t>6. รพ.สต. บางแห่งกำหนดเวลาปฏิบัติงานนอกเวลาไม่สอดคล้องกับการให้บริการหรือบริบทของหน่วยบริการ</a:t>
            </a:r>
            <a:endParaRPr lang="th-TH" sz="2000" b="1" dirty="0">
              <a:solidFill>
                <a:srgbClr val="FFFF00"/>
              </a:solidFill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83E5AAB-6A88-4AD8-9DE8-BFA8211561D5}"/>
              </a:ext>
            </a:extLst>
          </p:cNvPr>
          <p:cNvSpPr/>
          <p:nvPr/>
        </p:nvSpPr>
        <p:spPr>
          <a:xfrm>
            <a:off x="139287" y="2930985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7.การจ่ายค่าตอบแทนในอัตราที่ไม่ถูกต้องตามลักษณะงาน  โดยเฉพาะการจ่ายค่าตอบแทนเป็นรายชั่วโมง</a:t>
            </a:r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id="{3BF5F508-046E-4EEF-B4BE-8E038B413AAA}"/>
              </a:ext>
            </a:extLst>
          </p:cNvPr>
          <p:cNvSpPr/>
          <p:nvPr/>
        </p:nvSpPr>
        <p:spPr>
          <a:xfrm>
            <a:off x="106661" y="3820332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8.การจัดตารางเวรปฏิบัติงานประกอบด้วย เวรดึก เวร เช้า และเวรบ่าย ยังไม่สอดคล้องกับรอบวันจริง เป็นเหตุให้การจัดตารางเวรดึกเป็นเวรดึกของวันถัดไป และยังเสี่ยงต่อการเบิกค่าตอบแทนที่ไม่เป็นจริงตามวันที่ขอเบิกค่าตอบแทน </a:t>
            </a: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86580" y="4754293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9.ปัญหาการขายเวรหรือแลกเปลี่ยนเวรแล้วเบิกจ่ายค่าตอบแทนไม่ถูกต้อง</a:t>
            </a:r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50828290-75E8-4C97-92A2-9092F625C168}"/>
              </a:ext>
            </a:extLst>
          </p:cNvPr>
          <p:cNvSpPr/>
          <p:nvPr/>
        </p:nvSpPr>
        <p:spPr>
          <a:xfrm>
            <a:off x="73147" y="5693528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10.ปัญหาการจ่ายค่าตอบแทน (ฉบับที่ 5) พ.ศ. 2552 กับลูกจ้างบางประเภท เช่น ลูกจ้างชั่วคราวรายวัน</a:t>
            </a:r>
          </a:p>
          <a:p>
            <a:r>
              <a:rPr lang="th-TH" sz="2000" b="1" dirty="0">
                <a:solidFill>
                  <a:srgbClr val="FFFF00"/>
                </a:solidFill>
              </a:rPr>
              <a:t>   ลูกจ้างรายคาบ </a:t>
            </a:r>
          </a:p>
        </p:txBody>
      </p:sp>
    </p:spTree>
    <p:extLst>
      <p:ext uri="{BB962C8B-B14F-4D97-AF65-F5344CB8AC3E}">
        <p14:creationId xmlns:p14="http://schemas.microsoft.com/office/powerpoint/2010/main" val="18237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68E894-0A83-4D47-A270-15211CE5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003366"/>
          </a:solidFill>
        </p:spPr>
        <p:txBody>
          <a:bodyPr/>
          <a:lstStyle/>
          <a:p>
            <a:pPr algn="ctr"/>
            <a:r>
              <a:rPr lang="th-TH" sz="3600" b="1" dirty="0">
                <a:hlinkClick r:id="rId2" action="ppaction://hlinkfile"/>
              </a:rPr>
              <a:t>แนวทางการจ่ายค่าตอบแทนตามหลักเกณฑ์ วิธีการและเงื่อนไขการจ่ายค่าตอบแทน  ฯ (ฉบับที่ 2) พ.ศ. 2548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434" y="1194318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83284" y="1296652"/>
            <a:ext cx="9047281" cy="1081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>
              <a:buNone/>
            </a:pPr>
            <a:r>
              <a:rPr lang="th-TH" sz="2000" b="1" dirty="0">
                <a:solidFill>
                  <a:srgbClr val="FFFF00"/>
                </a:solidFill>
              </a:rPr>
              <a:t>1.ผู้มีสิทธิ</a:t>
            </a:r>
          </a:p>
          <a:p>
            <a:pPr marL="45720" indent="0">
              <a:buNone/>
            </a:pPr>
            <a:r>
              <a:rPr lang="th-TH" b="1" dirty="0"/>
              <a:t>               </a:t>
            </a:r>
            <a:r>
              <a:rPr lang="th-TH" sz="2000" b="1" dirty="0"/>
              <a:t>แพทย์   ทันตแพทย์  และเภสัชกร ที่ไม่ทำเวชปฏิบัติส่วนตัว หรือปฏิบัติงานในโรงพยาบาลเอกชน  </a:t>
            </a:r>
          </a:p>
          <a:p>
            <a:pPr marL="45720" indent="0">
              <a:buNone/>
            </a:pPr>
            <a:r>
              <a:rPr lang="th-TH" sz="2000" b="1" dirty="0"/>
              <a:t>(อัตรา 10000/5000 บาท ต่อเดือน)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DE4B269-2ED6-45A3-AA74-F17397078686}"/>
              </a:ext>
            </a:extLst>
          </p:cNvPr>
          <p:cNvSpPr/>
          <p:nvPr/>
        </p:nvSpPr>
        <p:spPr>
          <a:xfrm>
            <a:off x="83285" y="2513827"/>
            <a:ext cx="9047280" cy="1081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>
              <a:buNone/>
            </a:pPr>
            <a:r>
              <a:rPr lang="th-TH" sz="2000" b="1" dirty="0">
                <a:solidFill>
                  <a:srgbClr val="FFFF00"/>
                </a:solidFill>
              </a:rPr>
              <a:t>2.ต้อง </a:t>
            </a:r>
          </a:p>
          <a:p>
            <a:pPr marL="45720" indent="0">
              <a:buNone/>
            </a:pPr>
            <a:r>
              <a:rPr lang="th-TH" sz="2000" b="1" dirty="0">
                <a:solidFill>
                  <a:srgbClr val="FFFF00"/>
                </a:solidFill>
              </a:rPr>
              <a:t> </a:t>
            </a:r>
            <a:r>
              <a:rPr lang="th-TH" sz="2000" b="1" dirty="0"/>
              <a:t>             2.1 ยื่นคำขอต่อคณะกรรมการบริหารที่ตนสังกัดหรือปฏิบัติงานอยู่</a:t>
            </a:r>
          </a:p>
          <a:p>
            <a:pPr marL="45720" indent="0">
              <a:buNone/>
            </a:pPr>
            <a:r>
              <a:rPr lang="th-TH" sz="2000" b="1" dirty="0"/>
              <a:t>              2.2 คณะกรรมการพิจารณาการเบิกจ่ายเงินเพิ่มพิเศษจังหวัดประชุมพิจารณา</a:t>
            </a: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83E5AAB-6A88-4AD8-9DE8-BFA8211561D5}"/>
              </a:ext>
            </a:extLst>
          </p:cNvPr>
          <p:cNvSpPr/>
          <p:nvPr/>
        </p:nvSpPr>
        <p:spPr>
          <a:xfrm>
            <a:off x="73145" y="3776904"/>
            <a:ext cx="9032673" cy="731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>
              <a:buNone/>
            </a:pPr>
            <a:r>
              <a:rPr lang="th-TH" sz="2000" b="1" dirty="0">
                <a:solidFill>
                  <a:srgbClr val="FFFF00"/>
                </a:solidFill>
              </a:rPr>
              <a:t>3.วันที่สิทธิเกิด</a:t>
            </a:r>
          </a:p>
          <a:p>
            <a:pPr marL="45720" indent="0">
              <a:buNone/>
            </a:pPr>
            <a:r>
              <a:rPr lang="th-TH" b="1" dirty="0">
                <a:solidFill>
                  <a:srgbClr val="FFFF00"/>
                </a:solidFill>
              </a:rPr>
              <a:t>                </a:t>
            </a:r>
            <a:r>
              <a:rPr lang="th-TH" sz="2000" b="1" dirty="0"/>
              <a:t>คณะกรรมการฯ พิจารณาในเดือนใด เกิดสิทธิในเดือนถัดไป</a:t>
            </a:r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id="{3BF5F508-046E-4EEF-B4BE-8E038B413AAA}"/>
              </a:ext>
            </a:extLst>
          </p:cNvPr>
          <p:cNvSpPr/>
          <p:nvPr/>
        </p:nvSpPr>
        <p:spPr>
          <a:xfrm>
            <a:off x="100013" y="4632597"/>
            <a:ext cx="8970839" cy="832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>
              <a:buNone/>
            </a:pPr>
            <a:r>
              <a:rPr lang="th-TH" sz="2000" b="1" dirty="0">
                <a:solidFill>
                  <a:srgbClr val="FFFF00"/>
                </a:solidFill>
              </a:rPr>
              <a:t>4.หน้าที่</a:t>
            </a:r>
          </a:p>
          <a:p>
            <a:pPr marL="45720" indent="0">
              <a:buNone/>
            </a:pPr>
            <a:r>
              <a:rPr lang="th-TH" b="1" dirty="0">
                <a:solidFill>
                  <a:srgbClr val="FFFF00"/>
                </a:solidFill>
              </a:rPr>
              <a:t>              </a:t>
            </a:r>
            <a:r>
              <a:rPr lang="th-TH" sz="2000" b="1" dirty="0"/>
              <a:t>ปฏิบัติงานครบ 15 วันทำการ/ไม่ประพฤติผิดสัญญา</a:t>
            </a:r>
            <a:endParaRPr lang="th-TH" sz="2000" b="1" dirty="0">
              <a:solidFill>
                <a:srgbClr val="FFFF00"/>
              </a:solidFill>
            </a:endParaRP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134979" y="5589081"/>
            <a:ext cx="8970839" cy="1152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" indent="0">
              <a:buNone/>
            </a:pPr>
            <a:r>
              <a:rPr lang="th-TH" b="1" dirty="0">
                <a:solidFill>
                  <a:srgbClr val="FFFF00"/>
                </a:solidFill>
              </a:rPr>
              <a:t>5.กรณีผิด</a:t>
            </a:r>
            <a:r>
              <a:rPr lang="th-TH" sz="2000" b="1" dirty="0">
                <a:solidFill>
                  <a:srgbClr val="FFFF00"/>
                </a:solidFill>
              </a:rPr>
              <a:t>สัญญา</a:t>
            </a:r>
          </a:p>
          <a:p>
            <a:pPr marL="45720" indent="0">
              <a:buNone/>
            </a:pPr>
            <a:r>
              <a:rPr lang="th-TH" sz="2000" dirty="0"/>
              <a:t>                  </a:t>
            </a:r>
            <a:r>
              <a:rPr lang="th-TH" sz="2000" b="1" dirty="0"/>
              <a:t>5.1 ถูกเรียกเงินคืน+ค่าปรับอีก 2 เท่า พร้อมดอกเบี้ยอีกร้อยละ 15 ต่อปี</a:t>
            </a:r>
          </a:p>
          <a:p>
            <a:pPr marL="45720" indent="0">
              <a:buNone/>
            </a:pPr>
            <a:r>
              <a:rPr lang="th-TH" sz="2000" b="1" dirty="0"/>
              <a:t>               5.2 อาจถูกดำเนินการทางวินัย</a:t>
            </a:r>
          </a:p>
        </p:txBody>
      </p:sp>
    </p:spTree>
    <p:extLst>
      <p:ext uri="{BB962C8B-B14F-4D97-AF65-F5344CB8AC3E}">
        <p14:creationId xmlns:p14="http://schemas.microsoft.com/office/powerpoint/2010/main" val="379171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68E894-0A83-4D47-A270-15211CE5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57446" cy="1196975"/>
          </a:xfrm>
          <a:solidFill>
            <a:srgbClr val="003366"/>
          </a:solidFill>
        </p:spPr>
        <p:txBody>
          <a:bodyPr/>
          <a:lstStyle/>
          <a:p>
            <a:pPr algn="ctr"/>
            <a:r>
              <a:rPr lang="th-TH" sz="3600" b="1" dirty="0">
                <a:hlinkClick r:id="rId2" action="ppaction://hlinkfile"/>
              </a:rPr>
              <a:t>การจ่ายค่าตอบแทนตามหลักเกณฑ์ วิธีการและเงื่อนไขการจ่าย</a:t>
            </a:r>
            <a:br>
              <a:rPr lang="th-TH" sz="3600" b="1" dirty="0">
                <a:hlinkClick r:id="rId2" action="ppaction://hlinkfile"/>
              </a:rPr>
            </a:br>
            <a:r>
              <a:rPr lang="th-TH" sz="3600" b="1" dirty="0">
                <a:hlinkClick r:id="rId2" action="ppaction://hlinkfile"/>
              </a:rPr>
              <a:t>ค่าตอบแทน ฯ (ฉบับที่ 5) พ.ศ. 2552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7" y="1060008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142998" y="1375929"/>
            <a:ext cx="4861050" cy="46889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มีการกำหนดลักษณะงานและการจ่ายเงิน ประเภท</a:t>
            </a:r>
            <a:r>
              <a:rPr lang="th-TH" sz="2000" b="1" dirty="0" err="1">
                <a:solidFill>
                  <a:srgbClr val="FFFF00"/>
                </a:solidFill>
              </a:rPr>
              <a:t>ต่างๆ</a:t>
            </a:r>
            <a:r>
              <a:rPr lang="th-TH" sz="2000" b="1" dirty="0">
                <a:solidFill>
                  <a:srgbClr val="FFFF00"/>
                </a:solidFill>
              </a:rPr>
              <a:t> ดังนี้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DE4B269-2ED6-45A3-AA74-F17397078686}"/>
              </a:ext>
            </a:extLst>
          </p:cNvPr>
          <p:cNvSpPr/>
          <p:nvPr/>
        </p:nvSpPr>
        <p:spPr>
          <a:xfrm>
            <a:off x="121504" y="2046096"/>
            <a:ext cx="9069441" cy="527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1.การปฏิบัติงานในลักษณะเป็นเวรหรือเป็นผลัด (ข้อ 1.2)</a:t>
            </a: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83E5AAB-6A88-4AD8-9DE8-BFA8211561D5}"/>
              </a:ext>
            </a:extLst>
          </p:cNvPr>
          <p:cNvSpPr/>
          <p:nvPr/>
        </p:nvSpPr>
        <p:spPr>
          <a:xfrm>
            <a:off x="102852" y="2732850"/>
            <a:ext cx="9069441" cy="507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 2.การปฏิบัติงานของแพทย์เวรประจำอาคารผู้ป่วยนอก (ข้อ 1.3 (1) )</a:t>
            </a:r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id="{3BF5F508-046E-4EEF-B4BE-8E038B413AAA}"/>
              </a:ext>
            </a:extLst>
          </p:cNvPr>
          <p:cNvSpPr/>
          <p:nvPr/>
        </p:nvSpPr>
        <p:spPr>
          <a:xfrm>
            <a:off x="100013" y="3405763"/>
            <a:ext cx="9043987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3.การปฏิบัติงานของแพทย์เวรในหรือรอให้คำปรึกษา (ข้อ 1.3 (2) )</a:t>
            </a: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106661" y="4231395"/>
            <a:ext cx="9027742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4.การปฏิบัติงานต่างหน่วยบริการที่ให้บริการแบบผู้ป่วยนอก (แพทย์ ทันตแพทย์ เภสัชกร และเจ้าหน้าที่อื่น ๆ)</a:t>
            </a:r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50828290-75E8-4C97-92A2-9092F625C168}"/>
              </a:ext>
            </a:extLst>
          </p:cNvPr>
          <p:cNvSpPr/>
          <p:nvPr/>
        </p:nvSpPr>
        <p:spPr>
          <a:xfrm>
            <a:off x="106661" y="5905166"/>
            <a:ext cx="8970839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6.การปฏิบัติงานของพยาบาลวิชาชีพ เจ้าหน้าที่อื่น ในทีมช่วยผ่าตัด (ข้อ 1.6)</a:t>
            </a:r>
            <a:endParaRPr lang="th-TH" sz="2000" b="1" dirty="0">
              <a:solidFill>
                <a:srgbClr val="FFFF00"/>
              </a:solidFill>
            </a:endParaRPr>
          </a:p>
        </p:txBody>
      </p:sp>
      <p:sp>
        <p:nvSpPr>
          <p:cNvPr id="15" name="สี่เหลี่ยมผืนผ้า: มุมมน 14">
            <a:extLst>
              <a:ext uri="{FF2B5EF4-FFF2-40B4-BE49-F238E27FC236}">
                <a16:creationId xmlns:a16="http://schemas.microsoft.com/office/drawing/2014/main" id="{DB6803CF-1510-40B1-A1F7-C4B5565D0B9F}"/>
              </a:ext>
            </a:extLst>
          </p:cNvPr>
          <p:cNvSpPr/>
          <p:nvPr/>
        </p:nvSpPr>
        <p:spPr>
          <a:xfrm>
            <a:off x="90859" y="5059095"/>
            <a:ext cx="9027742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5.การปฏิบัติงานของเจ้าหน้าที่อื่นในลักษณะเวรรอให้บริการ (ข้อ 1.8)</a:t>
            </a:r>
          </a:p>
          <a:p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65117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68E894-0A83-4D47-A270-15211CE52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57446" cy="1196975"/>
          </a:xfrm>
          <a:solidFill>
            <a:srgbClr val="003366"/>
          </a:solidFill>
        </p:spPr>
        <p:txBody>
          <a:bodyPr/>
          <a:lstStyle/>
          <a:p>
            <a:pPr algn="ctr"/>
            <a:r>
              <a:rPr lang="th-TH" sz="3600" b="1" dirty="0"/>
              <a:t>การจ่ายค่าตอบแทนตามหลักเกณฑ์ วิธีการและเงื่อนไขการจ่าย</a:t>
            </a:r>
            <a:br>
              <a:rPr lang="th-TH" sz="3600" b="1" dirty="0"/>
            </a:br>
            <a:r>
              <a:rPr lang="th-TH" sz="3600" b="1" dirty="0"/>
              <a:t>ค่าตอบแทน ฯ (ฉบับที่ 5) พ.ศ. 2552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 dirty="0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7" y="1060008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142998" y="1375929"/>
            <a:ext cx="5005066" cy="46889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มีการกำหนดลักษณะงานและการจ่ายเงิน ประเภทต่าง ๆ ดังนี้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DDE4B269-2ED6-45A3-AA74-F17397078686}"/>
              </a:ext>
            </a:extLst>
          </p:cNvPr>
          <p:cNvSpPr/>
          <p:nvPr/>
        </p:nvSpPr>
        <p:spPr>
          <a:xfrm>
            <a:off x="121504" y="2046096"/>
            <a:ext cx="9069441" cy="527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7. การปฏิบัติงานในคลินิกพิเศษนอกเวลาราชการ (ข้อ 2)</a:t>
            </a: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83E5AAB-6A88-4AD8-9DE8-BFA8211561D5}"/>
              </a:ext>
            </a:extLst>
          </p:cNvPr>
          <p:cNvSpPr/>
          <p:nvPr/>
        </p:nvSpPr>
        <p:spPr>
          <a:xfrm>
            <a:off x="102852" y="2732850"/>
            <a:ext cx="9069441" cy="507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 8.การปฏิบัติงานเวรบ่ายหรือเวรดึกของพยาบาล (ข้อ 3)</a:t>
            </a:r>
          </a:p>
          <a:p>
            <a:endParaRPr lang="th-TH" sz="2000" b="1" dirty="0"/>
          </a:p>
        </p:txBody>
      </p:sp>
      <p:sp>
        <p:nvSpPr>
          <p:cNvPr id="12" name="สี่เหลี่ยมผืนผ้า: มุมมน 11">
            <a:extLst>
              <a:ext uri="{FF2B5EF4-FFF2-40B4-BE49-F238E27FC236}">
                <a16:creationId xmlns:a16="http://schemas.microsoft.com/office/drawing/2014/main" id="{3BF5F508-046E-4EEF-B4BE-8E038B413AAA}"/>
              </a:ext>
            </a:extLst>
          </p:cNvPr>
          <p:cNvSpPr/>
          <p:nvPr/>
        </p:nvSpPr>
        <p:spPr>
          <a:xfrm>
            <a:off x="100013" y="3405763"/>
            <a:ext cx="9043987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 9.การปฏิบัติงานชันสูตรพลิกศพ (ข้อ 4)</a:t>
            </a:r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106661" y="4231395"/>
            <a:ext cx="9027742" cy="658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/>
              <a:t>10.การปฏิบัติงานด้านการสร้างเสริมสุขภาพและเวชปฏิบัติครอบครัว (ข้อ 8)</a:t>
            </a:r>
          </a:p>
        </p:txBody>
      </p:sp>
      <p:sp>
        <p:nvSpPr>
          <p:cNvPr id="15" name="สี่เหลี่ยมผืนผ้า: มุมมน 14">
            <a:extLst>
              <a:ext uri="{FF2B5EF4-FFF2-40B4-BE49-F238E27FC236}">
                <a16:creationId xmlns:a16="http://schemas.microsoft.com/office/drawing/2014/main" id="{DB6803CF-1510-40B1-A1F7-C4B5565D0B9F}"/>
              </a:ext>
            </a:extLst>
          </p:cNvPr>
          <p:cNvSpPr/>
          <p:nvPr/>
        </p:nvSpPr>
        <p:spPr>
          <a:xfrm>
            <a:off x="90859" y="5059095"/>
            <a:ext cx="9027742" cy="891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000" b="1" dirty="0">
                <a:solidFill>
                  <a:srgbClr val="FFFF00"/>
                </a:solidFill>
              </a:rPr>
              <a:t>หมายเหตุ  </a:t>
            </a:r>
            <a:r>
              <a:rPr lang="en-US" sz="2000" b="1" dirty="0">
                <a:solidFill>
                  <a:srgbClr val="FFFF00"/>
                </a:solidFill>
              </a:rPr>
              <a:t>: </a:t>
            </a:r>
            <a:r>
              <a:rPr lang="th-TH" sz="2000" dirty="0">
                <a:solidFill>
                  <a:srgbClr val="FFFF00"/>
                </a:solidFill>
                <a:cs typeface="+mj-cs"/>
              </a:rPr>
              <a:t>ถ้าไม่เข้าลักษณะใดลักษณะหนึ่งข้างต้น ให้พิจารณาเบิกจ่ายตาม </a:t>
            </a:r>
          </a:p>
          <a:p>
            <a:r>
              <a:rPr lang="th-TH" sz="2000" dirty="0">
                <a:solidFill>
                  <a:srgbClr val="FFFF00"/>
                </a:solidFill>
                <a:cs typeface="+mj-cs"/>
              </a:rPr>
              <a:t>                  พรฏ.ค่าใช้จ่ายในการเดินทางไปราชการฯ หรือ </a:t>
            </a:r>
            <a:r>
              <a:rPr lang="en-US" sz="2000" dirty="0">
                <a:solidFill>
                  <a:srgbClr val="FFFF00"/>
                </a:solidFill>
                <a:cs typeface="+mj-cs"/>
              </a:rPr>
              <a:t>OT </a:t>
            </a:r>
            <a:r>
              <a:rPr lang="th-TH" sz="2000" dirty="0">
                <a:solidFill>
                  <a:srgbClr val="FFFF00"/>
                </a:solidFill>
                <a:cs typeface="+mj-cs"/>
              </a:rPr>
              <a:t>ตามระเบียบกระทรวงการคลัง  เป็นต้น</a:t>
            </a:r>
          </a:p>
          <a:p>
            <a:endParaRPr lang="th-TH" sz="2000" b="1" dirty="0"/>
          </a:p>
        </p:txBody>
      </p:sp>
    </p:spTree>
    <p:extLst>
      <p:ext uri="{BB962C8B-B14F-4D97-AF65-F5344CB8AC3E}">
        <p14:creationId xmlns:p14="http://schemas.microsoft.com/office/powerpoint/2010/main" val="193107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b="1" dirty="0"/>
          </a:p>
          <a:p>
            <a:endParaRPr lang="th-TH" b="1" dirty="0"/>
          </a:p>
          <a:p>
            <a:endParaRPr lang="th-TH" b="1" dirty="0"/>
          </a:p>
          <a:p>
            <a:pPr algn="ctr"/>
            <a:endParaRPr lang="th-TH" b="1" dirty="0"/>
          </a:p>
          <a:p>
            <a:pPr algn="ctr"/>
            <a:r>
              <a:rPr lang="th-TH" sz="4400" b="1" dirty="0">
                <a:solidFill>
                  <a:srgbClr val="FFFF00"/>
                </a:solidFill>
              </a:rPr>
              <a:t>หลักเกณฑ์  เงื่อนไข  วิธีการ และอัตราการจ่ายค่าตอบแทน  ในลักษณะต่าง ๆ ดังนี้ </a:t>
            </a:r>
          </a:p>
        </p:txBody>
      </p:sp>
    </p:spTree>
    <p:extLst>
      <p:ext uri="{BB962C8B-B14F-4D97-AF65-F5344CB8AC3E}">
        <p14:creationId xmlns:p14="http://schemas.microsoft.com/office/powerpoint/2010/main" val="3219081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434" y="1194318"/>
            <a:ext cx="9144000" cy="56610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0" y="1307703"/>
            <a:ext cx="9130565" cy="3191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u="sng" dirty="0">
                <a:solidFill>
                  <a:srgbClr val="FFFF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1.การปฏิบัติงานเป็นเวรหรือเป็นผลัดสำหรับเจ้าที่ทั่วไป</a:t>
            </a:r>
          </a:p>
          <a:p>
            <a:r>
              <a:rPr lang="th-TH" sz="2400" b="1" u="sng" dirty="0">
                <a:solidFill>
                  <a:srgbClr val="FFFF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เงื่อนไขและอัตราการจ่ายค่าตอบแทน</a:t>
            </a:r>
            <a:endParaRPr lang="th-TH" sz="2400" b="1" dirty="0">
              <a:solidFill>
                <a:srgbClr val="FFFF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2000" b="1" dirty="0"/>
              <a:t>	</a:t>
            </a:r>
            <a:r>
              <a:rPr lang="th-TH" sz="2000" b="1" dirty="0">
                <a:solidFill>
                  <a:srgbClr val="FFFF00"/>
                </a:solidFill>
              </a:rPr>
              <a:t>* </a:t>
            </a:r>
            <a:r>
              <a:rPr lang="th-TH" sz="2000" b="1" dirty="0"/>
              <a:t>ใน 1 เวรหรือ 1 ผลัด ต้องปฏิบัติงานติดต่อกันไม่น้อยกว่า 8 ชม. ทำงานไม่ถึง 8 ชม. ค่าตอบแทนลดลงตามส่วน เศษของชั่วโมงให้ตัดทิ้ง ถ้าถึงครึ่งชั่วโมงนับเป็น 1 ชม.</a:t>
            </a:r>
          </a:p>
          <a:p>
            <a:r>
              <a:rPr lang="th-TH" sz="2000" b="1" dirty="0"/>
              <a:t>	</a:t>
            </a:r>
            <a:r>
              <a:rPr lang="th-TH" sz="2000" b="1" dirty="0">
                <a:solidFill>
                  <a:srgbClr val="FFFF00"/>
                </a:solidFill>
              </a:rPr>
              <a:t>*</a:t>
            </a:r>
            <a:r>
              <a:rPr lang="th-TH" sz="2000" b="1" dirty="0"/>
              <a:t> </a:t>
            </a:r>
            <a:r>
              <a:rPr lang="th-TH" sz="2000" b="1" dirty="0">
                <a:hlinkClick r:id="rId2" action="ppaction://hlinkfile"/>
              </a:rPr>
              <a:t>ต้องมีคำสั่งมอบหมายให้เจ้าหน้าที่ปฏิบัติงานตามข้อ 1.1 </a:t>
            </a:r>
            <a:endParaRPr lang="th-TH" sz="2000" b="1" dirty="0"/>
          </a:p>
          <a:p>
            <a:r>
              <a:rPr lang="th-TH" sz="2000" b="1" dirty="0"/>
              <a:t>	</a:t>
            </a:r>
            <a:r>
              <a:rPr lang="th-TH" sz="2000" b="1" dirty="0">
                <a:solidFill>
                  <a:srgbClr val="FFFF00"/>
                </a:solidFill>
              </a:rPr>
              <a:t>*</a:t>
            </a:r>
            <a:r>
              <a:rPr lang="th-TH" sz="2000" b="1" dirty="0"/>
              <a:t> ให้จ่ายค่าตอบแทน ตามข้อ 1.4  (ไม่มีแพทย์) เช่น ทันตแพทย์ 1100 บาท/เวร</a:t>
            </a:r>
          </a:p>
          <a:p>
            <a:r>
              <a:rPr lang="th-TH" sz="2000" b="1" dirty="0"/>
              <a:t>เภสัชกร 720 บาท/เวร พยาบาลวิชาชีพ 600 บาท/เวร พยาบาลเทคนิค/</a:t>
            </a:r>
            <a:r>
              <a:rPr lang="th-TH" sz="2000" b="1" dirty="0" err="1"/>
              <a:t>จพ</a:t>
            </a:r>
            <a:r>
              <a:rPr lang="th-TH" sz="2000" b="1" dirty="0"/>
              <a:t>.สธ. 480 บาท/เวร ฯลฯ</a:t>
            </a:r>
          </a:p>
          <a:p>
            <a:r>
              <a:rPr lang="th-TH" sz="2000" b="1" dirty="0"/>
              <a:t>	</a:t>
            </a:r>
            <a:r>
              <a:rPr lang="th-TH" sz="2000" b="1" dirty="0">
                <a:solidFill>
                  <a:srgbClr val="FFFF00"/>
                </a:solidFill>
              </a:rPr>
              <a:t>*</a:t>
            </a:r>
            <a:r>
              <a:rPr lang="th-TH" sz="2000" b="1" dirty="0"/>
              <a:t> ปฏิบัติงานไม่เต็มผลัด (8 ชม.) ให้จ่ายลดลงตามส่วนโดยคิดจากจำนวน ชม.ต่อ 8 ชม. ตามรายตำแหน่ง </a:t>
            </a:r>
          </a:p>
          <a:p>
            <a:r>
              <a:rPr lang="th-TH" sz="2000" b="1" dirty="0"/>
              <a:t>เช่น พยาบาลวิชาชีพ/นวก. 1/8*600 เท่ากับ ชม. ละ 75 บาท เป็นต้น</a:t>
            </a:r>
          </a:p>
          <a:p>
            <a:endParaRPr lang="th-TH" sz="2000" b="1" dirty="0"/>
          </a:p>
          <a:p>
            <a:endParaRPr lang="th-TH" sz="2000" b="1" dirty="0"/>
          </a:p>
          <a:p>
            <a:endParaRPr lang="th-TH" sz="2000" b="1" dirty="0"/>
          </a:p>
        </p:txBody>
      </p:sp>
      <p:sp>
        <p:nvSpPr>
          <p:cNvPr id="13" name="สี่เหลี่ยมผืนผ้า: มุมมน 12">
            <a:extLst>
              <a:ext uri="{FF2B5EF4-FFF2-40B4-BE49-F238E27FC236}">
                <a16:creationId xmlns:a16="http://schemas.microsoft.com/office/drawing/2014/main" id="{B0E90488-1DE3-4C40-B7EB-274A35F915BD}"/>
              </a:ext>
            </a:extLst>
          </p:cNvPr>
          <p:cNvSpPr/>
          <p:nvPr/>
        </p:nvSpPr>
        <p:spPr>
          <a:xfrm>
            <a:off x="65733" y="4680420"/>
            <a:ext cx="9064832" cy="1863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400" b="1" u="sng" dirty="0">
                <a:solidFill>
                  <a:srgbClr val="FFFF00"/>
                </a:solidFill>
                <a:cs typeface="+mj-cs"/>
              </a:rPr>
              <a:t>2.การปฏิบัติงานของแพทย์เวรประจำอาคารผู้ป่วยนอก (ข้อ 1.3 (1) )</a:t>
            </a:r>
          </a:p>
          <a:p>
            <a:r>
              <a:rPr lang="th-TH" sz="2400" b="1" u="sng" dirty="0">
                <a:solidFill>
                  <a:srgbClr val="FFFF00"/>
                </a:solidFill>
                <a:cs typeface="+mj-cs"/>
              </a:rPr>
              <a:t>เงื่อนไขและอัตราการจ่ายค่าตอบแทน</a:t>
            </a:r>
          </a:p>
          <a:p>
            <a:r>
              <a:rPr lang="th-TH" b="1" dirty="0">
                <a:solidFill>
                  <a:srgbClr val="FFFF00"/>
                </a:solidFill>
              </a:rPr>
              <a:t>	</a:t>
            </a:r>
            <a:r>
              <a:rPr lang="th-TH" sz="2000" b="1" dirty="0">
                <a:solidFill>
                  <a:srgbClr val="FFFF00"/>
                </a:solidFill>
              </a:rPr>
              <a:t>* </a:t>
            </a:r>
            <a:r>
              <a:rPr lang="th-TH" sz="2000" b="1" dirty="0"/>
              <a:t>ต้องมีคำสั่งมอบหมายให้เจ้าหน้าที่ปฏิบัติงานตามข้อ 1.1 </a:t>
            </a:r>
            <a:endParaRPr lang="th-TH" sz="2000" b="1" dirty="0">
              <a:solidFill>
                <a:srgbClr val="FFFF00"/>
              </a:solidFill>
            </a:endParaRPr>
          </a:p>
          <a:p>
            <a:r>
              <a:rPr lang="th-TH" sz="2000" b="1" dirty="0">
                <a:solidFill>
                  <a:srgbClr val="FFFF00"/>
                </a:solidFill>
              </a:rPr>
              <a:t>	*</a:t>
            </a:r>
            <a:r>
              <a:rPr lang="th-TH" sz="2000" b="1" dirty="0"/>
              <a:t> จ่ายค่าตอบแทน อัตรา คนละ 1100 บาท/เวร</a:t>
            </a:r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F03463C1-1073-43CE-AFCA-DEECE4B3EC6E}"/>
              </a:ext>
            </a:extLst>
          </p:cNvPr>
          <p:cNvSpPr/>
          <p:nvPr/>
        </p:nvSpPr>
        <p:spPr>
          <a:xfrm>
            <a:off x="1833280" y="184664"/>
            <a:ext cx="58288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AngsanaUPC" panose="02020603050405020304" pitchFamily="18" charset="-34"/>
                <a:cs typeface="+mj-cs"/>
              </a:rPr>
              <a:t>การปฏิบัติงานในลักษณะเป็นเวรหรือเป็นผลัด </a:t>
            </a:r>
            <a:endParaRPr lang="en-US" sz="3600" dirty="0">
              <a:latin typeface="AngsanaUPC" panose="02020603050405020304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668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DDDFC-9227-460B-B6C4-57B58AA8C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013" y="1196975"/>
            <a:ext cx="9144000" cy="5661025"/>
          </a:xfrm>
          <a:solidFill>
            <a:srgbClr val="CCFFFF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h-TH" altLang="en-US" sz="2800" b="1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th-TH" altLang="en-US" sz="4400" b="1">
              <a:cs typeface="EucrosiaUPC" panose="02020603050405020304" pitchFamily="18" charset="-34"/>
            </a:endParaRPr>
          </a:p>
        </p:txBody>
      </p:sp>
      <p:sp>
        <p:nvSpPr>
          <p:cNvPr id="2" name="วงรี 1">
            <a:extLst>
              <a:ext uri="{FF2B5EF4-FFF2-40B4-BE49-F238E27FC236}">
                <a16:creationId xmlns:a16="http://schemas.microsoft.com/office/drawing/2014/main" id="{7B3A9A1C-B29C-43E2-A16D-7624D2B0689A}"/>
              </a:ext>
            </a:extLst>
          </p:cNvPr>
          <p:cNvSpPr/>
          <p:nvPr/>
        </p:nvSpPr>
        <p:spPr>
          <a:xfrm>
            <a:off x="100013" y="1341438"/>
            <a:ext cx="3455987" cy="136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2800" b="1" dirty="0">
                <a:solidFill>
                  <a:srgbClr val="002060"/>
                </a:solidFill>
              </a:rPr>
              <a:t>ประมวลกฎหมายอาญา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C0512B5F-0F8C-4ED1-A4B1-1BD991DB0109}"/>
              </a:ext>
            </a:extLst>
          </p:cNvPr>
          <p:cNvSpPr/>
          <p:nvPr/>
        </p:nvSpPr>
        <p:spPr>
          <a:xfrm>
            <a:off x="3708400" y="1328738"/>
            <a:ext cx="5435600" cy="173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h-TH" b="1" dirty="0">
                <a:solidFill>
                  <a:srgbClr val="002060"/>
                </a:solidFill>
              </a:rPr>
              <a:t>มาตรา 147 </a:t>
            </a:r>
            <a:r>
              <a:rPr lang="th-TH" sz="2000" dirty="0">
                <a:solidFill>
                  <a:srgbClr val="002060"/>
                </a:solidFill>
              </a:rPr>
              <a:t>ผู้ใดเป็นเจ้าพนักงาน มีหน้าที่ซื้อ ทำ จัดการหรือรักษาทรัพย์ใด เบียดบังทรัพย์นั้นเป็นของตน หรือเป็นของผู้อื่นโดยทุจริต หรือโดยทุจริตยอมให้ผู้อื่นเอาทรัพย์นั้นเสีย ต้องระวางโทษจำคุกตั้งแต่ห้าปีถึงยี่สิบปี หรือจำคุกตลอดชีวิต และปรับตั้งแต่หนึ่งแสน</a:t>
            </a:r>
          </a:p>
          <a:p>
            <a:pPr eaLnBrk="1" hangingPunct="1">
              <a:defRPr/>
            </a:pPr>
            <a:r>
              <a:rPr lang="th-TH" sz="2000" dirty="0">
                <a:solidFill>
                  <a:srgbClr val="002060"/>
                </a:solidFill>
              </a:rPr>
              <a:t>ถึงสี่แสนบาท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167A876-4092-407A-8BFA-872DA409F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434" y="1268760"/>
            <a:ext cx="9144000" cy="558658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th-TH" altLang="en-US" sz="2800" b="1" kern="0" dirty="0">
                <a:cs typeface="KodchiangUPC" panose="02020603050405020304" pitchFamily="18" charset="-34"/>
                <a:sym typeface="Webdings" panose="05030102010509060703" pitchFamily="18" charset="2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th-TH" altLang="en-US" sz="4400" b="1" kern="0" dirty="0">
              <a:cs typeface="EucrosiaUPC" panose="02020603050405020304" pitchFamily="18" charset="-34"/>
            </a:endParaRP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AA38F4EB-82EE-49F8-9306-4CA8C4EF820D}"/>
              </a:ext>
            </a:extLst>
          </p:cNvPr>
          <p:cNvSpPr/>
          <p:nvPr/>
        </p:nvSpPr>
        <p:spPr>
          <a:xfrm>
            <a:off x="39583" y="1617449"/>
            <a:ext cx="9143003" cy="21719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2800" b="1" dirty="0">
                <a:solidFill>
                  <a:srgbClr val="FFFF00"/>
                </a:solidFill>
                <a:cs typeface="+mj-cs"/>
              </a:rPr>
              <a:t>3.การปฏิบัติงานของแพทย์เวรในหรือรอให้คำปรึกษา (ข้อ 1.3 (2) )</a:t>
            </a:r>
          </a:p>
          <a:p>
            <a:r>
              <a:rPr lang="th-TH" sz="2800" b="1" u="sng" dirty="0">
                <a:solidFill>
                  <a:srgbClr val="FFFF00"/>
                </a:solidFill>
                <a:cs typeface="+mj-cs"/>
              </a:rPr>
              <a:t>เงื่อนไขและอัตราการจ่ายค่าตอบแทน</a:t>
            </a:r>
            <a:endParaRPr lang="th-TH" sz="2800" b="1" dirty="0">
              <a:solidFill>
                <a:srgbClr val="FFFF00"/>
              </a:solidFill>
              <a:cs typeface="+mj-cs"/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* </a:t>
            </a:r>
            <a:r>
              <a:rPr lang="th-TH" sz="2400" b="1" dirty="0"/>
              <a:t>ต้องมีคำสั่งมอบหมายให้เจ้าหน้าที่ปฏิบัติงานตามข้อ 1.1 </a:t>
            </a:r>
            <a:endParaRPr lang="th-TH" sz="2400" b="1" dirty="0">
              <a:solidFill>
                <a:srgbClr val="FFFF00"/>
              </a:solidFill>
            </a:endParaRPr>
          </a:p>
          <a:p>
            <a:r>
              <a:rPr lang="th-TH" sz="2400" b="1" dirty="0">
                <a:solidFill>
                  <a:srgbClr val="FFFF00"/>
                </a:solidFill>
              </a:rPr>
              <a:t>	* </a:t>
            </a:r>
            <a:r>
              <a:rPr lang="th-TH" sz="2400" b="1" dirty="0"/>
              <a:t>จ่ายค่าตอบแทนตามปริมาณงาน (บัญชี 1) หรือไม่ต่ำกว่า คนละ 550 บาท/เวร</a:t>
            </a:r>
          </a:p>
          <a:p>
            <a:endParaRPr lang="th-TH" sz="2000" b="1" dirty="0"/>
          </a:p>
          <a:p>
            <a:endParaRPr lang="th-TH" sz="2000" b="1" dirty="0"/>
          </a:p>
          <a:p>
            <a:endParaRPr lang="th-TH" sz="2000" b="1" dirty="0"/>
          </a:p>
        </p:txBody>
      </p:sp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778314DB-FC22-46AC-9DB8-2CF041A86944}"/>
              </a:ext>
            </a:extLst>
          </p:cNvPr>
          <p:cNvSpPr/>
          <p:nvPr/>
        </p:nvSpPr>
        <p:spPr>
          <a:xfrm>
            <a:off x="395536" y="41533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cs typeface="+mj-cs"/>
              </a:rPr>
              <a:t>การปฏิบัติงานในลักษณะเป็นเวรหรือเป็นผลัด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2576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อิออน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อิออน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อิออน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966</TotalTime>
  <Words>3024</Words>
  <Application>Microsoft Office PowerPoint</Application>
  <PresentationFormat>นำเสนอทางหน้าจอ (4:3)</PresentationFormat>
  <Paragraphs>285</Paragraphs>
  <Slides>21</Slides>
  <Notes>3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21</vt:i4>
      </vt:variant>
    </vt:vector>
  </HeadingPairs>
  <TitlesOfParts>
    <vt:vector size="30" baseType="lpstr">
      <vt:lpstr>Angsana New</vt:lpstr>
      <vt:lpstr>AngsanaUPC</vt:lpstr>
      <vt:lpstr>Arial</vt:lpstr>
      <vt:lpstr>Calibri</vt:lpstr>
      <vt:lpstr>Century Gothic</vt:lpstr>
      <vt:lpstr>JasmineUPC</vt:lpstr>
      <vt:lpstr>Times New Roman</vt:lpstr>
      <vt:lpstr>Wingdings 3</vt:lpstr>
      <vt:lpstr>อิออน</vt:lpstr>
      <vt:lpstr>งานนำเสนอ PowerPoint</vt:lpstr>
      <vt:lpstr>สภาพปัญหาที่พบจากการตรวจสอบภายในและข้อหารือ ในปีงบประมาณ 2552</vt:lpstr>
      <vt:lpstr>สภาพปัญหาที่พบจากการตรวจสอบภายในและข้อหารือ ในปีงบประมาณ 2552</vt:lpstr>
      <vt:lpstr>แนวทางการจ่ายค่าตอบแทนตามหลักเกณฑ์ วิธีการและเงื่อนไขการจ่ายค่าตอบแทน  ฯ (ฉบับที่ 2) พ.ศ. 2548</vt:lpstr>
      <vt:lpstr>การจ่ายค่าตอบแทนตามหลักเกณฑ์ วิธีการและเงื่อนไขการจ่าย ค่าตอบแทน ฯ (ฉบับที่ 5) พ.ศ. 2552</vt:lpstr>
      <vt:lpstr>การจ่ายค่าตอบแทนตามหลักเกณฑ์ วิธีการและเงื่อนไขการจ่าย ค่าตอบแทน ฯ (ฉบับที่ 5) พ.ศ. 2552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สรุปประเด็นซักซ้อมความเข้าใจแนวทางการปฏิบัติ ตามหลักเกณฑ์การจ่ายค่าตอบแทนฯ (ฉบับที่ 11)  พ.ศ. 2559 (ตามหนังสือ ก.สธ. ที่ 0202.3.1/1107 ลว.28 มี.ค.2561)</dc:title>
  <dc:creator>48@Computer</dc:creator>
  <cp:lastModifiedBy>user</cp:lastModifiedBy>
  <cp:revision>123</cp:revision>
  <dcterms:created xsi:type="dcterms:W3CDTF">2018-04-13T04:39:47Z</dcterms:created>
  <dcterms:modified xsi:type="dcterms:W3CDTF">2019-06-13T07:47:03Z</dcterms:modified>
</cp:coreProperties>
</file>