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17D623-2AB5-44D8-B854-986E5613DB6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4C020C52-1B94-4B76-B9B0-BFC2301FB58A}">
      <dgm:prSet custT="1"/>
      <dgm:spPr>
        <a:solidFill>
          <a:srgbClr val="92D050">
            <a:alpha val="50000"/>
          </a:srgbClr>
        </a:solidFill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rtl="0"/>
          <a:r>
            <a:rPr lang="th-TH" sz="4000" b="1" dirty="0" smtClean="0"/>
            <a:t>สรุปผลการดำเนินงาน</a:t>
          </a:r>
          <a:br>
            <a:rPr lang="th-TH" sz="4000" b="1" dirty="0" smtClean="0"/>
          </a:br>
          <a:r>
            <a:rPr lang="th-TH" sz="4000" b="1" dirty="0" smtClean="0"/>
            <a:t>กลุ่มงานบริหารทรัพยากรบุคคล</a:t>
          </a:r>
          <a:br>
            <a:rPr lang="th-TH" sz="4000" b="1" dirty="0" smtClean="0"/>
          </a:br>
          <a:r>
            <a:rPr lang="th-TH" sz="4000" b="1" dirty="0" smtClean="0"/>
            <a:t>ประจำเดือนพฤศจิกายน 2559</a:t>
          </a:r>
          <a:br>
            <a:rPr lang="th-TH" sz="4000" b="1" dirty="0" smtClean="0"/>
          </a:br>
          <a:endParaRPr lang="th-TH" sz="4000" b="1" dirty="0"/>
        </a:p>
      </dgm:t>
    </dgm:pt>
    <dgm:pt modelId="{E1D67677-B76E-4D81-AC72-77C300E8E6BF}" type="parTrans" cxnId="{0485C4B5-EE02-4B11-AF03-6CB57F52FF8B}">
      <dgm:prSet/>
      <dgm:spPr/>
      <dgm:t>
        <a:bodyPr/>
        <a:lstStyle/>
        <a:p>
          <a:endParaRPr lang="th-TH" b="1"/>
        </a:p>
      </dgm:t>
    </dgm:pt>
    <dgm:pt modelId="{E4A23F5A-211E-4481-9891-ED1F8AEF8580}" type="sibTrans" cxnId="{0485C4B5-EE02-4B11-AF03-6CB57F52FF8B}">
      <dgm:prSet/>
      <dgm:spPr/>
      <dgm:t>
        <a:bodyPr/>
        <a:lstStyle/>
        <a:p>
          <a:endParaRPr lang="th-TH" b="1"/>
        </a:p>
      </dgm:t>
    </dgm:pt>
    <dgm:pt modelId="{586C440F-80D5-4CFA-B0C9-1BA1DF5C76AA}" type="pres">
      <dgm:prSet presAssocID="{0E17D623-2AB5-44D8-B854-986E5613DB6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C63D75AF-8F22-4B3F-8AFE-3287B5ABD5D1}" type="pres">
      <dgm:prSet presAssocID="{4C020C52-1B94-4B76-B9B0-BFC2301FB58A}" presName="circ1TxSh" presStyleLbl="vennNode1" presStyleIdx="0" presStyleCnt="1" custScaleX="164767" custLinFactNeighborX="-7782"/>
      <dgm:spPr/>
      <dgm:t>
        <a:bodyPr/>
        <a:lstStyle/>
        <a:p>
          <a:endParaRPr lang="th-TH"/>
        </a:p>
      </dgm:t>
    </dgm:pt>
  </dgm:ptLst>
  <dgm:cxnLst>
    <dgm:cxn modelId="{E41C0034-16EA-4854-9DDD-392916F88508}" type="presOf" srcId="{0E17D623-2AB5-44D8-B854-986E5613DB62}" destId="{586C440F-80D5-4CFA-B0C9-1BA1DF5C76AA}" srcOrd="0" destOrd="0" presId="urn:microsoft.com/office/officeart/2005/8/layout/venn1"/>
    <dgm:cxn modelId="{0485C4B5-EE02-4B11-AF03-6CB57F52FF8B}" srcId="{0E17D623-2AB5-44D8-B854-986E5613DB62}" destId="{4C020C52-1B94-4B76-B9B0-BFC2301FB58A}" srcOrd="0" destOrd="0" parTransId="{E1D67677-B76E-4D81-AC72-77C300E8E6BF}" sibTransId="{E4A23F5A-211E-4481-9891-ED1F8AEF8580}"/>
    <dgm:cxn modelId="{827C85B2-9987-462D-ADB9-70DBD7FF5F1A}" type="presOf" srcId="{4C020C52-1B94-4B76-B9B0-BFC2301FB58A}" destId="{C63D75AF-8F22-4B3F-8AFE-3287B5ABD5D1}" srcOrd="0" destOrd="0" presId="urn:microsoft.com/office/officeart/2005/8/layout/venn1"/>
    <dgm:cxn modelId="{25530A43-20C3-429E-BB01-72226C29A776}" type="presParOf" srcId="{586C440F-80D5-4CFA-B0C9-1BA1DF5C76AA}" destId="{C63D75AF-8F22-4B3F-8AFE-3287B5ABD5D1}" srcOrd="0" destOrd="0" presId="urn:microsoft.com/office/officeart/2005/8/layout/venn1"/>
  </dgm:cxnLst>
  <dgm:bg>
    <a:solidFill>
      <a:srgbClr val="FFC000"/>
    </a:solidFill>
  </dgm:bg>
  <dgm:whole>
    <a:ln>
      <a:solidFill>
        <a:schemeClr val="accent6">
          <a:lumMod val="40000"/>
          <a:lumOff val="6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D75AF-8F22-4B3F-8AFE-3287B5ABD5D1}">
      <dsp:nvSpPr>
        <dsp:cNvPr id="0" name=""/>
        <dsp:cNvSpPr/>
      </dsp:nvSpPr>
      <dsp:spPr>
        <a:xfrm>
          <a:off x="0" y="0"/>
          <a:ext cx="7000079" cy="4248472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000" b="1" kern="1200" dirty="0" smtClean="0"/>
            <a:t>สรุปผลการดำเนินงาน</a:t>
          </a:r>
          <a:br>
            <a:rPr lang="th-TH" sz="4000" b="1" kern="1200" dirty="0" smtClean="0"/>
          </a:br>
          <a:r>
            <a:rPr lang="th-TH" sz="4000" b="1" kern="1200" dirty="0" smtClean="0"/>
            <a:t>กลุ่มงานบริหารทรัพยากรบุคคล</a:t>
          </a:r>
          <a:br>
            <a:rPr lang="th-TH" sz="4000" b="1" kern="1200" dirty="0" smtClean="0"/>
          </a:br>
          <a:r>
            <a:rPr lang="th-TH" sz="4000" b="1" kern="1200" dirty="0" smtClean="0"/>
            <a:t>ประจำเดือนพฤศจิกายน 2559</a:t>
          </a:r>
          <a:br>
            <a:rPr lang="th-TH" sz="4000" b="1" kern="1200" dirty="0" smtClean="0"/>
          </a:br>
          <a:endParaRPr lang="th-TH" sz="4000" b="1" kern="1200" dirty="0"/>
        </a:p>
      </dsp:txBody>
      <dsp:txXfrm>
        <a:off x="1025138" y="622174"/>
        <a:ext cx="4949803" cy="3004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243-C77D-44A1-982F-A3EB7F2DC15F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3E06-4688-43D7-A30B-A17E92E65A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288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243-C77D-44A1-982F-A3EB7F2DC15F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3E06-4688-43D7-A30B-A17E92E65A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518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243-C77D-44A1-982F-A3EB7F2DC15F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3E06-4688-43D7-A30B-A17E92E65A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378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243-C77D-44A1-982F-A3EB7F2DC15F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3E06-4688-43D7-A30B-A17E92E65A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205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243-C77D-44A1-982F-A3EB7F2DC15F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3E06-4688-43D7-A30B-A17E92E65A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65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243-C77D-44A1-982F-A3EB7F2DC15F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3E06-4688-43D7-A30B-A17E92E65A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324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243-C77D-44A1-982F-A3EB7F2DC15F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3E06-4688-43D7-A30B-A17E92E65A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385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243-C77D-44A1-982F-A3EB7F2DC15F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3E06-4688-43D7-A30B-A17E92E65A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044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243-C77D-44A1-982F-A3EB7F2DC15F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3E06-4688-43D7-A30B-A17E92E65A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580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243-C77D-44A1-982F-A3EB7F2DC15F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3E06-4688-43D7-A30B-A17E92E65A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0325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243-C77D-44A1-982F-A3EB7F2DC15F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3E06-4688-43D7-A30B-A17E92E65A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141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37243-C77D-44A1-982F-A3EB7F2DC15F}" type="datetimeFigureOut">
              <a:rPr lang="th-TH" smtClean="0"/>
              <a:t>28/11/59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53E06-4688-43D7-A30B-A17E92E65A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718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87631443"/>
              </p:ext>
            </p:extLst>
          </p:nvPr>
        </p:nvGraphicFramePr>
        <p:xfrm>
          <a:off x="1043608" y="1196752"/>
          <a:ext cx="705455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677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542276"/>
              </p:ext>
            </p:extLst>
          </p:nvPr>
        </p:nvGraphicFramePr>
        <p:xfrm>
          <a:off x="395536" y="1124744"/>
          <a:ext cx="8496945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3864430"/>
                <a:gridCol w="2832315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เป้าหมาย</a:t>
                      </a:r>
                    </a:p>
                    <a:p>
                      <a:pPr algn="ctr"/>
                      <a:r>
                        <a:rPr lang="th-TH" b="1" baseline="0" dirty="0" err="1" smtClean="0">
                          <a:solidFill>
                            <a:schemeClr val="tx1"/>
                          </a:solidFill>
                        </a:rPr>
                        <a:t>ไตรมาส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กิจกรรมขับเคลื่อนของกลุ่มงาน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ผลการดำเนินงาน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1.รพ./</a:t>
                      </a:r>
                      <a:r>
                        <a:rPr lang="th-TH" dirty="0" err="1" smtClean="0"/>
                        <a:t>สสอ</a:t>
                      </a:r>
                      <a:r>
                        <a:rPr lang="th-TH" dirty="0" smtClean="0"/>
                        <a:t> .</a:t>
                      </a:r>
                      <a:r>
                        <a:rPr lang="th-TH" dirty="0" err="1" smtClean="0"/>
                        <a:t>สสจ</a:t>
                      </a:r>
                      <a:r>
                        <a:rPr lang="th-TH" dirty="0" smtClean="0"/>
                        <a:t>.มีผู้รับผิดขอบ</a:t>
                      </a:r>
                    </a:p>
                    <a:p>
                      <a:endParaRPr lang="th-TH" dirty="0" smtClean="0"/>
                    </a:p>
                    <a:p>
                      <a:r>
                        <a:rPr lang="th-TH" dirty="0" smtClean="0"/>
                        <a:t>2.มีผลการวิเคราะห์องค์กร ตาม มติ 5 ด้าน</a:t>
                      </a:r>
                    </a:p>
                    <a:p>
                      <a:endParaRPr lang="th-TH" dirty="0" smtClean="0"/>
                    </a:p>
                    <a:p>
                      <a:r>
                        <a:rPr lang="th-TH" dirty="0" smtClean="0"/>
                        <a:t>3.มีแผนและผลการดำเนินงาน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1.จัดทำ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และถ่ายทอด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KPI template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วันที่ 30 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</a:rPr>
                        <a:t>ตค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.และ15 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</a:rPr>
                        <a:t>พย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.59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2.จัดพิธีลงนามคำรับรองการปฏิบัติราชการ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3.ทำหนังสือแจ้ง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 รพ/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</a:rPr>
                        <a:t>สสอ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.ส่งรายชื่อผู้รับผิดชอบและผลการวิเคราะห์องค์กรและแผนการดำเนินงาน ภายใน 20 ธันวาคม 59</a:t>
                      </a:r>
                      <a:endParaRPr lang="th-TH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1.ทุกหน่วยรับทราบนโยบายและวิธีการดำเนินการ  </a:t>
                      </a:r>
                    </a:p>
                    <a:p>
                      <a:endParaRPr lang="th-TH" dirty="0" smtClean="0"/>
                    </a:p>
                    <a:p>
                      <a:r>
                        <a:rPr lang="th-TH" dirty="0" smtClean="0"/>
                        <a:t>2.ผอ.รพ /</a:t>
                      </a:r>
                      <a:r>
                        <a:rPr lang="th-TH" dirty="0" err="1" smtClean="0"/>
                        <a:t>สสอ</a:t>
                      </a:r>
                      <a:r>
                        <a:rPr lang="th-TH" dirty="0" smtClean="0"/>
                        <a:t>. ทุกแห่ง</a:t>
                      </a:r>
                      <a:r>
                        <a:rPr lang="th-TH" baseline="0" dirty="0" smtClean="0"/>
                        <a:t> ลงนามคำรับรอง</a:t>
                      </a:r>
                    </a:p>
                    <a:p>
                      <a:endParaRPr lang="th-TH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91680" y="332655"/>
            <a:ext cx="5616624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/>
              <a:t>ผลการดำเนินงาน </a:t>
            </a:r>
            <a:r>
              <a:rPr lang="en-US" sz="3200" b="1" dirty="0" smtClean="0"/>
              <a:t>HWP</a:t>
            </a:r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140108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048796"/>
              </p:ext>
            </p:extLst>
          </p:nvPr>
        </p:nvGraphicFramePr>
        <p:xfrm>
          <a:off x="395536" y="1124744"/>
          <a:ext cx="8496945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3864430"/>
                <a:gridCol w="2832315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เป้าหมาย</a:t>
                      </a:r>
                    </a:p>
                    <a:p>
                      <a:pPr algn="ctr"/>
                      <a:r>
                        <a:rPr lang="th-TH" b="1" baseline="0" dirty="0" err="1" smtClean="0">
                          <a:solidFill>
                            <a:schemeClr val="tx1"/>
                          </a:solidFill>
                        </a:rPr>
                        <a:t>ไตรมาส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กิจกรรมขับเคลื่อนของกลุ่มงาน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ผลการดำเนินงาน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1.รพ./</a:t>
                      </a:r>
                      <a:r>
                        <a:rPr lang="th-TH" dirty="0" err="1" smtClean="0"/>
                        <a:t>สสอ</a:t>
                      </a:r>
                      <a:r>
                        <a:rPr lang="th-TH" dirty="0" smtClean="0"/>
                        <a:t> /</a:t>
                      </a:r>
                      <a:r>
                        <a:rPr lang="th-TH" dirty="0" err="1" smtClean="0"/>
                        <a:t>สสจ</a:t>
                      </a:r>
                      <a:r>
                        <a:rPr lang="th-TH" dirty="0" smtClean="0"/>
                        <a:t>. มีผู้รับผิดขอบ</a:t>
                      </a:r>
                    </a:p>
                    <a:p>
                      <a:endParaRPr lang="th-TH" dirty="0" smtClean="0"/>
                    </a:p>
                    <a:p>
                      <a:r>
                        <a:rPr lang="th-TH" dirty="0" smtClean="0"/>
                        <a:t>2.มีป้ายค่านิยม</a:t>
                      </a:r>
                    </a:p>
                    <a:p>
                      <a:r>
                        <a:rPr lang="th-TH" dirty="0" smtClean="0"/>
                        <a:t> </a:t>
                      </a:r>
                    </a:p>
                    <a:p>
                      <a:r>
                        <a:rPr lang="th-TH" dirty="0" smtClean="0"/>
                        <a:t>3.มีแผน/ผลดำเนินการ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1.จัดทำ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และถ่ายทอด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KPI template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วันที่ 30 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</a:rPr>
                        <a:t>ตค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.และ15 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</a:rPr>
                        <a:t>พย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.59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2.จัดพิธีลงนามคำรับรองการปฏิบัติราชการ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3.ทำหนังสือแจ้ง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 รพ/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</a:rPr>
                        <a:t>สสอ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. ส่งรายชื่อผู้รับผิดชอบ /ภาพป้ายค่านิยม /แผนและผลการดำเนินงาน ภายในวันที่ 20 ธันวาคม 2559 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1.ทุกหน่วยรับทราบนโยบายและวิธีการดำเนินการ  </a:t>
                      </a:r>
                    </a:p>
                    <a:p>
                      <a:endParaRPr lang="th-TH" dirty="0" smtClean="0"/>
                    </a:p>
                    <a:p>
                      <a:r>
                        <a:rPr lang="th-TH" dirty="0" smtClean="0"/>
                        <a:t>2.ผอ.รพ /</a:t>
                      </a:r>
                      <a:r>
                        <a:rPr lang="th-TH" dirty="0" err="1" smtClean="0"/>
                        <a:t>สสอ</a:t>
                      </a:r>
                      <a:r>
                        <a:rPr lang="th-TH" dirty="0" smtClean="0"/>
                        <a:t>. ทุกแห่ง</a:t>
                      </a:r>
                      <a:r>
                        <a:rPr lang="th-TH" baseline="0" dirty="0" smtClean="0"/>
                        <a:t> ลงนามคำรับรอง</a:t>
                      </a:r>
                    </a:p>
                    <a:p>
                      <a:endParaRPr lang="th-TH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332653"/>
            <a:ext cx="7416824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dirty="0" smtClean="0"/>
              <a:t>ผลการดำเนินงานกระบวนการสร้างค่านิยม </a:t>
            </a:r>
            <a:r>
              <a:rPr lang="en-US" sz="3200" dirty="0" smtClean="0"/>
              <a:t>MOPH - SK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333959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63065"/>
              </p:ext>
            </p:extLst>
          </p:nvPr>
        </p:nvGraphicFramePr>
        <p:xfrm>
          <a:off x="320010" y="1340768"/>
          <a:ext cx="8496945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3864430"/>
                <a:gridCol w="2832315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เป้าหมาย</a:t>
                      </a:r>
                    </a:p>
                    <a:p>
                      <a:pPr algn="ctr"/>
                      <a:r>
                        <a:rPr lang="th-TH" b="1" baseline="0" dirty="0" err="1" smtClean="0">
                          <a:solidFill>
                            <a:schemeClr val="tx1"/>
                          </a:solidFill>
                        </a:rPr>
                        <a:t>ไตรมาส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กิจกรรมขับเคลื่อนของกลุ่มงาน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ผลการดำเนินงาน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/>
                        <a:t>1.หน่วยงานมี</a:t>
                      </a:r>
                    </a:p>
                    <a:p>
                      <a:r>
                        <a:rPr lang="th-TH" dirty="0" smtClean="0"/>
                        <a:t>หัวข้อวิจัย </a:t>
                      </a:r>
                    </a:p>
                    <a:p>
                      <a:endParaRPr lang="th-TH" dirty="0" smtClean="0"/>
                    </a:p>
                    <a:p>
                      <a:r>
                        <a:rPr lang="th-TH" dirty="0" smtClean="0"/>
                        <a:t>2เข้าร่วมกระบวนการฯร้อยละ 80ของเวลาเรียน</a:t>
                      </a:r>
                    </a:p>
                    <a:p>
                      <a:r>
                        <a:rPr lang="th-TH" dirty="0" smtClean="0"/>
                        <a:t> </a:t>
                      </a:r>
                    </a:p>
                    <a:p>
                      <a:endParaRPr lang="th-TH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1.จัดทำ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และถ่ายทอด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KPI template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วันที่ 30 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</a:rPr>
                        <a:t>ตค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.และ15 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</a:rPr>
                        <a:t>พย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.59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2.จัดพิธีลงนามคำรับรองการปฏิบัติราชการ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3.ทำหนังสือแจ้ง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 รพ/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</a:rPr>
                        <a:t>สสอ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. ส่งรายชื่อผู้รับผิดชอบ  และหัวข้อวิจัย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4.ดำเนินการประสานวิทยากร จาก ม.บูรพา เพื่อกำหนดวันอบรม /หลักสูตร/วิยากร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1.รพ.9</a:t>
                      </a:r>
                      <a:r>
                        <a:rPr lang="th-TH" baseline="0" dirty="0" smtClean="0"/>
                        <a:t> </a:t>
                      </a:r>
                      <a:r>
                        <a:rPr lang="th-TH" dirty="0" smtClean="0"/>
                        <a:t>แห่ง </a:t>
                      </a:r>
                      <a:r>
                        <a:rPr lang="th-TH" dirty="0" err="1" smtClean="0"/>
                        <a:t>สสอ</a:t>
                      </a:r>
                      <a:r>
                        <a:rPr lang="th-TH" dirty="0" smtClean="0"/>
                        <a:t> 9 แห่งรับทราบนโยบายและวิธีการดำเนินการ  </a:t>
                      </a:r>
                    </a:p>
                    <a:p>
                      <a:endParaRPr lang="th-TH" dirty="0" smtClean="0"/>
                    </a:p>
                    <a:p>
                      <a:r>
                        <a:rPr lang="th-TH" dirty="0" smtClean="0"/>
                        <a:t>2.ผอ.รพ /</a:t>
                      </a:r>
                      <a:r>
                        <a:rPr lang="th-TH" dirty="0" err="1" smtClean="0"/>
                        <a:t>สสอ</a:t>
                      </a:r>
                      <a:r>
                        <a:rPr lang="th-TH" dirty="0" smtClean="0"/>
                        <a:t>. ทุกแห่ง</a:t>
                      </a:r>
                      <a:r>
                        <a:rPr lang="th-TH" baseline="0" dirty="0" smtClean="0"/>
                        <a:t> ลงนามคำรับรอง</a:t>
                      </a:r>
                    </a:p>
                    <a:p>
                      <a:endParaRPr lang="th-TH" baseline="0" dirty="0" smtClean="0"/>
                    </a:p>
                    <a:p>
                      <a:r>
                        <a:rPr lang="th-TH" baseline="0" dirty="0" smtClean="0"/>
                        <a:t>3.ทุกหน่วยส่งหัวข้อวิจัย 31 เรื่อง และคณะวิจัย รวม 94คน</a:t>
                      </a:r>
                      <a:endParaRPr lang="th-TH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9995" y="150137"/>
            <a:ext cx="7108036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3200" b="1" dirty="0" smtClean="0"/>
              <a:t>ผลการดำเนินงาน ระดับความสำเร็จ</a:t>
            </a:r>
          </a:p>
          <a:p>
            <a:pPr algn="ctr"/>
            <a:r>
              <a:rPr lang="th-TH" sz="3200" b="1" dirty="0" smtClean="0"/>
              <a:t>ของหน่วยงาน</a:t>
            </a:r>
            <a:r>
              <a:rPr lang="th-TH" sz="3200" b="1" dirty="0"/>
              <a:t>ในการศึกษาวิจัยเพื่อพัฒนางาน</a:t>
            </a:r>
            <a:r>
              <a:rPr lang="th-TH" sz="3200" b="1" dirty="0" smtClean="0"/>
              <a:t>สาธารณสุข</a:t>
            </a:r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49882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880265"/>
              </p:ext>
            </p:extLst>
          </p:nvPr>
        </p:nvGraphicFramePr>
        <p:xfrm>
          <a:off x="315540" y="1268760"/>
          <a:ext cx="8496945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3864430"/>
                <a:gridCol w="2832315"/>
              </a:tblGrid>
              <a:tr h="803880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เป้าหมาย</a:t>
                      </a:r>
                    </a:p>
                    <a:p>
                      <a:pPr algn="ctr"/>
                      <a:r>
                        <a:rPr lang="th-TH" b="1" baseline="0" dirty="0" err="1" smtClean="0">
                          <a:solidFill>
                            <a:schemeClr val="tx1"/>
                          </a:solidFill>
                          <a:cs typeface="+mn-cs"/>
                        </a:rPr>
                        <a:t>ไตรมาส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1</a:t>
                      </a:r>
                      <a:endParaRPr lang="th-TH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กิจกรรมขับเคลื่อนของกลุ่มงาน</a:t>
                      </a:r>
                      <a:endParaRPr lang="th-TH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ผลการดำเนินงาน</a:t>
                      </a:r>
                      <a:endParaRPr lang="th-TH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cs typeface="+mn-cs"/>
                        </a:rPr>
                        <a:t>1.</a:t>
                      </a:r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มีข้อมูล/ส่วนขาดอัตรากำลัง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2.บันทึกข้อมูลบุคลากรทุกเดือน</a:t>
                      </a:r>
                      <a:endParaRPr lang="th-TH" dirty="0" smtClean="0">
                        <a:cs typeface="+mn-cs"/>
                      </a:endParaRPr>
                    </a:p>
                    <a:p>
                      <a:r>
                        <a:rPr lang="th-TH" dirty="0" smtClean="0">
                          <a:cs typeface="+mn-cs"/>
                        </a:rPr>
                        <a:t>3.มี</a:t>
                      </a:r>
                      <a:r>
                        <a:rPr lang="th-TH" baseline="0" dirty="0" smtClean="0">
                          <a:cs typeface="+mn-cs"/>
                        </a:rPr>
                        <a:t> </a:t>
                      </a:r>
                      <a:r>
                        <a:rPr lang="en-US" baseline="0" dirty="0" smtClean="0">
                          <a:cs typeface="+mn-cs"/>
                        </a:rPr>
                        <a:t>HR plan &amp; </a:t>
                      </a:r>
                      <a:r>
                        <a:rPr lang="th-TH" baseline="0" dirty="0" smtClean="0">
                          <a:cs typeface="+mn-cs"/>
                        </a:rPr>
                        <a:t>แผน</a:t>
                      </a:r>
                      <a:r>
                        <a:rPr lang="en-US" baseline="0" dirty="0" smtClean="0">
                          <a:cs typeface="+mn-cs"/>
                        </a:rPr>
                        <a:t> HRD</a:t>
                      </a:r>
                    </a:p>
                    <a:p>
                      <a:r>
                        <a:rPr lang="en-US" baseline="0" dirty="0" smtClean="0">
                          <a:cs typeface="+mn-cs"/>
                        </a:rPr>
                        <a:t>4.</a:t>
                      </a:r>
                      <a:r>
                        <a:rPr lang="th-TH" baseline="0" dirty="0" smtClean="0">
                          <a:cs typeface="+mn-cs"/>
                        </a:rPr>
                        <a:t>ส่งข้อมูลให้จังหวัดทุกวันที่ 20 ของเดือน</a:t>
                      </a:r>
                      <a:endParaRPr lang="th-TH" dirty="0"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  <a:cs typeface="+mn-cs"/>
                        </a:rPr>
                        <a:t>1.จัดทำ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และถ่ายทอด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cs typeface="+mn-cs"/>
                        </a:rPr>
                        <a:t>KPI template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วันที่ 15 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  <a:cs typeface="+mn-cs"/>
                        </a:rPr>
                        <a:t>พย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.59</a:t>
                      </a:r>
                      <a:endParaRPr lang="th-TH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  <a:cs typeface="+mn-cs"/>
                        </a:rPr>
                        <a:t>2.ติดตามการส่งข้อมูลบุคลากร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  <a:cs typeface="+mn-cs"/>
                        </a:rPr>
                        <a:t>3.กำหนดแผนประชุมเชิงปฏิบัติการจัดทำภาระงาน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FTE3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วันที่ 2 ธันวาคม 59 เพื่อให้ได้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4.รวบรวมแผนพัฒนาบุคลากร ตาม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SP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cs typeface="+mn-cs"/>
                        </a:rPr>
                        <a:t>1.รพ.9</a:t>
                      </a:r>
                      <a:r>
                        <a:rPr lang="th-TH" baseline="0" dirty="0" smtClean="0">
                          <a:cs typeface="+mn-cs"/>
                        </a:rPr>
                        <a:t> </a:t>
                      </a:r>
                      <a:r>
                        <a:rPr lang="th-TH" dirty="0" smtClean="0">
                          <a:cs typeface="+mn-cs"/>
                        </a:rPr>
                        <a:t>แห่ง </a:t>
                      </a:r>
                      <a:r>
                        <a:rPr lang="th-TH" dirty="0" err="1" smtClean="0">
                          <a:cs typeface="+mn-cs"/>
                        </a:rPr>
                        <a:t>สสอ</a:t>
                      </a:r>
                      <a:r>
                        <a:rPr lang="th-TH" dirty="0" smtClean="0">
                          <a:cs typeface="+mn-cs"/>
                        </a:rPr>
                        <a:t> 9 แห่งรับทราบนโยบายและวิธีการดำเนินการ </a:t>
                      </a:r>
                    </a:p>
                    <a:p>
                      <a:r>
                        <a:rPr lang="th-TH" dirty="0" smtClean="0">
                          <a:cs typeface="+mn-cs"/>
                        </a:rPr>
                        <a:t> </a:t>
                      </a:r>
                    </a:p>
                    <a:p>
                      <a:r>
                        <a:rPr lang="th-TH" dirty="0" smtClean="0">
                          <a:cs typeface="+mn-cs"/>
                        </a:rPr>
                        <a:t>2.หน่วยงานส่งข้อมูลทันเวลา</a:t>
                      </a:r>
                      <a:r>
                        <a:rPr lang="th-TH" baseline="0" dirty="0" smtClean="0">
                          <a:cs typeface="+mn-cs"/>
                        </a:rPr>
                        <a:t> 8 แห่ง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79300" y="116632"/>
            <a:ext cx="6749084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/>
              <a:t>ผลการดำเนินงาน</a:t>
            </a:r>
          </a:p>
          <a:p>
            <a:pPr algn="ctr"/>
            <a:r>
              <a:rPr lang="th-TH" sz="3200" b="1" dirty="0"/>
              <a:t>ระดับความสำเร็จในการวางแผนกำลังคนด้านสุขภาพ</a:t>
            </a:r>
          </a:p>
        </p:txBody>
      </p:sp>
    </p:spTree>
    <p:extLst>
      <p:ext uri="{BB962C8B-B14F-4D97-AF65-F5344CB8AC3E}">
        <p14:creationId xmlns:p14="http://schemas.microsoft.com/office/powerpoint/2010/main" val="108270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046945"/>
              </p:ext>
            </p:extLst>
          </p:nvPr>
        </p:nvGraphicFramePr>
        <p:xfrm>
          <a:off x="251520" y="1340768"/>
          <a:ext cx="864096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0712"/>
                <a:gridCol w="2633784"/>
                <a:gridCol w="417646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เป้าหมาย</a:t>
                      </a:r>
                    </a:p>
                    <a:p>
                      <a:pPr algn="ctr"/>
                      <a:r>
                        <a:rPr lang="th-TH" b="1" baseline="0" dirty="0" err="1" smtClean="0">
                          <a:solidFill>
                            <a:schemeClr val="tx1"/>
                          </a:solidFill>
                          <a:cs typeface="+mn-cs"/>
                        </a:rPr>
                        <a:t>ไตรมาส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1</a:t>
                      </a:r>
                      <a:endParaRPr lang="th-TH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กิจกรรมขับเคลื่อน  ของกลุ่มงาน</a:t>
                      </a:r>
                      <a:endParaRPr lang="th-TH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ผลการดำเนินงาน</a:t>
                      </a:r>
                      <a:endParaRPr lang="th-TH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cs typeface="+mn-cs"/>
                        </a:rPr>
                        <a:t>1.</a:t>
                      </a:r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หน่วยงานบันทึกและจัดทำข้อมูลการสูญเสียบุคลากร</a:t>
                      </a:r>
                      <a:endParaRPr lang="th-TH" dirty="0" smtClean="0"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  <a:cs typeface="+mn-cs"/>
                        </a:rPr>
                        <a:t>1.จัดทำ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และถ่ายทอด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cs typeface="+mn-cs"/>
                        </a:rPr>
                        <a:t>KPI template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วันที่ 15 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  <a:cs typeface="+mn-cs"/>
                        </a:rPr>
                        <a:t>พย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.59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  <a:cs typeface="+mn-cs"/>
                        </a:rPr>
                        <a:t>2.กลุ่มทรัพย์ฯบันทึกข้อมูลในระบบ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HROPS 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ของบุคคล ให้เป็นปัจจุบัน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3 รวบรวมจำนวนบุคลากรที่ลาออก ย้ายออก/โอน เกษียณ ตาย 5 ปี ย้อนหลัง</a:t>
                      </a:r>
                      <a:endParaRPr lang="th-TH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cs typeface="+mn-cs"/>
                        </a:rPr>
                        <a:t>1.รพ.9</a:t>
                      </a:r>
                      <a:r>
                        <a:rPr lang="th-TH" baseline="0" dirty="0" smtClean="0">
                          <a:cs typeface="+mn-cs"/>
                        </a:rPr>
                        <a:t> </a:t>
                      </a:r>
                      <a:r>
                        <a:rPr lang="th-TH" dirty="0" smtClean="0">
                          <a:cs typeface="+mn-cs"/>
                        </a:rPr>
                        <a:t>แห่ง </a:t>
                      </a:r>
                      <a:r>
                        <a:rPr lang="th-TH" dirty="0" err="1" smtClean="0">
                          <a:cs typeface="+mn-cs"/>
                        </a:rPr>
                        <a:t>สสอ</a:t>
                      </a:r>
                      <a:r>
                        <a:rPr lang="th-TH" dirty="0" smtClean="0">
                          <a:cs typeface="+mn-cs"/>
                        </a:rPr>
                        <a:t> 9 แห่งรับทราบนโยบายและวิธีการดำเนินการ</a:t>
                      </a:r>
                    </a:p>
                    <a:p>
                      <a:r>
                        <a:rPr lang="th-TH" dirty="0" smtClean="0">
                          <a:cs typeface="+mn-cs"/>
                        </a:rPr>
                        <a:t>2. ปี 59 มีบุคลากร</a:t>
                      </a:r>
                    </a:p>
                    <a:p>
                      <a:r>
                        <a:rPr lang="th-TH" dirty="0" smtClean="0">
                          <a:cs typeface="+mn-cs"/>
                        </a:rPr>
                        <a:t>ลาออก     51 +รพร 157 รวม  208</a:t>
                      </a:r>
                      <a:r>
                        <a:rPr lang="th-TH" baseline="0" dirty="0" smtClean="0">
                          <a:cs typeface="+mn-cs"/>
                        </a:rPr>
                        <a:t>  คน       </a:t>
                      </a:r>
                      <a:r>
                        <a:rPr lang="th-TH" dirty="0" smtClean="0">
                          <a:cs typeface="+mn-cs"/>
                        </a:rPr>
                        <a:t>โอน                                         </a:t>
                      </a:r>
                      <a:r>
                        <a:rPr lang="en-US" dirty="0" smtClean="0">
                          <a:cs typeface="+mn-cs"/>
                        </a:rPr>
                        <a:t>2</a:t>
                      </a:r>
                      <a:r>
                        <a:rPr lang="th-TH" dirty="0" smtClean="0">
                          <a:cs typeface="+mn-cs"/>
                        </a:rPr>
                        <a:t>    </a:t>
                      </a:r>
                      <a:r>
                        <a:rPr lang="th-TH" dirty="0" smtClean="0">
                          <a:cs typeface="+mn-cs"/>
                        </a:rPr>
                        <a:t>ราย</a:t>
                      </a:r>
                    </a:p>
                    <a:p>
                      <a:r>
                        <a:rPr lang="th-TH" baseline="0" dirty="0" smtClean="0">
                          <a:cs typeface="+mn-cs"/>
                        </a:rPr>
                        <a:t>                 รวม                     </a:t>
                      </a:r>
                      <a:r>
                        <a:rPr lang="en-US" baseline="0" smtClean="0">
                          <a:cs typeface="+mn-cs"/>
                        </a:rPr>
                        <a:t>210</a:t>
                      </a:r>
                      <a:r>
                        <a:rPr lang="th-TH" baseline="0" dirty="0" smtClean="0">
                          <a:cs typeface="+mn-cs"/>
                        </a:rPr>
                        <a:t>   </a:t>
                      </a:r>
                      <a:r>
                        <a:rPr lang="th-TH" baseline="0" dirty="0" smtClean="0">
                          <a:cs typeface="+mn-cs"/>
                        </a:rPr>
                        <a:t>ราย</a:t>
                      </a:r>
                    </a:p>
                    <a:p>
                      <a:r>
                        <a:rPr lang="th-TH" baseline="0" dirty="0" smtClean="0">
                          <a:cs typeface="+mn-cs"/>
                        </a:rPr>
                        <a:t>อัตราการสูญเสียร้อยละ 7.5 </a:t>
                      </a:r>
                    </a:p>
                    <a:p>
                      <a:r>
                        <a:rPr lang="th-TH" baseline="0" dirty="0" smtClean="0">
                          <a:cs typeface="+mn-cs"/>
                        </a:rPr>
                        <a:t>โดยประมาณเป้าหมายสูญเสียได้ 197คน ถ้าคิดที่ 5 </a:t>
                      </a:r>
                      <a:r>
                        <a:rPr lang="en-US" baseline="0" dirty="0" smtClean="0">
                          <a:cs typeface="+mn-cs"/>
                        </a:rPr>
                        <a:t>%</a:t>
                      </a:r>
                      <a:endParaRPr lang="th-TH" dirty="0" smtClean="0"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188640"/>
            <a:ext cx="8712968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002060"/>
                </a:solidFill>
              </a:rPr>
              <a:t>ผลการดำเนินงานอัตรา</a:t>
            </a:r>
            <a:r>
              <a:rPr lang="th-TH" sz="3200" b="1" dirty="0">
                <a:solidFill>
                  <a:srgbClr val="002060"/>
                </a:solidFill>
              </a:rPr>
              <a:t>การสูญเสียบุคลากรด้านสุขภาพ (</a:t>
            </a:r>
            <a:r>
              <a:rPr lang="en-US" sz="3200" b="1" dirty="0">
                <a:solidFill>
                  <a:srgbClr val="002060"/>
                </a:solidFill>
              </a:rPr>
              <a:t>loss rate</a:t>
            </a:r>
            <a:r>
              <a:rPr lang="en-US" sz="3200" b="1" dirty="0" smtClean="0">
                <a:solidFill>
                  <a:srgbClr val="002060"/>
                </a:solidFill>
              </a:rPr>
              <a:t>)  </a:t>
            </a:r>
            <a:endParaRPr lang="th-TH" sz="3200" b="1" dirty="0" smtClean="0">
              <a:solidFill>
                <a:srgbClr val="002060"/>
              </a:solidFill>
            </a:endParaRPr>
          </a:p>
          <a:p>
            <a:pPr algn="ctr"/>
            <a:r>
              <a:rPr lang="th-TH" sz="3200" b="1" dirty="0" smtClean="0">
                <a:solidFill>
                  <a:srgbClr val="002060"/>
                </a:solidFill>
              </a:rPr>
              <a:t>เป้าปี 60 ลดลงจากเดิม ร้อยละ 5-9.9</a:t>
            </a:r>
            <a:endParaRPr lang="th-TH" sz="3200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5636679"/>
            <a:ext cx="250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154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57408"/>
              </p:ext>
            </p:extLst>
          </p:nvPr>
        </p:nvGraphicFramePr>
        <p:xfrm>
          <a:off x="323527" y="1700808"/>
          <a:ext cx="8496945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3864430"/>
                <a:gridCol w="2832315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เป้าหมาย</a:t>
                      </a:r>
                    </a:p>
                    <a:p>
                      <a:pPr algn="ctr"/>
                      <a:r>
                        <a:rPr lang="th-TH" b="1" baseline="0" dirty="0" err="1" smtClean="0">
                          <a:solidFill>
                            <a:schemeClr val="tx1"/>
                          </a:solidFill>
                          <a:cs typeface="+mn-cs"/>
                        </a:rPr>
                        <a:t>ไตรมาส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1</a:t>
                      </a:r>
                      <a:endParaRPr lang="th-TH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กิจกรรมขับเคลื่อนของกลุ่มงาน</a:t>
                      </a:r>
                      <a:endParaRPr lang="th-TH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2ผลการดำเนินงาน</a:t>
                      </a:r>
                      <a:endParaRPr lang="th-TH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th-TH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สสอ</a:t>
                      </a:r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.บันทึกและจัดทำข้อมูลบุคลากร ของ รพ.สต.</a:t>
                      </a:r>
                    </a:p>
                    <a:p>
                      <a:pPr marL="0" indent="0">
                        <a:buNone/>
                      </a:pPr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2.มีแผนกำลังคน</a:t>
                      </a:r>
                    </a:p>
                    <a:p>
                      <a:pPr marL="0" indent="0">
                        <a:buNone/>
                      </a:pPr>
                      <a:endParaRPr lang="th-TH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14350" indent="-514350">
                        <a:buAutoNum type="arabicPeriod"/>
                      </a:pPr>
                      <a:endParaRPr lang="th-TH" dirty="0" smtClean="0"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  <a:cs typeface="+mn-cs"/>
                        </a:rPr>
                        <a:t>1.จัดทำ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และถ่ายทอด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cs typeface="+mn-cs"/>
                        </a:rPr>
                        <a:t>KPI template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วันที่ 15 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  <a:cs typeface="+mn-cs"/>
                        </a:rPr>
                        <a:t>พย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.59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  <a:cs typeface="+mn-cs"/>
                        </a:rPr>
                        <a:t>2.กลุ่มทรัพย์ฯบันทึกข้อมูลในระบบ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HROPS 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ของบุคคล ให้เป็นปัจจุบัน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baseline="0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3.ติดตามรวบรวมผลการดำเนินงาน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ส่งวันที่ 20 ธันวาคม 59</a:t>
                      </a:r>
                      <a:endParaRPr lang="th-TH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cs typeface="+mn-cs"/>
                        </a:rPr>
                        <a:t>1.รพ.9</a:t>
                      </a:r>
                      <a:r>
                        <a:rPr lang="th-TH" baseline="0" dirty="0" smtClean="0">
                          <a:cs typeface="+mn-cs"/>
                        </a:rPr>
                        <a:t> </a:t>
                      </a:r>
                      <a:r>
                        <a:rPr lang="th-TH" dirty="0" smtClean="0">
                          <a:cs typeface="+mn-cs"/>
                        </a:rPr>
                        <a:t>แห่ง </a:t>
                      </a:r>
                      <a:r>
                        <a:rPr lang="th-TH" dirty="0" err="1" smtClean="0">
                          <a:cs typeface="+mn-cs"/>
                        </a:rPr>
                        <a:t>สสอ</a:t>
                      </a:r>
                      <a:r>
                        <a:rPr lang="th-TH" dirty="0" smtClean="0">
                          <a:cs typeface="+mn-cs"/>
                        </a:rPr>
                        <a:t> 9 แห่งรับทราบนโยบายและวิธีการดำเนินการ  </a:t>
                      </a:r>
                    </a:p>
                    <a:p>
                      <a:endParaRPr lang="th-TH" dirty="0" smtClean="0">
                        <a:cs typeface="+mn-cs"/>
                      </a:endParaRPr>
                    </a:p>
                    <a:p>
                      <a:endParaRPr lang="th-TH" dirty="0" smtClean="0"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260648"/>
            <a:ext cx="8784976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/>
              <a:t>ผลการดำเนินงาน</a:t>
            </a:r>
          </a:p>
          <a:p>
            <a:pPr algn="ctr"/>
            <a:r>
              <a:rPr lang="th-TH" sz="3200" b="1" dirty="0"/>
              <a:t>ร้อยละของสำนักงานสาธารณสุขอำเภอที่มีบุคลากรสาธารณสุข</a:t>
            </a:r>
            <a:r>
              <a:rPr lang="th-TH" sz="3200" b="1" dirty="0" smtClean="0"/>
              <a:t>เพียงพ</a:t>
            </a:r>
            <a:r>
              <a:rPr lang="th-TH" sz="3200" b="1" dirty="0"/>
              <a:t>อ</a:t>
            </a:r>
          </a:p>
        </p:txBody>
      </p:sp>
    </p:spTree>
    <p:extLst>
      <p:ext uri="{BB962C8B-B14F-4D97-AF65-F5344CB8AC3E}">
        <p14:creationId xmlns:p14="http://schemas.microsoft.com/office/powerpoint/2010/main" val="15557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686056"/>
              </p:ext>
            </p:extLst>
          </p:nvPr>
        </p:nvGraphicFramePr>
        <p:xfrm>
          <a:off x="246522" y="1340768"/>
          <a:ext cx="875055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3930"/>
                <a:gridCol w="3979770"/>
                <a:gridCol w="291685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เป้าหมาย</a:t>
                      </a:r>
                    </a:p>
                    <a:p>
                      <a:pPr algn="ctr"/>
                      <a:r>
                        <a:rPr lang="th-TH" b="1" baseline="0" dirty="0" err="1" smtClean="0">
                          <a:solidFill>
                            <a:schemeClr val="tx1"/>
                          </a:solidFill>
                          <a:cs typeface="+mn-cs"/>
                        </a:rPr>
                        <a:t>ไตรมาส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1</a:t>
                      </a:r>
                      <a:endParaRPr lang="th-TH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กิจกรรมขับเคลื่อนของกลุ่มงาน</a:t>
                      </a:r>
                      <a:endParaRPr lang="th-TH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2ผลการดำเนินงาน</a:t>
                      </a:r>
                      <a:endParaRPr lang="th-TH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1.มีการจำแนกและสรุปจำนวนบุคลากรแต่ละกลุ่ม </a:t>
                      </a:r>
                    </a:p>
                    <a:p>
                      <a:pPr marL="0" indent="0">
                        <a:buNone/>
                      </a:pPr>
                      <a:endParaRPr lang="th-TH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th-TH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จัดทำแผนพัฒนาบุคลากรของหน่วยงาน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  <a:cs typeface="+mn-cs"/>
                        </a:rPr>
                        <a:t>1.จัดทำ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และถ่ายทอด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cs typeface="+mn-cs"/>
                        </a:rPr>
                        <a:t>KPI template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วันที่ 15 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  <a:cs typeface="+mn-cs"/>
                        </a:rPr>
                        <a:t>พย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.59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>
                          <a:solidFill>
                            <a:schemeClr val="tx1"/>
                          </a:solidFill>
                          <a:cs typeface="+mn-cs"/>
                        </a:rPr>
                        <a:t>2.แจ้งหน่วยงานแจ้งความจำนงต้องการพัฒนาและลาศึกษา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baseline="0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3.รวบรวมแผนพัฒนาบุคลากรในแต่ละกลุ่ม</a:t>
                      </a:r>
                      <a:endParaRPr lang="th-TH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cs typeface="+mn-cs"/>
                        </a:rPr>
                        <a:t>1.รพ.9</a:t>
                      </a:r>
                      <a:r>
                        <a:rPr lang="th-TH" baseline="0" dirty="0" smtClean="0">
                          <a:cs typeface="+mn-cs"/>
                        </a:rPr>
                        <a:t> </a:t>
                      </a:r>
                      <a:r>
                        <a:rPr lang="th-TH" dirty="0" smtClean="0">
                          <a:cs typeface="+mn-cs"/>
                        </a:rPr>
                        <a:t>แห่ง </a:t>
                      </a:r>
                      <a:r>
                        <a:rPr lang="th-TH" dirty="0" err="1" smtClean="0">
                          <a:cs typeface="+mn-cs"/>
                        </a:rPr>
                        <a:t>สสอ</a:t>
                      </a:r>
                      <a:r>
                        <a:rPr lang="th-TH" dirty="0" smtClean="0">
                          <a:cs typeface="+mn-cs"/>
                        </a:rPr>
                        <a:t> 9 แห่งรับทราบนโยบายและวิธีการดำเนินการ  </a:t>
                      </a:r>
                    </a:p>
                    <a:p>
                      <a:endParaRPr lang="th-TH" dirty="0" smtClean="0">
                        <a:cs typeface="+mn-cs"/>
                      </a:endParaRPr>
                    </a:p>
                    <a:p>
                      <a:endParaRPr lang="th-TH" dirty="0" smtClean="0"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2095" y="116632"/>
            <a:ext cx="8784976" cy="10772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chemeClr val="tx1"/>
                </a:solidFill>
              </a:rPr>
              <a:t>ผลการดำเนินงาน</a:t>
            </a:r>
          </a:p>
          <a:p>
            <a:pPr algn="ctr"/>
            <a:r>
              <a:rPr lang="th-TH" sz="3200" b="1" dirty="0">
                <a:solidFill>
                  <a:schemeClr val="tx1"/>
                </a:solidFill>
              </a:rPr>
              <a:t>ร้อยละของบุคลากรที่ได้รับการพัฒนาตามเกณฑ์</a:t>
            </a:r>
            <a:r>
              <a:rPr lang="th-TH" sz="3200" b="1" dirty="0" smtClean="0">
                <a:solidFill>
                  <a:schemeClr val="tx1"/>
                </a:solidFill>
              </a:rPr>
              <a:t>ที่กำหนด</a:t>
            </a:r>
            <a:endParaRPr lang="th-TH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13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780</Words>
  <Application>Microsoft Office PowerPoint</Application>
  <PresentationFormat>On-screen Show (4:3)</PresentationFormat>
  <Paragraphs>120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สรุปผลการดำเนินงาน กลุ่มงานบริหารทรัพยากรบุคคล ประจำเดือนพฤศจิกายน 2559</dc:title>
  <dc:creator>acer011</dc:creator>
  <cp:lastModifiedBy>daracat</cp:lastModifiedBy>
  <cp:revision>80</cp:revision>
  <dcterms:created xsi:type="dcterms:W3CDTF">2016-11-25T02:46:45Z</dcterms:created>
  <dcterms:modified xsi:type="dcterms:W3CDTF">2016-11-28T07:48:51Z</dcterms:modified>
</cp:coreProperties>
</file>