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8" r:id="rId2"/>
    <p:sldId id="2852" r:id="rId3"/>
    <p:sldId id="260" r:id="rId4"/>
    <p:sldId id="262" r:id="rId5"/>
    <p:sldId id="3448" r:id="rId6"/>
    <p:sldId id="3478" r:id="rId7"/>
    <p:sldId id="3450" r:id="rId8"/>
    <p:sldId id="1993219133" r:id="rId9"/>
    <p:sldId id="295" r:id="rId10"/>
    <p:sldId id="1993219872" r:id="rId11"/>
    <p:sldId id="1993219871" r:id="rId12"/>
    <p:sldId id="1993219142" r:id="rId13"/>
    <p:sldId id="1993219767" r:id="rId14"/>
    <p:sldId id="1993219768" r:id="rId15"/>
    <p:sldId id="1993219769" r:id="rId16"/>
    <p:sldId id="1993219770" r:id="rId17"/>
    <p:sldId id="1993219146" r:id="rId18"/>
    <p:sldId id="1993219773" r:id="rId19"/>
    <p:sldId id="1993219774" r:id="rId20"/>
    <p:sldId id="1993219775" r:id="rId21"/>
    <p:sldId id="1993219776" r:id="rId22"/>
    <p:sldId id="1993219147" r:id="rId23"/>
    <p:sldId id="1993219148" r:id="rId24"/>
    <p:sldId id="1993219782" r:id="rId25"/>
    <p:sldId id="1993219149" r:id="rId26"/>
    <p:sldId id="1993219150" r:id="rId27"/>
    <p:sldId id="779" r:id="rId28"/>
    <p:sldId id="1993219138" r:id="rId29"/>
    <p:sldId id="1993219367" r:id="rId30"/>
    <p:sldId id="1993219139" r:id="rId31"/>
    <p:sldId id="1993219140" r:id="rId32"/>
    <p:sldId id="1993219141" r:id="rId33"/>
    <p:sldId id="819" r:id="rId34"/>
    <p:sldId id="1993219795" r:id="rId35"/>
    <p:sldId id="1993219796" r:id="rId36"/>
    <p:sldId id="1993219797" r:id="rId37"/>
    <p:sldId id="1993219798" r:id="rId38"/>
    <p:sldId id="1993219799" r:id="rId39"/>
    <p:sldId id="1993219800" r:id="rId40"/>
    <p:sldId id="1993219801" r:id="rId41"/>
    <p:sldId id="1993219802" r:id="rId42"/>
    <p:sldId id="1993219803" r:id="rId43"/>
    <p:sldId id="1993219804" r:id="rId44"/>
    <p:sldId id="1993219805" r:id="rId45"/>
    <p:sldId id="1993219806" r:id="rId46"/>
    <p:sldId id="1993219807" r:id="rId47"/>
    <p:sldId id="1993219808" r:id="rId48"/>
    <p:sldId id="1993219365" r:id="rId49"/>
    <p:sldId id="1993219809" r:id="rId50"/>
    <p:sldId id="1993219810" r:id="rId51"/>
    <p:sldId id="1993219866" r:id="rId52"/>
    <p:sldId id="1993219867" r:id="rId53"/>
    <p:sldId id="1993219811" r:id="rId54"/>
    <p:sldId id="1993219813" r:id="rId55"/>
    <p:sldId id="1993219788" r:id="rId5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B1853-DD92-45C3-9143-7AD0D382DBF2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0647-58FA-4C2C-92F2-BB85BC64EB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06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9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28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7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30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31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6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32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10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12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1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17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8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22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8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23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1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25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0AC3FE-853D-46FE-A0B8-34BC83B0F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689F7A-D16C-4098-96E5-BCE3DF5A7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FE86F1E-328B-48B1-BF95-A90D034F7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122411-254D-4EA2-824F-8D1710E23B5C}" type="slidenum">
              <a:rPr lang="en-SG" altLang="th-TH" sz="1200">
                <a:latin typeface="Calibri" panose="020F0502020204030204" pitchFamily="34" charset="0"/>
              </a:rPr>
              <a:pPr/>
              <a:t>26</a:t>
            </a:fld>
            <a:endParaRPr lang="en-SG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5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2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F547-D3EC-45BB-8EA6-7020825D8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255BB-1749-415F-983C-921DFD632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C4012-717B-45C0-ABDF-1037E4A3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898F8-5E4A-484D-AC48-AC7466C3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3D62-1BD8-4B5F-BA3A-AB381104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34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59AB-ABC0-4940-88D1-5B1295D2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2F178-5868-466C-8309-02A48153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CFD6-594B-448F-9871-7620F8A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ED90-233F-4C7B-908D-4DAA9D4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CE54-4606-4EE6-B535-2BE6ABDB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50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1C295-FAE2-4240-BDC4-670B27F98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5AFAD-E8E1-41B7-A4FC-25CBDFBF9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B1EE-C6CB-4927-8DF0-B6FF2001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B7530-5099-445D-9A78-00D40726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67F1-29F7-451C-9ED1-8417B9A6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83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9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20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164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4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BD84-A2CE-4DF2-8538-1584F31D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5CF5-201B-4631-9DD6-AAB5EB17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28AA-19D6-4A48-8B4E-178D64A3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A7BBB-D0CF-4969-B22C-1B40D18F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D03E9-7942-417E-B347-8C5B158D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0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364F-E426-4764-94FC-AFEE7DA1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981A-6E2D-468F-8BE5-63AD5426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FF99-9CE3-40EF-89FB-0CE994B7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39CB-C262-49BD-A799-5A99F758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E50C-CBA4-4F24-86B6-D8E55BF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648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A24E-B31D-49EC-ADE1-4981C5EF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DD31-7711-4AFC-8657-6B30017CB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5AE46-AEDF-4D2E-88AC-593107188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D939C-9F4E-406A-AC19-25C4F038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645B-C912-4DC4-A445-91C57D5E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FCB5D-43E6-45EE-89EC-D1CD814C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1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AA14-8796-43EF-A1F5-69D3130B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C17B-1FE7-45EE-8703-9523B75B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20C19-DC67-45CE-8952-3E27869A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E105-F6FE-4F33-AC76-243E1C67B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910DD-9DCD-4EDF-B963-092D30184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6BB58-52D2-46BE-ABE8-FFFC1593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752FE-4615-473C-9496-FD4ED366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6647A-4058-4D46-AF67-B834509F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0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1B52-0E3B-4CF8-9D9F-E8FE25EE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5493F-2903-40CD-A3E2-644DB309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EB54-C06C-42E1-8780-FEDCF619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4E00-7A36-4B50-A6B0-488E4F87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88019-A839-4254-9C4F-17947BED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977C0-326A-4B6F-BA5E-59CAC286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59701-50AC-4DB6-BA9F-556DF6BE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93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685B-AFBF-46AC-B082-7AF6A733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A713-059D-431B-ACC2-098F075D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CF36D-645A-42BD-B69E-4EF2BF3D6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9BCA4-8C42-4652-877C-55CA7806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1F26D-6B03-4177-897A-95DEAEDF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F7B7B-3109-49CD-9706-7412B369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81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C147-E85A-4F64-B35C-C8293F76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0231D-6B36-4CF3-883D-D7826A26B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4A061-CDBC-40E4-9048-FA7E31235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40A20-CB18-47B1-A186-FFF83213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3329-AD13-4F0E-8D7C-34D21433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06F2A-A6F5-4C45-959B-07633561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56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5287D-F3D2-4637-9212-72DE9269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FA02B-7F0D-4C74-A55C-4EBC4DFA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7A18-E074-495D-A703-871607C37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D439-B65D-4BBF-B035-710EB7D8FC06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5FA5B-7CC4-48D9-BFCF-E44BEEAA0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EEBB1-DBA7-438C-9770-557ADF6AE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FDDD-5D98-4984-91EF-688639598A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0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tmp"/><Relationship Id="rId10" Type="http://schemas.openxmlformats.org/officeDocument/2006/relationships/image" Target="../media/image11.wmf"/><Relationship Id="rId4" Type="http://schemas.openxmlformats.org/officeDocument/2006/relationships/image" Target="../media/image7.png"/><Relationship Id="rId9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pic>
        <p:nvPicPr>
          <p:cNvPr id="7" name="Picture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E3D32DCB-3FEB-4064-AF0B-A9BB3C02C2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891" r="6891"/>
          <a:stretch>
            <a:fillRect/>
          </a:stretch>
        </p:blipFill>
        <p:spPr>
          <a:xfrm>
            <a:off x="1440511" y="434948"/>
            <a:ext cx="4428523" cy="5137089"/>
          </a:xfrm>
        </p:spPr>
      </p:pic>
      <p:sp>
        <p:nvSpPr>
          <p:cNvPr id="22" name="Rectangle 150">
            <a:extLst>
              <a:ext uri="{FF2B5EF4-FFF2-40B4-BE49-F238E27FC236}">
                <a16:creationId xmlns:a16="http://schemas.microsoft.com/office/drawing/2014/main" id="{B5748E74-0B74-4EDF-A0B9-D7E75FA5A7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52730" y="3099768"/>
            <a:ext cx="5433101" cy="1441451"/>
          </a:xfrm>
        </p:spPr>
        <p:txBody>
          <a:bodyPr anchor="ctr"/>
          <a:lstStyle/>
          <a:p>
            <a:pPr algn="l" eaLnBrk="1" hangingPunct="1"/>
            <a:r>
              <a:rPr lang="th-TH" alt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บริการสาธารณสุขระบบทางไกล (</a:t>
            </a:r>
            <a:r>
              <a:rPr lang="en-US" alt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Telehealth /Telemedicine)</a:t>
            </a:r>
            <a:endParaRPr lang="es-ES" altLang="th-TH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รูปภาพ 3" descr="spd_20080503105202_b.jpg">
            <a:extLst>
              <a:ext uri="{FF2B5EF4-FFF2-40B4-BE49-F238E27FC236}">
                <a16:creationId xmlns:a16="http://schemas.microsoft.com/office/drawing/2014/main" id="{44ECA5E3-A326-4B91-8810-6A0D5B84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241BD7-F167-4EB4-9595-0897992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177"/>
            <a:ext cx="10515600" cy="781051"/>
          </a:xfrm>
        </p:spPr>
        <p:txBody>
          <a:bodyPr>
            <a:normAutofit/>
          </a:bodyPr>
          <a:lstStyle/>
          <a:p>
            <a:r>
              <a:rPr lang="th-TH" alt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เอกสารที่ต้องมีการจัดเก็บ</a:t>
            </a:r>
          </a:p>
        </p:txBody>
      </p:sp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752E4-6C58-C63A-1F01-D98718920AAC}"/>
              </a:ext>
            </a:extLst>
          </p:cNvPr>
          <p:cNvSpPr txBox="1"/>
          <p:nvPr/>
        </p:nvSpPr>
        <p:spPr>
          <a:xfrm>
            <a:off x="323850" y="1567543"/>
            <a:ext cx="1121493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เอกสารหลักฐานการให้บริการตรวจวินิจฉัยหรือให้คำปรึกษา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เอกสารหลักฐานการให้บริการสาธารณสุขระบบทางไกล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เอกสารหลักฐานการสั่งจ่ายยาและเวชภัณฑ์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เอกสารหลักฐานการจัดส่งยาและเวชภัณฑ์ไปยังผู้ป่วยทางไปรษณีย์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158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>
            <a:extLst>
              <a:ext uri="{FF2B5EF4-FFF2-40B4-BE49-F238E27FC236}">
                <a16:creationId xmlns:a16="http://schemas.microsoft.com/office/drawing/2014/main" id="{0C6EDC2C-AD7F-4A1E-97EA-AB13F1F35259}"/>
              </a:ext>
            </a:extLst>
          </p:cNvPr>
          <p:cNvSpPr txBox="1">
            <a:spLocks/>
          </p:cNvSpPr>
          <p:nvPr/>
        </p:nvSpPr>
        <p:spPr>
          <a:xfrm>
            <a:off x="775930" y="516571"/>
            <a:ext cx="10640139" cy="3953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การบันทึกเบิกค่าบริการทางการแพทย์</a:t>
            </a:r>
          </a:p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ระบบโปรแกรม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3D890E-7455-735D-3C80-2F4A44AC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11B0EC-77C9-320A-3976-5CF48E190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4B8448-07DB-231B-50BA-D434837A3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3D246B2-4C20-65C9-4D50-2D88CDE85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2582" y="2533488"/>
          <a:ext cx="1412929" cy="119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570" imgH="771690" progId="Word.Document.8">
                  <p:embed/>
                </p:oleObj>
              </mc:Choice>
              <mc:Fallback>
                <p:oleObj name="Document" showAsIcon="1" r:id="rId3" imgW="914570" imgH="771690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D246B2-4C20-65C9-4D50-2D88CDE85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2582" y="2533488"/>
                        <a:ext cx="1412929" cy="119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29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BE7-C8CE-A0F1-CAF9-DE8EADAF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D275-C419-E5F6-7D78-F6E4E605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CEC59-03BE-8658-8AEA-819050873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5" r="1737" b="129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07A1C9-3AFC-D289-A920-9198C71B35DB}"/>
              </a:ext>
            </a:extLst>
          </p:cNvPr>
          <p:cNvSpPr txBox="1"/>
          <p:nvPr/>
        </p:nvSpPr>
        <p:spPr>
          <a:xfrm>
            <a:off x="3270145" y="108486"/>
            <a:ext cx="892185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http://dc.nhso.go.th/datacenter/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752368-EE18-0DC2-EDE3-DB9787D53BDD}"/>
              </a:ext>
            </a:extLst>
          </p:cNvPr>
          <p:cNvSpPr/>
          <p:nvPr/>
        </p:nvSpPr>
        <p:spPr>
          <a:xfrm>
            <a:off x="1673817" y="4494509"/>
            <a:ext cx="1720312" cy="371959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941D5FD-1F70-1AD9-F571-48D699EABDFF}"/>
              </a:ext>
            </a:extLst>
          </p:cNvPr>
          <p:cNvSpPr/>
          <p:nvPr/>
        </p:nvSpPr>
        <p:spPr>
          <a:xfrm rot="10800000">
            <a:off x="2255003" y="5021451"/>
            <a:ext cx="557939" cy="929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BE7-C8CE-A0F1-CAF9-DE8EADAF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D275-C419-E5F6-7D78-F6E4E605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EAC5B-7247-1FEF-B7FC-08A86F60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1" t="14898" r="11145" b="5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BE7-C8CE-A0F1-CAF9-DE8EADAF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D275-C419-E5F6-7D78-F6E4E605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0ECD2-3089-622F-A259-C637F2252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2" t="26609" r="975" b="31290"/>
          <a:stretch/>
        </p:blipFill>
        <p:spPr>
          <a:xfrm>
            <a:off x="0" y="0"/>
            <a:ext cx="12192000" cy="423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BD5091-88AD-6D96-005F-DAE5C5B26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7" t="36520" r="33390" b="9911"/>
          <a:stretch/>
        </p:blipFill>
        <p:spPr>
          <a:xfrm>
            <a:off x="4757980" y="929898"/>
            <a:ext cx="7434020" cy="59281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9B7090-C24F-8E8B-C0D5-B10A2808D8BF}"/>
              </a:ext>
            </a:extLst>
          </p:cNvPr>
          <p:cNvSpPr/>
          <p:nvPr/>
        </p:nvSpPr>
        <p:spPr>
          <a:xfrm>
            <a:off x="-1" y="3022169"/>
            <a:ext cx="2200759" cy="1208868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BAE9A-4FAC-F1B5-6852-D233946A10AD}"/>
              </a:ext>
            </a:extLst>
          </p:cNvPr>
          <p:cNvSpPr/>
          <p:nvPr/>
        </p:nvSpPr>
        <p:spPr>
          <a:xfrm>
            <a:off x="4510007" y="4572000"/>
            <a:ext cx="5269424" cy="114687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52B410-A597-D3A4-8BE1-275D4EC9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29C91AF-FFF3-1EED-429B-A6E311B83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" y="0"/>
            <a:ext cx="1218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8159F9A-4333-1274-7686-ED31C71AE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CA0EA-5DE7-70BE-640A-53D8CEB1964B}"/>
              </a:ext>
            </a:extLst>
          </p:cNvPr>
          <p:cNvSpPr txBox="1"/>
          <p:nvPr/>
        </p:nvSpPr>
        <p:spPr>
          <a:xfrm>
            <a:off x="5641383" y="1472338"/>
            <a:ext cx="5572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ตรวจสอบศักยภาพการให้บริการ</a:t>
            </a:r>
            <a:endParaRPr lang="en-US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7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241E6FD-5D08-A66E-3E34-87FF97CE5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60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39" y="72845"/>
            <a:ext cx="11545058" cy="1008000"/>
          </a:xfrm>
          <a:solidFill>
            <a:srgbClr val="CBFBFD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ประเด็นวันนี้ 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2B5E6-60F8-4055-B4B6-A48733484F99}"/>
              </a:ext>
            </a:extLst>
          </p:cNvPr>
          <p:cNvSpPr txBox="1"/>
          <p:nvPr/>
        </p:nvSpPr>
        <p:spPr>
          <a:xfrm>
            <a:off x="342139" y="1647369"/>
            <a:ext cx="11545058" cy="446276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หลักเกณฑ์เงื่อนไขการจ่ายชดเชย</a:t>
            </a:r>
            <a:r>
              <a:rPr lang="th-TH" sz="54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บริการสาธารณสุขระบบทางไกล (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Telehealth /Telemedicine)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คุณสมบัติและศักยภาพของหน่วยบริการ </a:t>
            </a:r>
            <a:endParaRPr lang="en-US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การจัดเก็บเอกสารสำหรับการ </a:t>
            </a:r>
            <a:r>
              <a:rPr lang="en-US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Audit</a:t>
            </a:r>
            <a:endParaRPr lang="th-TH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FD25CC-FD82-403E-6B09-A8585C1E8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75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F9CF7-DF45-7F8A-3FE7-61B408B3B93B}"/>
              </a:ext>
            </a:extLst>
          </p:cNvPr>
          <p:cNvSpPr txBox="1"/>
          <p:nvPr/>
        </p:nvSpPr>
        <p:spPr>
          <a:xfrm>
            <a:off x="5705007" y="1795628"/>
            <a:ext cx="3759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 ให้ใส่ ว.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xxxxx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บุคลากรอื่น ระบุ (ถ้ามี)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90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F70B78A-B6FC-7CCF-C169-D4F351E38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8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FCCCFD-ED3B-7A2C-A9E3-5C1F75D0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A1324CE-54D2-A3BA-93A9-479592AD1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7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6F80D4-91D3-B206-0F25-4D6F7997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151F94-6396-B326-32E1-71F3B6F81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"/>
            <a:ext cx="12192000" cy="68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D97E196-2E23-9874-2A5B-F86ABACBB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8FDBC-D559-6821-104C-EBF60B6C3754}"/>
              </a:ext>
            </a:extLst>
          </p:cNvPr>
          <p:cNvSpPr txBox="1"/>
          <p:nvPr/>
        </p:nvSpPr>
        <p:spPr>
          <a:xfrm>
            <a:off x="5780867" y="4029560"/>
            <a:ext cx="6409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แก้ไขข้อมูลให้เป็นปัจจุบัน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4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2F0DEF-C855-FF1A-8749-933EDE67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841195-08E8-E2EB-6F06-7E820AF3A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2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DFEBB5-BCB8-4276-A7B6-A35DB4B4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38BB8E-C1B6-9550-5D17-5020B0E5D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03E0185-C41E-4BAD-A1AE-333C11F2A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04" b="30041"/>
          <a:stretch/>
        </p:blipFill>
        <p:spPr>
          <a:xfrm>
            <a:off x="0" y="5401993"/>
            <a:ext cx="12192000" cy="1223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3FF3A-20D3-4355-A376-EE9B37EE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14" y="0"/>
            <a:ext cx="10815124" cy="1005288"/>
          </a:xfrm>
        </p:spPr>
        <p:txBody>
          <a:bodyPr>
            <a:normAutofit/>
          </a:bodyPr>
          <a:lstStyle/>
          <a:p>
            <a:r>
              <a:rPr lang="th-TH" sz="4400" b="1" spc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การบันทึกข้อมูล </a:t>
            </a:r>
            <a:r>
              <a:rPr lang="en-US" sz="4400" b="1" spc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&gt;&gt;</a:t>
            </a:r>
            <a:r>
              <a:rPr lang="th-TH" sz="4400" b="1" spc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ข้อมูลค่ารักษาพยาบาล (</a:t>
            </a:r>
            <a:r>
              <a:rPr lang="en-US" sz="4400" b="1" spc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F7)</a:t>
            </a:r>
            <a:endParaRPr lang="th-TH" sz="4400" b="1" spc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136050F-7AEC-4F57-A22D-98DEB39F3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89" b="7261"/>
          <a:stretch/>
        </p:blipFill>
        <p:spPr>
          <a:xfrm>
            <a:off x="0" y="844062"/>
            <a:ext cx="12192000" cy="4557931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859F477-8224-4F12-A245-27D321F1CB9E}"/>
              </a:ext>
            </a:extLst>
          </p:cNvPr>
          <p:cNvSpPr/>
          <p:nvPr/>
        </p:nvSpPr>
        <p:spPr>
          <a:xfrm>
            <a:off x="7371471" y="2236763"/>
            <a:ext cx="1125415" cy="39389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7B7CB599-939F-4F10-9C58-9B49C992D029}"/>
              </a:ext>
            </a:extLst>
          </p:cNvPr>
          <p:cNvSpPr/>
          <p:nvPr/>
        </p:nvSpPr>
        <p:spPr>
          <a:xfrm>
            <a:off x="7835705" y="2039815"/>
            <a:ext cx="478301" cy="464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th-TH" b="1" dirty="0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60565D63-1B0E-4101-90A3-AACB4ECEE123}"/>
              </a:ext>
            </a:extLst>
          </p:cNvPr>
          <p:cNvSpPr/>
          <p:nvPr/>
        </p:nvSpPr>
        <p:spPr>
          <a:xfrm>
            <a:off x="3317632" y="1176431"/>
            <a:ext cx="478301" cy="4694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th-TH" b="1" dirty="0"/>
          </a:p>
        </p:txBody>
      </p: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45EA3198-7DF6-49F9-897F-953205397F9C}"/>
              </a:ext>
            </a:extLst>
          </p:cNvPr>
          <p:cNvCxnSpPr/>
          <p:nvPr/>
        </p:nvCxnSpPr>
        <p:spPr>
          <a:xfrm flipH="1">
            <a:off x="4037427" y="3545059"/>
            <a:ext cx="6471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48D8E88C-EF39-4196-8A72-A28C3B7E212D}"/>
              </a:ext>
            </a:extLst>
          </p:cNvPr>
          <p:cNvSpPr/>
          <p:nvPr/>
        </p:nvSpPr>
        <p:spPr>
          <a:xfrm>
            <a:off x="2293034" y="5430129"/>
            <a:ext cx="6203852" cy="464234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495F4752-B53C-4A9F-B98D-B311C6210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114" y="6025807"/>
            <a:ext cx="4333875" cy="600075"/>
          </a:xfrm>
          <a:prstGeom prst="rect">
            <a:avLst/>
          </a:prstGeom>
        </p:spPr>
      </p:pic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8437F35C-5BAD-4F3F-BB04-19ACA79D92E1}"/>
              </a:ext>
            </a:extLst>
          </p:cNvPr>
          <p:cNvCxnSpPr/>
          <p:nvPr/>
        </p:nvCxnSpPr>
        <p:spPr>
          <a:xfrm flipH="1">
            <a:off x="4527452" y="5638798"/>
            <a:ext cx="6471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0C6E640E-9711-4C47-B602-7A7A69ED21ED}"/>
              </a:ext>
            </a:extLst>
          </p:cNvPr>
          <p:cNvSpPr/>
          <p:nvPr/>
        </p:nvSpPr>
        <p:spPr>
          <a:xfrm>
            <a:off x="2293034" y="3306459"/>
            <a:ext cx="6203852" cy="42906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87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241BD7-F167-4EB4-9595-0897992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177"/>
            <a:ext cx="10515600" cy="781051"/>
          </a:xfrm>
        </p:spPr>
        <p:txBody>
          <a:bodyPr>
            <a:normAutofit/>
          </a:bodyPr>
          <a:lstStyle/>
          <a:p>
            <a:r>
              <a:rPr lang="th-TH" alt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ขั้นตอนการสมัครเข้าร่วม</a:t>
            </a:r>
          </a:p>
        </p:txBody>
      </p:sp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1DE48-CC2E-8D37-A38E-FF5E68A55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B95D456-00DC-1298-54BF-DEA47C1B1AA2}"/>
              </a:ext>
            </a:extLst>
          </p:cNvPr>
          <p:cNvSpPr/>
          <p:nvPr/>
        </p:nvSpPr>
        <p:spPr>
          <a:xfrm rot="3029876">
            <a:off x="8011886" y="1335314"/>
            <a:ext cx="348343" cy="50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D70F3-92C2-22F9-3682-C3452D14AD7C}"/>
              </a:ext>
            </a:extLst>
          </p:cNvPr>
          <p:cNvSpPr/>
          <p:nvPr/>
        </p:nvSpPr>
        <p:spPr>
          <a:xfrm>
            <a:off x="2249714" y="3846286"/>
            <a:ext cx="9361715" cy="40640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08104-7C82-E79A-867B-22F3EB9CCB18}"/>
              </a:ext>
            </a:extLst>
          </p:cNvPr>
          <p:cNvSpPr txBox="1"/>
          <p:nvPr/>
        </p:nvSpPr>
        <p:spPr>
          <a:xfrm>
            <a:off x="3831772" y="3076845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บันทึกรายการยาที่มีจ่าย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782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27D79C58-95DA-48AC-BA54-A6E062B04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3367"/>
            <a:ext cx="6788258" cy="4351338"/>
          </a:xfrm>
          <a:ln>
            <a:solidFill>
              <a:srgbClr val="0000CC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0632DB-51B0-443C-9A97-2095E887A0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620801"/>
          </a:xfrm>
          <a:prstGeom prst="rect">
            <a:avLst/>
          </a:prstGeom>
          <a:solidFill>
            <a:srgbClr val="4472C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ยาที่นำไปใช้ต่อที่บ้าน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F8A2E15-A89A-42C8-9708-DB04BC86F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51" y="2028825"/>
            <a:ext cx="5552048" cy="4829175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94DB955D-27BC-40E6-8934-07083835303C}"/>
              </a:ext>
            </a:extLst>
          </p:cNvPr>
          <p:cNvSpPr/>
          <p:nvPr/>
        </p:nvSpPr>
        <p:spPr>
          <a:xfrm>
            <a:off x="1252022" y="2310740"/>
            <a:ext cx="675249" cy="620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th-TH" b="1" dirty="0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BAA8F283-0A5A-43C7-B09A-27CEFC871746}"/>
              </a:ext>
            </a:extLst>
          </p:cNvPr>
          <p:cNvSpPr/>
          <p:nvPr/>
        </p:nvSpPr>
        <p:spPr>
          <a:xfrm>
            <a:off x="10534357" y="6105768"/>
            <a:ext cx="675249" cy="620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th-TH" b="1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90F9FF5-74B9-48F8-B8A8-B10A598E66F2}"/>
              </a:ext>
            </a:extLst>
          </p:cNvPr>
          <p:cNvSpPr/>
          <p:nvPr/>
        </p:nvSpPr>
        <p:spPr>
          <a:xfrm>
            <a:off x="2743200" y="5287469"/>
            <a:ext cx="731520" cy="3677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A96EC5F-2FBF-4866-91B1-11E370534902}"/>
              </a:ext>
            </a:extLst>
          </p:cNvPr>
          <p:cNvSpPr/>
          <p:nvPr/>
        </p:nvSpPr>
        <p:spPr>
          <a:xfrm>
            <a:off x="11704319" y="6414868"/>
            <a:ext cx="431409" cy="307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F3E9218-8FDC-497D-9A68-C7B78449F82E}"/>
              </a:ext>
            </a:extLst>
          </p:cNvPr>
          <p:cNvSpPr/>
          <p:nvPr/>
        </p:nvSpPr>
        <p:spPr>
          <a:xfrm>
            <a:off x="8806375" y="2255313"/>
            <a:ext cx="609600" cy="3677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38614498-36E9-4D95-93A2-C7EC6C9B9A3C}"/>
              </a:ext>
            </a:extLst>
          </p:cNvPr>
          <p:cNvSpPr/>
          <p:nvPr/>
        </p:nvSpPr>
        <p:spPr>
          <a:xfrm>
            <a:off x="323557" y="683964"/>
            <a:ext cx="11650201" cy="62080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การบันทึกหน้า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F7 </a:t>
            </a:r>
            <a:r>
              <a:rPr kumimoji="0" lang="th-TH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ค่ารักษาพยาบาล </a:t>
            </a:r>
            <a:r>
              <a:rPr kumimoji="0" lang="th-TH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โปรแกรม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  <a:endParaRPr kumimoji="0" lang="th-TH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2D2F65-10BD-42AC-A371-8C6042E1070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" y="128425"/>
            <a:ext cx="12191997" cy="79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solidFill>
              <a:schemeClr val="accent1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1" rIns="68580" bIns="34291" anchor="b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ประกาศบริหารกองทุนฯ ปี </a:t>
            </a:r>
            <a:r>
              <a:rPr lang="en-US" alt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altLang="th-TH" sz="5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AECBEA-D531-6754-A9B8-2BE75A8BB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6702" r="20952" b="33024"/>
          <a:stretch/>
        </p:blipFill>
        <p:spPr>
          <a:xfrm>
            <a:off x="419100" y="920425"/>
            <a:ext cx="11353800" cy="5937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1ECC12-F7CC-2021-ED72-F40F3D8AC0E8}"/>
              </a:ext>
            </a:extLst>
          </p:cNvPr>
          <p:cNvSpPr/>
          <p:nvPr/>
        </p:nvSpPr>
        <p:spPr>
          <a:xfrm>
            <a:off x="678235" y="3315775"/>
            <a:ext cx="10962222" cy="182228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241BD7-F167-4EB4-9595-0897992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177"/>
            <a:ext cx="10515600" cy="781051"/>
          </a:xfrm>
        </p:spPr>
        <p:txBody>
          <a:bodyPr>
            <a:normAutofit/>
          </a:bodyPr>
          <a:lstStyle/>
          <a:p>
            <a:r>
              <a:rPr lang="th-TH" alt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ขั้นตอนการสมัครเข้าร่วม</a:t>
            </a:r>
          </a:p>
        </p:txBody>
      </p:sp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085B7-9D1A-34D5-232A-79B08BFFC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D1C49-6539-1F43-5694-E66A731DD6FC}"/>
              </a:ext>
            </a:extLst>
          </p:cNvPr>
          <p:cNvSpPr/>
          <p:nvPr/>
        </p:nvSpPr>
        <p:spPr>
          <a:xfrm>
            <a:off x="2206171" y="4005943"/>
            <a:ext cx="9361715" cy="40640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1C4D7-0215-B4F2-3E3C-0C04B9C2AEE3}"/>
              </a:ext>
            </a:extLst>
          </p:cNvPr>
          <p:cNvSpPr txBox="1"/>
          <p:nvPr/>
        </p:nvSpPr>
        <p:spPr>
          <a:xfrm>
            <a:off x="4528458" y="3126835"/>
            <a:ext cx="3167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บันทึกเบิกค่าใช้จ่าย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542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629B7-86D2-D598-FB21-52F646E35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4" r="1511" b="51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DD2FC74-2E26-66D5-1516-2EFA5DACF2B4}"/>
              </a:ext>
            </a:extLst>
          </p:cNvPr>
          <p:cNvSpPr/>
          <p:nvPr/>
        </p:nvSpPr>
        <p:spPr>
          <a:xfrm>
            <a:off x="3955143" y="146957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51DA368-4100-05E6-DB40-D4ED7EC228A7}"/>
              </a:ext>
            </a:extLst>
          </p:cNvPr>
          <p:cNvSpPr/>
          <p:nvPr/>
        </p:nvSpPr>
        <p:spPr>
          <a:xfrm>
            <a:off x="5751285" y="1984828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E955912-7F28-A1CE-0B5B-FD61B8E51042}"/>
              </a:ext>
            </a:extLst>
          </p:cNvPr>
          <p:cNvSpPr/>
          <p:nvPr/>
        </p:nvSpPr>
        <p:spPr>
          <a:xfrm>
            <a:off x="4151085" y="320040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FA0D587-661E-695F-2CBB-83FB5A51EBDA}"/>
              </a:ext>
            </a:extLst>
          </p:cNvPr>
          <p:cNvSpPr/>
          <p:nvPr/>
        </p:nvSpPr>
        <p:spPr>
          <a:xfrm rot="16200000">
            <a:off x="4818742" y="3229428"/>
            <a:ext cx="348343" cy="50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5259B-B4A7-E999-6E4D-0EF9BF700124}"/>
              </a:ext>
            </a:extLst>
          </p:cNvPr>
          <p:cNvSpPr/>
          <p:nvPr/>
        </p:nvSpPr>
        <p:spPr>
          <a:xfrm>
            <a:off x="1415142" y="4463143"/>
            <a:ext cx="9361715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1E32A-4942-A09E-CE2E-F5751DAAFAB7}"/>
              </a:ext>
            </a:extLst>
          </p:cNvPr>
          <p:cNvSpPr/>
          <p:nvPr/>
        </p:nvSpPr>
        <p:spPr>
          <a:xfrm>
            <a:off x="4434115" y="2503713"/>
            <a:ext cx="1661885" cy="585449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9E767-8D4C-9FA5-0015-D23C49E066F8}"/>
              </a:ext>
            </a:extLst>
          </p:cNvPr>
          <p:cNvSpPr/>
          <p:nvPr/>
        </p:nvSpPr>
        <p:spPr>
          <a:xfrm>
            <a:off x="1567542" y="1984828"/>
            <a:ext cx="2844801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ADC14-9B33-B7D0-DF96-81037C475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34" r="1511" b="5375"/>
          <a:stretch/>
        </p:blipFill>
        <p:spPr>
          <a:xfrm>
            <a:off x="0" y="736"/>
            <a:ext cx="12192000" cy="685726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1928400-BE09-B70E-5410-2BE7AF5B26C4}"/>
              </a:ext>
            </a:extLst>
          </p:cNvPr>
          <p:cNvSpPr/>
          <p:nvPr/>
        </p:nvSpPr>
        <p:spPr>
          <a:xfrm>
            <a:off x="3802743" y="1683657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AF209FD-A67F-E9E1-35D5-C4C8BC0A389B}"/>
              </a:ext>
            </a:extLst>
          </p:cNvPr>
          <p:cNvSpPr/>
          <p:nvPr/>
        </p:nvSpPr>
        <p:spPr>
          <a:xfrm>
            <a:off x="5740400" y="1937655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273BC06-C838-D5E7-0EF0-6759DD193043}"/>
              </a:ext>
            </a:extLst>
          </p:cNvPr>
          <p:cNvSpPr/>
          <p:nvPr/>
        </p:nvSpPr>
        <p:spPr>
          <a:xfrm>
            <a:off x="4151085" y="320040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DC448E0-221D-D610-5702-1BA3A5AD9F5E}"/>
              </a:ext>
            </a:extLst>
          </p:cNvPr>
          <p:cNvSpPr/>
          <p:nvPr/>
        </p:nvSpPr>
        <p:spPr>
          <a:xfrm rot="16200000">
            <a:off x="4818742" y="3229428"/>
            <a:ext cx="348343" cy="50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EDFC8-8668-6018-D4C4-5D318539AC28}"/>
              </a:ext>
            </a:extLst>
          </p:cNvPr>
          <p:cNvSpPr/>
          <p:nvPr/>
        </p:nvSpPr>
        <p:spPr>
          <a:xfrm>
            <a:off x="1415142" y="4463143"/>
            <a:ext cx="9361715" cy="877378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1596C-DB14-BF44-CF81-6F08696876D9}"/>
              </a:ext>
            </a:extLst>
          </p:cNvPr>
          <p:cNvSpPr/>
          <p:nvPr/>
        </p:nvSpPr>
        <p:spPr>
          <a:xfrm>
            <a:off x="1661888" y="1626335"/>
            <a:ext cx="2039256" cy="877378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1FCB4-C7CF-230C-BB83-D31543BCFD86}"/>
              </a:ext>
            </a:extLst>
          </p:cNvPr>
          <p:cNvSpPr/>
          <p:nvPr/>
        </p:nvSpPr>
        <p:spPr>
          <a:xfrm>
            <a:off x="4608285" y="2503712"/>
            <a:ext cx="1487715" cy="696687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2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7E73-0529-48A5-8739-455B6269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69" y="506120"/>
            <a:ext cx="11935431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รหัสเบิก 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Telehealth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/ 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Telemedicine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 จัดส่งยาทางไปรษณีย์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076E67-4414-4799-81EB-E4B95CACD4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3700" y="1690688"/>
          <a:ext cx="11097231" cy="307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66">
                  <a:extLst>
                    <a:ext uri="{9D8B030D-6E8A-4147-A177-3AD203B41FA5}">
                      <a16:colId xmlns:a16="http://schemas.microsoft.com/office/drawing/2014/main" val="136773767"/>
                    </a:ext>
                  </a:extLst>
                </a:gridCol>
                <a:gridCol w="1074496">
                  <a:extLst>
                    <a:ext uri="{9D8B030D-6E8A-4147-A177-3AD203B41FA5}">
                      <a16:colId xmlns:a16="http://schemas.microsoft.com/office/drawing/2014/main" val="1096899645"/>
                    </a:ext>
                  </a:extLst>
                </a:gridCol>
                <a:gridCol w="1056809">
                  <a:extLst>
                    <a:ext uri="{9D8B030D-6E8A-4147-A177-3AD203B41FA5}">
                      <a16:colId xmlns:a16="http://schemas.microsoft.com/office/drawing/2014/main" val="908489624"/>
                    </a:ext>
                  </a:extLst>
                </a:gridCol>
                <a:gridCol w="6341062">
                  <a:extLst>
                    <a:ext uri="{9D8B030D-6E8A-4147-A177-3AD203B41FA5}">
                      <a16:colId xmlns:a16="http://schemas.microsoft.com/office/drawing/2014/main" val="462204699"/>
                    </a:ext>
                  </a:extLst>
                </a:gridCol>
                <a:gridCol w="1630998">
                  <a:extLst>
                    <a:ext uri="{9D8B030D-6E8A-4147-A177-3AD203B41FA5}">
                      <a16:colId xmlns:a16="http://schemas.microsoft.com/office/drawing/2014/main" val="3273100346"/>
                    </a:ext>
                  </a:extLst>
                </a:gridCol>
              </a:tblGrid>
              <a:tr h="1025659"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แฟ้ม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TYPE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CODE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CODE_NAME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ราคา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997448"/>
                  </a:ext>
                </a:extLst>
              </a:tr>
              <a:tr h="1025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TYPE=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TELMED</a:t>
                      </a:r>
                      <a:endParaRPr lang="th-TH" sz="2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Telehealth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 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Telemedicine</a:t>
                      </a:r>
                      <a:endParaRPr lang="th-TH" sz="2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740161"/>
                  </a:ext>
                </a:extLst>
              </a:tr>
              <a:tr h="1025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TYPE=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DRUGP</a:t>
                      </a:r>
                      <a:endParaRPr lang="th-TH" sz="2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จัดส่งยาทางไปรษณีย์</a:t>
                      </a:r>
                      <a:endParaRPr lang="th-TH" sz="2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71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50.00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ts val="1710"/>
                        </a:lnSpc>
                        <a:spcAft>
                          <a:spcPts val="800"/>
                        </a:spcAft>
                      </a:pPr>
                      <a:endParaRPr lang="th-TH" sz="2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754363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964E5C1-0426-CFAD-AC6F-DCAD7729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2" y="61376"/>
            <a:ext cx="1384471" cy="5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92BEC05-F8B7-7150-85E0-117A5F543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5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D54D7B-A930-8C17-B04E-EB4F6E1E7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1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D38391-0EB4-1198-0145-E543F4E7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5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A41C8D-B9C1-8BB2-1989-ED9A27499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08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1BC8074-CA97-6695-58C3-5507AB920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0E5D3B0-FD49-5731-8F5D-22579EA74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77EF4A-1DB1-4BBA-BF3E-1350A3E107C2}"/>
              </a:ext>
            </a:extLst>
          </p:cNvPr>
          <p:cNvSpPr/>
          <p:nvPr/>
        </p:nvSpPr>
        <p:spPr>
          <a:xfrm>
            <a:off x="86139" y="151033"/>
            <a:ext cx="1060443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บริการสาธารณสุขระบบทางไกล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Telehealth)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ปีงบประมาณ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2566 </a:t>
            </a:r>
            <a:endParaRPr kumimoji="0" lang="th-TH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58B5825-46D0-4FB7-A322-24D21A7CF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66632"/>
              </p:ext>
            </p:extLst>
          </p:nvPr>
        </p:nvGraphicFramePr>
        <p:xfrm>
          <a:off x="86139" y="706413"/>
          <a:ext cx="12019722" cy="53666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4701">
                  <a:extLst>
                    <a:ext uri="{9D8B030D-6E8A-4147-A177-3AD203B41FA5}">
                      <a16:colId xmlns:a16="http://schemas.microsoft.com/office/drawing/2014/main" val="988767236"/>
                    </a:ext>
                  </a:extLst>
                </a:gridCol>
                <a:gridCol w="10855021">
                  <a:extLst>
                    <a:ext uri="{9D8B030D-6E8A-4147-A177-3AD203B41FA5}">
                      <a16:colId xmlns:a16="http://schemas.microsoft.com/office/drawing/2014/main" val="670019354"/>
                    </a:ext>
                  </a:extLst>
                </a:gridCol>
              </a:tblGrid>
              <a:tr h="986135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วัตถุประสงค์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เพิ่มการเข้าถึงการบริการที่มีคุณภาพตามมาตรฐาน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ให้ประชาชนได้รับการรักษาที่มีคุณภาพและมาตรฐาน</a:t>
                      </a:r>
                      <a:endParaRPr lang="th-TH" sz="2000" b="1" spc="-2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เพิ่มประสิทธิภาพการให้บริการสาธารณสุขโดยการปรับรูปแบบบริการให้สอดคล้องกับสถานการณ์ </a:t>
                      </a: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COVID-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19 เปลี่ยนแปลงสู่สภาวะ </a:t>
                      </a: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New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41135"/>
                  </a:ext>
                </a:extLst>
              </a:tr>
              <a:tr h="309612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กลุ่มเป้าหมาย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ผู้ป่วยสิทธิ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UC</a:t>
                      </a:r>
                      <a:r>
                        <a:rPr lang="th-TH" sz="24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โรคเรื้อรังที่มีอาการคงที่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(F/U) </a:t>
                      </a: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ควบคุมโรคได้ดี </a:t>
                      </a:r>
                      <a:r>
                        <a:rPr lang="th-TH" sz="24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ต้องรับการดูแลต่อเนื่องและมีนัดหมายล่วงหน้า</a:t>
                      </a: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ในหน่วยบริการ</a:t>
                      </a:r>
                      <a:endParaRPr lang="th-TH" sz="2000" b="1" i="0" strike="sngStrik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06271"/>
                  </a:ext>
                </a:extLst>
              </a:tr>
              <a:tr h="2329979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คุณสมบัติ</a:t>
                      </a:r>
                    </a:p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เป็นหน่วยบริการในระบบ </a:t>
                      </a:r>
                      <a:r>
                        <a:rPr lang="en-US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(หน่วยบริการในระบบหลักประกันสุขภาพแห่งชาติ  ที่มีแพทย์อยู่ประจำ)</a:t>
                      </a:r>
                      <a:endParaRPr lang="en-US" sz="20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มีผู้ประกอบวิชาชีพที่มีความพร้อมในการให้บริการสาธารณสุขระบบทางไกล ตามมาตรฐานที่สภาวิชาชีพหรือกระทรวงสาธารณสุขกำหนดพร้อมทั้งให้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เพียงพอต่อการบริการโดยไม่มีผลต่อการให้บริการหลัก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มีกระบวนการในการให้บริการสาธารณสุขระบบทางไกลของหน่วยบริการ พร้อมทั้งชี้แจ้งให้</a:t>
                      </a:r>
                      <a:r>
                        <a:rPr lang="th-TH" sz="20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ผู้รับบริการรับทราบและยินยอมก่อนเข้ารับบริการ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จัดให้มีการทวนสอบข้อมูลการให้บริการได้ ในกรณีที่จำเป็นต้องมีการตรวจสอบ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มาตรฐานการรักษาความมั่นคงด้านสารสนเทศ และมีแผนการจัดการความเสี่ยงและควบคุมความผิดพลาดทางเทคโนโลยีและการสื่อสาร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33478"/>
                  </a:ext>
                </a:extLst>
              </a:tr>
              <a:tr h="1139284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ขอบเขตบริการ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2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altLang="th-TH" sz="2000" b="1" i="0" spc="2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นัดหมายผู้ป่วยเพื่อเข้ารับบริการ 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altLang="th-TH" sz="2000" b="1" i="0" spc="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ให้บริการ</a:t>
                      </a:r>
                      <a:r>
                        <a:rPr lang="th-TH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สาธารณสุขระบบทางไกลโดยผู้ประกอบวิชาชีพของหน่วยบริการ</a:t>
                      </a:r>
                      <a:r>
                        <a:rPr lang="th-TH" altLang="th-TH" sz="2000" b="1" i="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ตามมาตรฐานที่สภาวิชาชีพหรือกระทรวงสาธารณสุขกำหนด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-1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altLang="th-TH" sz="2000" b="1" i="0" spc="-1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บันทึกข้อมูลการให้บริการในเวชระเบียนตามแนวทางของหน่วยบริการ</a:t>
                      </a:r>
                      <a:endParaRPr lang="th-TH" altLang="th-TH" sz="2000" b="1" i="0" spc="2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72685"/>
                  </a:ext>
                </a:extLst>
              </a:tr>
              <a:tr h="433206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อัตราการจ่าย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อัตรา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 บาท/ครั้ง  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ผ่านระบบ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E-claim </a:t>
                      </a:r>
                      <a:r>
                        <a:rPr lang="th-TH" sz="2000" b="1" i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279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BCAF1-3901-B85D-3666-EC0ECFE3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F2C0-9188-4ABE-A0D0-6D65FC16E097}" type="slidenum">
              <a:rPr lang="th-TH" smtClean="0"/>
              <a:t>4</a:t>
            </a:fld>
            <a:endParaRPr lang="th-TH"/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9547FEED-DD6E-EEAD-061D-36CF89793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70" y="0"/>
            <a:ext cx="1407546" cy="61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692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5114F7C-287F-5E3C-07D9-B31AA34D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3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DE7078-01B0-8DCB-7EE2-683770AAA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4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CF11A2A-ACC2-3E32-FFD7-8A3361628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10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A1F9EA0-0289-5C8B-8077-A90F7BCC1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0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F775305-7575-B888-3898-B178B642A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06BB7-06CA-48BB-EBF2-762DBB813112}"/>
              </a:ext>
            </a:extLst>
          </p:cNvPr>
          <p:cNvSpPr txBox="1"/>
          <p:nvPr/>
        </p:nvSpPr>
        <p:spPr>
          <a:xfrm>
            <a:off x="5284922" y="2413337"/>
            <a:ext cx="6750571" cy="218521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รอบการออก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REP.</a:t>
            </a:r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ข้อมูลส่งวันศุกร์ เสาร์ อาทิตย์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ออกวันจันทร์</a:t>
            </a:r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ข้อมูลส่งวันวันจันทร์ อังคาร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ออกวันพุธ</a:t>
            </a:r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ข้อมูลส่งวันพุธ พฤหัสบดี   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ออกวันศุกร์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25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0320C9C-EB56-50F7-D828-EEE08F82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6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FD8B4B-DBF8-30F0-BF06-7D46CA9A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62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2829EC-4D27-B8E2-2CE3-F7ADE12D5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1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07532B-6E4E-4E03-813E-A7D566DF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รหัสติด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CEB70-14FF-C389-BB12-AAD78251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7E579-0CDC-138A-5280-CA3497325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" t="36520" r="36071" b="27396"/>
          <a:stretch/>
        </p:blipFill>
        <p:spPr>
          <a:xfrm>
            <a:off x="0" y="1026942"/>
            <a:ext cx="12192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3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1CFAF5-6A40-83EF-A7C1-780B5495C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BA46-2CEF-41AB-837C-152D58BB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671" y="1385123"/>
            <a:ext cx="9332889" cy="2043877"/>
          </a:xfrm>
        </p:spPr>
        <p:txBody>
          <a:bodyPr>
            <a:normAutofit fontScale="62500" lnSpcReduction="20000"/>
          </a:bodyPr>
          <a:lstStyle/>
          <a:p>
            <a:pPr marL="0" indent="0" algn="thaiDist">
              <a:lnSpc>
                <a:spcPct val="120000"/>
              </a:lnSpc>
              <a:buNone/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การแพทย์ทางไกล 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การให้บริการด้านการแพทย์และการสาธารณสุข</a:t>
            </a:r>
            <a:b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แก่ผู้รับบริการ</a:t>
            </a:r>
            <a:r>
              <a:rPr lang="th-TH" sz="45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โดยผู้ประกอบวิชาชีพ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ด้วยระบบบริการการแพทย์ทางไกล </a:t>
            </a:r>
            <a:r>
              <a:rPr lang="th-TH" sz="45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เพื่อแลกเปลี่ยนข้อมูล  ที่เป็นประโยชน์ต่อการปรึกษา การตรวจ การวินิจฉัย การรักษา    การพยาบาล การป้องกันโรค การส่งเสริมสุขภาพและการฟื้นฟูสภาพร่างกาย</a:t>
            </a:r>
            <a:endParaRPr lang="en-US" sz="4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20000"/>
              </a:lnSpc>
              <a:buNone/>
              <a:defRPr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4E5B1-0026-4B84-8EB0-85A960C79B2F}"/>
              </a:ext>
            </a:extLst>
          </p:cNvPr>
          <p:cNvSpPr txBox="1">
            <a:spLocks/>
          </p:cNvSpPr>
          <p:nvPr/>
        </p:nvSpPr>
        <p:spPr>
          <a:xfrm>
            <a:off x="1803670" y="3985988"/>
            <a:ext cx="9332889" cy="1854567"/>
          </a:xfrm>
          <a:prstGeom prst="rect">
            <a:avLst/>
          </a:prstGeom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110000"/>
              </a:lnSpc>
              <a:buNone/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</a:rPr>
              <a:t>ระบบบริการการแพทย์ทางไกล  </a:t>
            </a:r>
            <a:r>
              <a:rPr lang="th-TH" sz="2551" b="1" dirty="0"/>
              <a:t>หมายความว่า ระบบงานที่มีการนำระบบเทคโนโลยีสารสนเทศและการสื่อสารที่นำมาใช้ในการให้บริการด้านการแพทย์และ การสาธารณสุขที่อยู่ต่างสถาน     ที่ด้วย </a:t>
            </a:r>
            <a:r>
              <a:rPr lang="th-TH" sz="2551" b="1" i="1" u="sng" dirty="0">
                <a:highlight>
                  <a:srgbClr val="FFFF00"/>
                </a:highlight>
              </a:rPr>
              <a:t>วิธีการส่งสัญญาณข้อมูลภาพและเสียงหรือวิธีการอื่น</a:t>
            </a:r>
            <a:endParaRPr lang="en-US" sz="2551" b="1" i="1" u="sng" dirty="0">
              <a:highlight>
                <a:srgbClr val="FFFF00"/>
              </a:highlight>
            </a:endParaRPr>
          </a:p>
          <a:p>
            <a:pPr marL="0" indent="0" algn="thaiDist">
              <a:buNone/>
              <a:defRPr/>
            </a:pPr>
            <a:endParaRPr lang="th-TH" sz="2551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8F87CA-ED03-43D4-B064-AECCD3DCEE30}"/>
              </a:ext>
            </a:extLst>
          </p:cNvPr>
          <p:cNvSpPr/>
          <p:nvPr/>
        </p:nvSpPr>
        <p:spPr>
          <a:xfrm>
            <a:off x="982978" y="1405805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195BF9-04A9-419A-85A5-ED4A8E5B71A8}"/>
              </a:ext>
            </a:extLst>
          </p:cNvPr>
          <p:cNvSpPr/>
          <p:nvPr/>
        </p:nvSpPr>
        <p:spPr>
          <a:xfrm>
            <a:off x="982977" y="3923024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12C9B-F0D5-42C7-94A1-D8182C2C03F5}"/>
              </a:ext>
            </a:extLst>
          </p:cNvPr>
          <p:cNvSpPr txBox="1"/>
          <p:nvPr/>
        </p:nvSpPr>
        <p:spPr>
          <a:xfrm>
            <a:off x="1933893" y="6237966"/>
            <a:ext cx="780097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จาก ประกาศกระทรวงสาธารณสุข เรื่องมาตรฐานการให้บริการของสถานพยาบาลโดยใช้ระบบบริการการแพทย์ทางไกล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</a:t>
            </a:r>
            <a:endParaRPr lang="th-TH" sz="16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6DE35F-C574-4474-A6A4-347C6EEE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12"/>
            <a:ext cx="10515600" cy="821644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</a:t>
            </a:r>
            <a:endParaRPr lang="th-TH" sz="5400" dirty="0"/>
          </a:p>
        </p:txBody>
      </p:sp>
      <p:cxnSp>
        <p:nvCxnSpPr>
          <p:cNvPr id="10" name="Google Shape;103;p14">
            <a:extLst>
              <a:ext uri="{FF2B5EF4-FFF2-40B4-BE49-F238E27FC236}">
                <a16:creationId xmlns:a16="http://schemas.microsoft.com/office/drawing/2014/main" id="{7E4117AD-D65C-4B45-B34D-1DF2FA5895F2}"/>
              </a:ext>
            </a:extLst>
          </p:cNvPr>
          <p:cNvCxnSpPr>
            <a:cxnSpLocks/>
          </p:cNvCxnSpPr>
          <p:nvPr/>
        </p:nvCxnSpPr>
        <p:spPr>
          <a:xfrm>
            <a:off x="510576" y="1017445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6A474-87A1-41B6-B66F-EC460239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60D8-2055-4E71-8315-A5BA4E0955EC}" type="slidenum">
              <a:rPr lang="en-SG" altLang="th-TH" smtClean="0"/>
              <a:pPr>
                <a:defRPr/>
              </a:pPr>
              <a:t>5</a:t>
            </a:fld>
            <a:endParaRPr lang="en-SG" altLang="th-TH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673E557-A7E2-D39B-F07F-E20779727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34E70-F850-E197-7145-5E0C17D40FDA}"/>
              </a:ext>
            </a:extLst>
          </p:cNvPr>
          <p:cNvSpPr txBox="1"/>
          <p:nvPr/>
        </p:nvSpPr>
        <p:spPr>
          <a:xfrm>
            <a:off x="573437" y="356461"/>
            <a:ext cx="6006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ข้อมูลไม่ผ่านการตรวจสอบ (ติด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EE783-EFB9-0C32-4751-BF07D3F576AA}"/>
              </a:ext>
            </a:extLst>
          </p:cNvPr>
          <p:cNvSpPr txBox="1"/>
          <p:nvPr/>
        </p:nvSpPr>
        <p:spPr>
          <a:xfrm>
            <a:off x="852408" y="1720312"/>
            <a:ext cx="1083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ค้นหาความหมายและวิธีการแก้ไข ที่เมนู จัดการข้อมูล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sz="40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การตรวจสอบความถูกต้องและวิธีแก้ไข (รหัส </a:t>
            </a:r>
            <a:r>
              <a:rPr lang="en-US" sz="4000" b="1" i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Cxxx</a:t>
            </a:r>
            <a:r>
              <a:rPr lang="en-US" sz="40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เลือกข้อมูลที่สถานะ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=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ไม่ผ่านการตรวจสอบจาก สปสช.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กดแก้ไขข้อมูล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ส่งออกเพื่อการตรวจสอบ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465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34E70-F850-E197-7145-5E0C17D40FDA}"/>
              </a:ext>
            </a:extLst>
          </p:cNvPr>
          <p:cNvSpPr txBox="1"/>
          <p:nvPr/>
        </p:nvSpPr>
        <p:spPr>
          <a:xfrm>
            <a:off x="573437" y="356461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ข้อมูลปฏิเสธการจ่าย (ติด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DENY)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EE783-EFB9-0C32-4751-BF07D3F576AA}"/>
              </a:ext>
            </a:extLst>
          </p:cNvPr>
          <p:cNvSpPr txBox="1"/>
          <p:nvPr/>
        </p:nvSpPr>
        <p:spPr>
          <a:xfrm>
            <a:off x="918294" y="1471910"/>
            <a:ext cx="108333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ค้นหาความหมายและวิธีการแก้ไข ที่เมนู จัดการข้อมูล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sz="40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การตรวจสอบความถูกต้องและวิธีแก้ไข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ดำเนินการอุทธรณ์เป็นเอกสาร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FM-06-009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IP  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FM-06-010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ส่งข้อมูลอุทธรณ์ไปที่ สปสช. สำเนา สปสช.เขต หรือส่งผ่าน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providercenter@nhso.go.th</a:t>
            </a:r>
          </a:p>
          <a:p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980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6436E76-12F8-DF7D-30B7-553ABDBD7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7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98A9F2-F54F-47B3-BB24-711CCDD0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" t="14798" r="2024" b="28243"/>
          <a:stretch/>
        </p:blipFill>
        <p:spPr>
          <a:xfrm>
            <a:off x="0" y="-8820"/>
            <a:ext cx="12192000" cy="390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3AB0B-DD15-FF4D-D230-DDE954043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" t="11834" r="3690" b="46876"/>
          <a:stretch/>
        </p:blipFill>
        <p:spPr>
          <a:xfrm>
            <a:off x="166914" y="3895524"/>
            <a:ext cx="11858172" cy="2830285"/>
          </a:xfrm>
          <a:prstGeom prst="rect">
            <a:avLst/>
          </a:prstGeom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E8807F-D607-8B4C-06EA-4220C1122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2097" r="35119" b="85204"/>
          <a:stretch/>
        </p:blipFill>
        <p:spPr>
          <a:xfrm>
            <a:off x="783771" y="145142"/>
            <a:ext cx="7126516" cy="870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5E901-92E7-2466-CABC-6E1C9EE8155A}"/>
              </a:ext>
            </a:extLst>
          </p:cNvPr>
          <p:cNvSpPr txBox="1"/>
          <p:nvPr/>
        </p:nvSpPr>
        <p:spPr>
          <a:xfrm>
            <a:off x="4602997" y="1235466"/>
            <a:ext cx="747899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Username/Password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เดียวกับ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e-Claim online</a:t>
            </a:r>
          </a:p>
        </p:txBody>
      </p:sp>
    </p:spTree>
    <p:extLst>
      <p:ext uri="{BB962C8B-B14F-4D97-AF65-F5344CB8AC3E}">
        <p14:creationId xmlns:p14="http://schemas.microsoft.com/office/powerpoint/2010/main" val="3095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85AE8D-5007-4792-406D-13BDDA04D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6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BA46-2CEF-41AB-837C-152D58BB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561" y="1263895"/>
            <a:ext cx="10149733" cy="922089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00000"/>
              </a:lnSpc>
              <a:buNone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ประกาศกระทรวงสาธารณสุข เรื่อง มาตรฐานการให้บริการของสถานพยาบาลโดยใช้ระบบบริการการแพทย์ทางไกล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4E5B1-0026-4B84-8EB0-85A960C79B2F}"/>
              </a:ext>
            </a:extLst>
          </p:cNvPr>
          <p:cNvSpPr txBox="1">
            <a:spLocks/>
          </p:cNvSpPr>
          <p:nvPr/>
        </p:nvSpPr>
        <p:spPr>
          <a:xfrm>
            <a:off x="1506560" y="2625403"/>
            <a:ext cx="10149733" cy="758826"/>
          </a:xfrm>
          <a:prstGeom prst="rect">
            <a:avLst/>
          </a:prstGeom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h-TH" sz="2800" b="1" i="0" u="none" strike="noStrike" baseline="0" dirty="0"/>
              <a:t>ประกาศแพ</a:t>
            </a:r>
            <a:r>
              <a:rPr lang="th-TH" sz="2800" b="1" i="0" u="none" strike="noStrike" baseline="0" dirty="0" err="1"/>
              <a:t>ทยส</a:t>
            </a:r>
            <a:r>
              <a:rPr lang="th-TH" sz="2800" b="1" i="0" u="none" strike="noStrike" baseline="0" dirty="0"/>
              <a:t>ภาที่ 54/2563  เรื่อง แนวทางปฏิบัติการแพทย์ทางไกลหรือโทรเวช (</a:t>
            </a:r>
            <a:r>
              <a:rPr lang="en-US" sz="2800" b="1" dirty="0"/>
              <a:t>T</a:t>
            </a:r>
            <a:r>
              <a:rPr lang="en-US" sz="2800" b="1" i="0" u="none" strike="noStrike" baseline="0" dirty="0"/>
              <a:t>elemedicine) </a:t>
            </a:r>
            <a:r>
              <a:rPr lang="th-TH" sz="2800" b="1" i="0" u="none" strike="noStrike" baseline="0" dirty="0"/>
              <a:t>และคลินิกออนไลน์</a:t>
            </a:r>
            <a:endParaRPr lang="th-TH" sz="28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58F87CA-ED03-43D4-B064-AECCD3DCEE30}"/>
              </a:ext>
            </a:extLst>
          </p:cNvPr>
          <p:cNvSpPr/>
          <p:nvPr/>
        </p:nvSpPr>
        <p:spPr>
          <a:xfrm>
            <a:off x="782951" y="1379396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195BF9-04A9-419A-85A5-ED4A8E5B71A8}"/>
              </a:ext>
            </a:extLst>
          </p:cNvPr>
          <p:cNvSpPr/>
          <p:nvPr/>
        </p:nvSpPr>
        <p:spPr>
          <a:xfrm>
            <a:off x="777228" y="2768124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12C9B-F0D5-42C7-94A1-D8182C2C03F5}"/>
              </a:ext>
            </a:extLst>
          </p:cNvPr>
          <p:cNvSpPr txBox="1"/>
          <p:nvPr/>
        </p:nvSpPr>
        <p:spPr>
          <a:xfrm>
            <a:off x="1933893" y="6237966"/>
            <a:ext cx="780097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จาก ประกาศกระทรวงสาธารณสุข เรื่องมาตรฐานการให้บริการของสถานพยาบาลโดยใช้ระบบบริการการแพทย์ทางไกล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</a:t>
            </a:r>
            <a:endParaRPr lang="th-TH" sz="16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6DE35F-C574-4474-A6A4-347C6EEE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76" y="166068"/>
            <a:ext cx="10515600" cy="821644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มาตรฐานที่เกี่ยวข้อง </a:t>
            </a:r>
          </a:p>
        </p:txBody>
      </p:sp>
      <p:cxnSp>
        <p:nvCxnSpPr>
          <p:cNvPr id="10" name="Google Shape;103;p14">
            <a:extLst>
              <a:ext uri="{FF2B5EF4-FFF2-40B4-BE49-F238E27FC236}">
                <a16:creationId xmlns:a16="http://schemas.microsoft.com/office/drawing/2014/main" id="{7E4117AD-D65C-4B45-B34D-1DF2FA5895F2}"/>
              </a:ext>
            </a:extLst>
          </p:cNvPr>
          <p:cNvCxnSpPr>
            <a:cxnSpLocks/>
          </p:cNvCxnSpPr>
          <p:nvPr/>
        </p:nvCxnSpPr>
        <p:spPr>
          <a:xfrm>
            <a:off x="510576" y="1017445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" name="รูปภาพ 3" descr="spd_20080503105202_b.jpg">
            <a:extLst>
              <a:ext uri="{FF2B5EF4-FFF2-40B4-BE49-F238E27FC236}">
                <a16:creationId xmlns:a16="http://schemas.microsoft.com/office/drawing/2014/main" id="{C64C365B-F870-4D1A-ABAE-0AC9F9C6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76D95B-C292-4A22-90B7-A261FD4FA436}"/>
              </a:ext>
            </a:extLst>
          </p:cNvPr>
          <p:cNvSpPr txBox="1">
            <a:spLocks/>
          </p:cNvSpPr>
          <p:nvPr/>
        </p:nvSpPr>
        <p:spPr>
          <a:xfrm>
            <a:off x="1506560" y="4079463"/>
            <a:ext cx="10149733" cy="758826"/>
          </a:xfrm>
          <a:prstGeom prst="rect">
            <a:avLst/>
          </a:prstGeom>
        </p:spPr>
        <p:txBody>
          <a:bodyPr lIns="68580" tIns="34291" rIns="68580" bIns="3429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h-TH" sz="2800" b="1" dirty="0"/>
              <a:t>ประกาศสภาเภสัชกรรม ที่ </a:t>
            </a:r>
            <a:r>
              <a:rPr lang="en-US" sz="2800" b="1" dirty="0"/>
              <a:t>56/2563 </a:t>
            </a:r>
            <a:r>
              <a:rPr lang="th-TH" sz="2800" b="1" dirty="0"/>
              <a:t>เรื่องการกำหนดมาตรฐานและขั้นตอนการให้บริการเภสัชกรรมทางไกล (</a:t>
            </a:r>
            <a:r>
              <a:rPr lang="en-US" sz="2800" b="1" dirty="0" err="1"/>
              <a:t>Telepharmacy</a:t>
            </a:r>
            <a:r>
              <a:rPr lang="en-US" sz="2800" b="1" dirty="0"/>
              <a:t>) </a:t>
            </a:r>
            <a:endParaRPr lang="th-TH" sz="28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10AF12C-15E2-4350-9E69-53173BEA0E38}"/>
              </a:ext>
            </a:extLst>
          </p:cNvPr>
          <p:cNvSpPr/>
          <p:nvPr/>
        </p:nvSpPr>
        <p:spPr>
          <a:xfrm>
            <a:off x="777227" y="4228688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DB89A6-32BE-4090-98D4-2F153F502A22}"/>
              </a:ext>
            </a:extLst>
          </p:cNvPr>
          <p:cNvSpPr txBox="1"/>
          <p:nvPr/>
        </p:nvSpPr>
        <p:spPr>
          <a:xfrm>
            <a:off x="1506560" y="5578945"/>
            <a:ext cx="620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มาตรฐานการรักษาความมั่นคงด้านสารสนเทศ</a:t>
            </a:r>
            <a:endParaRPr lang="th-TH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160C8FF-B869-4934-83A0-127A95BBB8D7}"/>
              </a:ext>
            </a:extLst>
          </p:cNvPr>
          <p:cNvSpPr/>
          <p:nvPr/>
        </p:nvSpPr>
        <p:spPr>
          <a:xfrm>
            <a:off x="777227" y="5566780"/>
            <a:ext cx="400051" cy="460375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23447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74D-C5F4-4B1E-A3CB-B88D7612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73" y="61094"/>
            <a:ext cx="11170847" cy="937895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คุณสมบัติและศักยภาพของหน่วยบริการ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587EE-B09E-422B-88F1-AAE3C6B38EA5}"/>
              </a:ext>
            </a:extLst>
          </p:cNvPr>
          <p:cNvSpPr txBox="1"/>
          <p:nvPr/>
        </p:nvSpPr>
        <p:spPr>
          <a:xfrm>
            <a:off x="405438" y="1483721"/>
            <a:ext cx="334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เป็นหน่วยบริการ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ในระบบหลักประกันสุขภาพแห่งชาติ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6CA18-F4B1-4040-BAE2-067F9A46D9E0}"/>
              </a:ext>
            </a:extLst>
          </p:cNvPr>
          <p:cNvSpPr txBox="1"/>
          <p:nvPr/>
        </p:nvSpPr>
        <p:spPr>
          <a:xfrm>
            <a:off x="4598586" y="1400396"/>
            <a:ext cx="2982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มีความพร้อมของเทคโนโลยีดิจิทัล        หรือ </a:t>
            </a:r>
            <a:r>
              <a:rPr lang="en-US" sz="22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Application</a:t>
            </a:r>
            <a:r>
              <a:rPr lang="th-TH" sz="22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ในการพิสูจน์ตัวตน  การนัดหมาย และการจ่ายเงิน               ที่เชื่อมต่อกับข้อมูลของ สปสช. ได้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3A967-C118-4DA8-99D1-D5EAE8D47A23}"/>
              </a:ext>
            </a:extLst>
          </p:cNvPr>
          <p:cNvSpPr txBox="1"/>
          <p:nvPr/>
        </p:nvSpPr>
        <p:spPr>
          <a:xfrm>
            <a:off x="626260" y="3655631"/>
            <a:ext cx="3210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มีผู้ประกอบวิชาชีพที่มีความพร้อม                  ในการให้บริการสาธารณสุขทางไกล ตามมาตรฐานที่สภาวิชาชีพประกาศกำหนด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FF8E60-9A87-4243-95A9-58318237DC43}"/>
              </a:ext>
            </a:extLst>
          </p:cNvPr>
          <p:cNvCxnSpPr>
            <a:cxnSpLocks/>
          </p:cNvCxnSpPr>
          <p:nvPr/>
        </p:nvCxnSpPr>
        <p:spPr>
          <a:xfrm>
            <a:off x="3760516" y="1659105"/>
            <a:ext cx="0" cy="39980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04F2BA-2EF8-45A7-A290-290454878E73}"/>
              </a:ext>
            </a:extLst>
          </p:cNvPr>
          <p:cNvCxnSpPr>
            <a:cxnSpLocks/>
          </p:cNvCxnSpPr>
          <p:nvPr/>
        </p:nvCxnSpPr>
        <p:spPr>
          <a:xfrm>
            <a:off x="7828273" y="1573591"/>
            <a:ext cx="23526" cy="41128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32A7F0-A410-4105-96CE-F1EFD732AB82}"/>
              </a:ext>
            </a:extLst>
          </p:cNvPr>
          <p:cNvSpPr txBox="1"/>
          <p:nvPr/>
        </p:nvSpPr>
        <p:spPr>
          <a:xfrm>
            <a:off x="8535162" y="4024962"/>
            <a:ext cx="3407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มีมาตรฐานการรักษาความมั่นคง       ด้านสารสนเทศและมีแผนการจัดการความเสี่ยงและควบคุมความผิดพลาดทางเทคโนโลยีและการสื่อสาร 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74F64E-EC70-4FC5-BA85-553C43541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6497"/>
          <a:stretch/>
        </p:blipFill>
        <p:spPr bwMode="auto">
          <a:xfrm>
            <a:off x="827992" y="2345628"/>
            <a:ext cx="2494290" cy="102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E186CF-027A-4219-8A07-3CEC5E76207D}"/>
              </a:ext>
            </a:extLst>
          </p:cNvPr>
          <p:cNvSpPr txBox="1"/>
          <p:nvPr/>
        </p:nvSpPr>
        <p:spPr>
          <a:xfrm>
            <a:off x="723210" y="1281204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Google Shape;103;p14">
            <a:extLst>
              <a:ext uri="{FF2B5EF4-FFF2-40B4-BE49-F238E27FC236}">
                <a16:creationId xmlns:a16="http://schemas.microsoft.com/office/drawing/2014/main" id="{ACC6D606-FE89-4D19-9DF1-6DCA84184AE3}"/>
              </a:ext>
            </a:extLst>
          </p:cNvPr>
          <p:cNvCxnSpPr>
            <a:cxnSpLocks/>
          </p:cNvCxnSpPr>
          <p:nvPr/>
        </p:nvCxnSpPr>
        <p:spPr>
          <a:xfrm>
            <a:off x="510576" y="929564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1316B3-FCEF-4494-ABBF-2E7D7CBEC8DC}"/>
              </a:ext>
            </a:extLst>
          </p:cNvPr>
          <p:cNvSpPr txBox="1"/>
          <p:nvPr/>
        </p:nvSpPr>
        <p:spPr>
          <a:xfrm>
            <a:off x="248926" y="3689510"/>
            <a:ext cx="3068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AFFC4E-D52C-4776-9817-17E7D3E0E672}"/>
              </a:ext>
            </a:extLst>
          </p:cNvPr>
          <p:cNvSpPr txBox="1"/>
          <p:nvPr/>
        </p:nvSpPr>
        <p:spPr>
          <a:xfrm>
            <a:off x="8053374" y="1505647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D2C482-9128-45C6-B4BC-7AE80AC2243B}"/>
              </a:ext>
            </a:extLst>
          </p:cNvPr>
          <p:cNvSpPr txBox="1"/>
          <p:nvPr/>
        </p:nvSpPr>
        <p:spPr>
          <a:xfrm>
            <a:off x="4054909" y="1366717"/>
            <a:ext cx="3654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010012-830D-4AB4-A2DB-C2C869EB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24573" r="57330" b="44341"/>
          <a:stretch>
            <a:fillRect/>
          </a:stretch>
        </p:blipFill>
        <p:spPr bwMode="auto">
          <a:xfrm>
            <a:off x="4198751" y="2858838"/>
            <a:ext cx="757199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BE1218-2C41-4853-BEF3-31A5C6B4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22156" r="46776" b="53668"/>
          <a:stretch>
            <a:fillRect/>
          </a:stretch>
        </p:blipFill>
        <p:spPr bwMode="auto">
          <a:xfrm>
            <a:off x="5995802" y="2881063"/>
            <a:ext cx="699225" cy="7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1607CC50-C381-4DD8-9CCE-D27175104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3" y="5225291"/>
            <a:ext cx="1577286" cy="1182263"/>
          </a:xfrm>
          <a:prstGeom prst="rect">
            <a:avLst/>
          </a:prstGeom>
        </p:spPr>
      </p:pic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4667EA44-AFF5-4947-886E-F88BDF913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81" y="2881063"/>
            <a:ext cx="769148" cy="777874"/>
          </a:xfrm>
          <a:prstGeom prst="rect">
            <a:avLst/>
          </a:prstGeom>
        </p:spPr>
      </p:pic>
      <p:pic>
        <p:nvPicPr>
          <p:cNvPr id="43" name="Picture 4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7F77A0-9650-46E3-8917-FD33A4230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42" y="2833172"/>
            <a:ext cx="769148" cy="825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2878A-E13E-46F2-ACDD-BC5119A80819}"/>
              </a:ext>
            </a:extLst>
          </p:cNvPr>
          <p:cNvSpPr txBox="1"/>
          <p:nvPr/>
        </p:nvSpPr>
        <p:spPr>
          <a:xfrm>
            <a:off x="4275390" y="4122217"/>
            <a:ext cx="3407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มีกระบวนการในการให้บริการสาธารณสุขระบบทางไกล               ของหน่วยบริการ พร้อมทั้งชี้แจงให้ผู้รับบริการรับทราบและยินยอม       ก่อนวันรับบริการ 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0CA07-F87D-4B23-B8A4-20434886651C}"/>
              </a:ext>
            </a:extLst>
          </p:cNvPr>
          <p:cNvSpPr txBox="1"/>
          <p:nvPr/>
        </p:nvSpPr>
        <p:spPr>
          <a:xfrm>
            <a:off x="3853410" y="3921684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1642C-880F-4E97-9B0D-45D3638967C2}"/>
              </a:ext>
            </a:extLst>
          </p:cNvPr>
          <p:cNvSpPr txBox="1"/>
          <p:nvPr/>
        </p:nvSpPr>
        <p:spPr>
          <a:xfrm>
            <a:off x="8141742" y="3961358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09E0D-C884-469F-90FF-DCAFA5015239}"/>
              </a:ext>
            </a:extLst>
          </p:cNvPr>
          <p:cNvSpPr txBox="1"/>
          <p:nvPr/>
        </p:nvSpPr>
        <p:spPr>
          <a:xfrm>
            <a:off x="8507195" y="1469129"/>
            <a:ext cx="3407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20" dirty="0">
                <a:solidFill>
                  <a:srgbClr val="0D0D0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มีการบันทึกข้อมูลการให้บริการ        ในทุกกระบวนการขั้นตอนให้สามารถทวนสอบข้อมูลได้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5" name="รูปภาพ 3" descr="spd_20080503105202_b.jpg">
            <a:extLst>
              <a:ext uri="{FF2B5EF4-FFF2-40B4-BE49-F238E27FC236}">
                <a16:creationId xmlns:a16="http://schemas.microsoft.com/office/drawing/2014/main" id="{11E12117-4082-4E30-A54E-2A1DBB1D5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919B5B-DFB0-427A-9C5F-441E0B9CDCD1}"/>
              </a:ext>
            </a:extLst>
          </p:cNvPr>
          <p:cNvSpPr txBox="1"/>
          <p:nvPr/>
        </p:nvSpPr>
        <p:spPr>
          <a:xfrm>
            <a:off x="390966" y="6436640"/>
            <a:ext cx="1086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หน่วยบริการต้องจัดให้มีการบันทึกข้อมูล  การรายงานผลการให้บริการ  การตรวจสอบและการยืนยันกระบวนการให้บริการระบบการแพทย์ทางไกลทุกขั้นตอน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DC9B5C-EDF2-4E19-BBF7-9DC518900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7744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1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975B2804-A27C-4AF3-9B4E-AD5C11714980}"/>
              </a:ext>
            </a:extLst>
          </p:cNvPr>
          <p:cNvSpPr/>
          <p:nvPr/>
        </p:nvSpPr>
        <p:spPr>
          <a:xfrm>
            <a:off x="460781" y="1407935"/>
            <a:ext cx="11657337" cy="245533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0373F-2A17-41FF-A402-FB9E5CDC4DB9}"/>
              </a:ext>
            </a:extLst>
          </p:cNvPr>
          <p:cNvSpPr txBox="1"/>
          <p:nvPr/>
        </p:nvSpPr>
        <p:spPr>
          <a:xfrm>
            <a:off x="838200" y="40942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กระบวนการให้บริการ 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10" name="Google Shape;103;p14">
            <a:extLst>
              <a:ext uri="{FF2B5EF4-FFF2-40B4-BE49-F238E27FC236}">
                <a16:creationId xmlns:a16="http://schemas.microsoft.com/office/drawing/2014/main" id="{93D3EFFC-6833-4E76-B862-6BA16C788E5A}"/>
              </a:ext>
            </a:extLst>
          </p:cNvPr>
          <p:cNvCxnSpPr>
            <a:cxnSpLocks/>
          </p:cNvCxnSpPr>
          <p:nvPr/>
        </p:nvCxnSpPr>
        <p:spPr>
          <a:xfrm>
            <a:off x="510576" y="784384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3" name="Picture 8" descr="Teledoctor Paciente 1.1 Apk Download - com.tdasistencia.patient ...">
            <a:extLst>
              <a:ext uri="{FF2B5EF4-FFF2-40B4-BE49-F238E27FC236}">
                <a16:creationId xmlns:a16="http://schemas.microsoft.com/office/drawing/2014/main" id="{597B267B-4E35-44E0-91F2-B6BCEFB5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8"/>
          <a:stretch>
            <a:fillRect/>
          </a:stretch>
        </p:blipFill>
        <p:spPr bwMode="auto">
          <a:xfrm>
            <a:off x="5545915" y="2078917"/>
            <a:ext cx="1097916" cy="10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A1D3D0E8-3175-4616-A5BD-9852D645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25" y="2144153"/>
            <a:ext cx="1052980" cy="10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7FCAE6E-B3EE-45FB-94A2-332FE60A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16356" r="82288" b="71231"/>
          <a:stretch>
            <a:fillRect/>
          </a:stretch>
        </p:blipFill>
        <p:spPr bwMode="auto">
          <a:xfrm>
            <a:off x="604196" y="2129105"/>
            <a:ext cx="763390" cy="8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518CC59-2B73-4022-A413-30A991EB7DA9}"/>
              </a:ext>
            </a:extLst>
          </p:cNvPr>
          <p:cNvSpPr txBox="1"/>
          <p:nvPr/>
        </p:nvSpPr>
        <p:spPr>
          <a:xfrm>
            <a:off x="2760362" y="4774224"/>
            <a:ext cx="2272872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ตรวจสอบสิทธิ์การรักษา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สร้าง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visit  </a:t>
            </a: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เตรียมประวัติ   การรักษา 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" name="TextBox 115">
            <a:extLst>
              <a:ext uri="{FF2B5EF4-FFF2-40B4-BE49-F238E27FC236}">
                <a16:creationId xmlns:a16="http://schemas.microsoft.com/office/drawing/2014/main" id="{3E53A587-C196-43B6-8644-7D2DD139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779" y="3491320"/>
            <a:ext cx="227287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(ถ้ามียา) </a:t>
            </a: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รับยาที่ร้านยา ที่</a:t>
            </a: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ร่วมกับบริการ</a:t>
            </a:r>
            <a:r>
              <a:rPr lang="th-TH" altLang="th-TH" sz="2000" b="1" noProof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ร้านยาลดความแออัด (โมเดล </a:t>
            </a:r>
            <a:r>
              <a:rPr lang="en-US" altLang="th-TH" sz="2000" b="1" noProof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1,2,3</a:t>
            </a:r>
            <a:r>
              <a:rPr lang="th-TH" altLang="th-TH" sz="2000" b="1" noProof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altLang="th-TH" sz="2000" b="1" noProof="1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(ถ้ามียา) </a:t>
            </a:r>
            <a:r>
              <a:rPr kumimoji="0" lang="th-TH" altLang="th-TH" sz="2000" b="1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จัดส่งยาทางไปรษณีย์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F55F83-ED82-4BC7-B020-81B331076AD9}"/>
              </a:ext>
            </a:extLst>
          </p:cNvPr>
          <p:cNvSpPr txBox="1"/>
          <p:nvPr/>
        </p:nvSpPr>
        <p:spPr>
          <a:xfrm>
            <a:off x="5179539" y="3491320"/>
            <a:ext cx="2089240" cy="1631216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พบแพทย์ออนไลน์ ให้คำปรึกษา ตรวจวินิจฉัย รักษา ฟื้นฟู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บันทึกข้อมูลการให้บริการ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4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7A1F4-0367-484D-875A-833399CD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26437" r="64436" b="58220"/>
          <a:stretch>
            <a:fillRect/>
          </a:stretch>
        </p:blipFill>
        <p:spPr bwMode="auto">
          <a:xfrm>
            <a:off x="2760362" y="2077387"/>
            <a:ext cx="763390" cy="11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F4C06AD9-17D0-4292-8989-8E9B1C0B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t="22197" r="61734" b="68364"/>
          <a:stretch>
            <a:fillRect/>
          </a:stretch>
        </p:blipFill>
        <p:spPr bwMode="auto">
          <a:xfrm>
            <a:off x="1239053" y="2185906"/>
            <a:ext cx="857198" cy="7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BE56D3-F28F-4719-AC70-2579E670DD20}"/>
              </a:ext>
            </a:extLst>
          </p:cNvPr>
          <p:cNvSpPr txBox="1"/>
          <p:nvPr/>
        </p:nvSpPr>
        <p:spPr>
          <a:xfrm>
            <a:off x="284881" y="1087263"/>
            <a:ext cx="2016602" cy="95410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คัดกรองผู้ป่วย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เข้าสู่ระบ</a:t>
            </a:r>
            <a:r>
              <a:rPr lang="th-TH" b="1" noProof="1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 </a:t>
            </a:r>
            <a:r>
              <a:rPr lang="en-US" b="1" noProof="1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Tele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CCA85-0D9C-4FCC-87FC-B23272EF4A55}"/>
              </a:ext>
            </a:extLst>
          </p:cNvPr>
          <p:cNvSpPr txBox="1"/>
          <p:nvPr/>
        </p:nvSpPr>
        <p:spPr>
          <a:xfrm>
            <a:off x="2788058" y="1292123"/>
            <a:ext cx="1748536" cy="523220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ประสานนัดหมาย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1" name="TextBox 115">
            <a:extLst>
              <a:ext uri="{FF2B5EF4-FFF2-40B4-BE49-F238E27FC236}">
                <a16:creationId xmlns:a16="http://schemas.microsoft.com/office/drawing/2014/main" id="{4BBE9CED-9139-4774-B003-E7377F44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46" y="1044541"/>
            <a:ext cx="17059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รับยา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ไปรษณีย์/ร้านยา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8FC5D-9CEA-4D4A-A2BC-0E260BBAAEF0}"/>
              </a:ext>
            </a:extLst>
          </p:cNvPr>
          <p:cNvSpPr txBox="1"/>
          <p:nvPr/>
        </p:nvSpPr>
        <p:spPr>
          <a:xfrm>
            <a:off x="5194835" y="1124810"/>
            <a:ext cx="1748536" cy="95410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พบแพทย์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ออนไลน์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4" name="TextBox 104">
            <a:extLst>
              <a:ext uri="{FF2B5EF4-FFF2-40B4-BE49-F238E27FC236}">
                <a16:creationId xmlns:a16="http://schemas.microsoft.com/office/drawing/2014/main" id="{6A64B182-BAF7-43CE-9A60-AEF223A9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74" y="3563800"/>
            <a:ext cx="22604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ผู้ป่วยโรคเรื้อรังรายเก่า           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ในหน่วยบริการ</a:t>
            </a:r>
            <a:r>
              <a:rPr lang="th-TH" alt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ในระบบหลักประกันสุขภาพ</a:t>
            </a:r>
            <a:r>
              <a:rPr lang="th-TH" alt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ที่มีแพทย์ประจำ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ผู้ป่วยรายเก่าที่มีอาการคงที่ ควบคุมโรคได้ดีและ</a:t>
            </a:r>
            <a:r>
              <a:rPr kumimoji="0" lang="th-TH" alt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สมัครใจรับบริการทาง </a:t>
            </a:r>
            <a:r>
              <a:rPr kumimoji="0" lang="en-US" alt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 </a:t>
            </a:r>
            <a:r>
              <a:rPr kumimoji="0" lang="th-TH" alt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330817-1601-4D7E-B96C-5AA920AF6D32}"/>
              </a:ext>
            </a:extLst>
          </p:cNvPr>
          <p:cNvSpPr txBox="1"/>
          <p:nvPr/>
        </p:nvSpPr>
        <p:spPr>
          <a:xfrm>
            <a:off x="2787673" y="3549101"/>
            <a:ext cx="2260423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ประสานชี้แจงข้อตกลง วิธีการตรวจทาง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Telemedicine </a:t>
            </a: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และนัดหมาย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" name="Picture 10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3DA7B2D1-9AF4-46C4-B4EC-94F0A80AE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50" y="2030765"/>
            <a:ext cx="1342127" cy="11412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417DF0B-4241-46BD-99E2-55D0C1261BC6}"/>
              </a:ext>
            </a:extLst>
          </p:cNvPr>
          <p:cNvSpPr txBox="1"/>
          <p:nvPr/>
        </p:nvSpPr>
        <p:spPr>
          <a:xfrm>
            <a:off x="9510434" y="1097740"/>
            <a:ext cx="1894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การบันทึกข้อมูล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และชดเชยบริการ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BBAC7AE-A97A-4211-B33A-9184EE73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806" y="3549794"/>
            <a:ext cx="18949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บันทึกข้อมูลผ่านโปรแกรม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e–Claim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(ต้อง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Authen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kumimoji="0" lang="th-TH" alt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0" name="รูปภาพ 3" descr="spd_20080503105202_b.jpg">
            <a:extLst>
              <a:ext uri="{FF2B5EF4-FFF2-40B4-BE49-F238E27FC236}">
                <a16:creationId xmlns:a16="http://schemas.microsoft.com/office/drawing/2014/main" id="{C4C42113-CEBC-490D-A362-F2AC65FDC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C1727F-CF97-C42F-8ABB-94D7DF432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4949" y="2153518"/>
            <a:ext cx="1451564" cy="988641"/>
          </a:xfrm>
          <a:prstGeom prst="rect">
            <a:avLst/>
          </a:prstGeom>
        </p:spPr>
      </p:pic>
      <p:pic>
        <p:nvPicPr>
          <p:cNvPr id="25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075E213-0D53-461F-991E-21C8F981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79" y="2255420"/>
            <a:ext cx="836476" cy="6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544AD-930E-7718-1400-C7753744FE26}"/>
              </a:ext>
            </a:extLst>
          </p:cNvPr>
          <p:cNvSpPr txBox="1"/>
          <p:nvPr/>
        </p:nvSpPr>
        <p:spPr>
          <a:xfrm>
            <a:off x="5445907" y="5192984"/>
            <a:ext cx="656194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การแพทย์ทางไกลต้องสามารถสื่อสารกันได้อย่างชัดเจนระหว่างผู้ให้บริการและผู้รับบริการ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ด้วยรูปแบบการส่งสัญญาณข้อมูลภาพและเสียง </a:t>
            </a: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(VDO call)</a:t>
            </a:r>
          </a:p>
        </p:txBody>
      </p:sp>
    </p:spTree>
    <p:extLst>
      <p:ext uri="{BB962C8B-B14F-4D97-AF65-F5344CB8AC3E}">
        <p14:creationId xmlns:p14="http://schemas.microsoft.com/office/powerpoint/2010/main" val="290639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241BD7-F167-4EB4-9595-0897992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5177"/>
            <a:ext cx="10515600" cy="781051"/>
          </a:xfrm>
        </p:spPr>
        <p:txBody>
          <a:bodyPr>
            <a:normAutofit/>
          </a:bodyPr>
          <a:lstStyle/>
          <a:p>
            <a:r>
              <a:rPr lang="th-TH" alt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ขั้นตอนการสมัครเข้าร่วม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A95554-9483-4F9B-A79A-058CA9192169}"/>
              </a:ext>
            </a:extLst>
          </p:cNvPr>
          <p:cNvSpPr/>
          <p:nvPr/>
        </p:nvSpPr>
        <p:spPr>
          <a:xfrm>
            <a:off x="4712493" y="1732298"/>
            <a:ext cx="2927350" cy="674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แจ้งความประสงค์/ประเมินตนเอง </a:t>
            </a:r>
            <a:endParaRPr lang="th-TH" alt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5A108070-6574-42B6-879B-CDC67C31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220" y="1863725"/>
            <a:ext cx="1075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03BA57A9-5CF0-4251-B0A5-EE574E7E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697" y="1077913"/>
            <a:ext cx="101983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00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38FDC-0ACB-49EE-B9E5-FB35A16E23FA}"/>
              </a:ext>
            </a:extLst>
          </p:cNvPr>
          <p:cNvSpPr/>
          <p:nvPr/>
        </p:nvSpPr>
        <p:spPr>
          <a:xfrm>
            <a:off x="5650223" y="1025129"/>
            <a:ext cx="105189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F2B1A2-3659-4C34-9F1F-FE2EE52E61BA}"/>
              </a:ext>
            </a:extLst>
          </p:cNvPr>
          <p:cNvSpPr/>
          <p:nvPr/>
        </p:nvSpPr>
        <p:spPr>
          <a:xfrm>
            <a:off x="9701111" y="950913"/>
            <a:ext cx="146546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เอกสารที่เกี่ยวข้อง</a:t>
            </a: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467CE56D-639F-4799-B046-5CE107954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017" y="3730307"/>
            <a:ext cx="2056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0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หนังสือแจ้งความประสงค์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0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แบบประเมินศักยภาพฯ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2F32EBD-605B-4800-A231-976164C420B0}"/>
              </a:ext>
            </a:extLst>
          </p:cNvPr>
          <p:cNvSpPr/>
          <p:nvPr/>
        </p:nvSpPr>
        <p:spPr>
          <a:xfrm>
            <a:off x="6108699" y="2587961"/>
            <a:ext cx="134939" cy="1015662"/>
          </a:xfrm>
          <a:prstGeom prst="downArrow">
            <a:avLst/>
          </a:prstGeom>
          <a:solidFill>
            <a:srgbClr val="0070C0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00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714C06F6-E5DA-4E3B-BD62-BFB0CBC52280}"/>
              </a:ext>
            </a:extLst>
          </p:cNvPr>
          <p:cNvSpPr/>
          <p:nvPr/>
        </p:nvSpPr>
        <p:spPr>
          <a:xfrm>
            <a:off x="5232080" y="3798431"/>
            <a:ext cx="1971675" cy="63976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CD12D0-05F6-4791-A829-950B1544E7FE}"/>
              </a:ext>
            </a:extLst>
          </p:cNvPr>
          <p:cNvSpPr/>
          <p:nvPr/>
        </p:nvSpPr>
        <p:spPr>
          <a:xfrm>
            <a:off x="1916985" y="3918257"/>
            <a:ext cx="823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1986DD-F1C2-4B84-9173-BAC4A73EEAF3}"/>
              </a:ext>
            </a:extLst>
          </p:cNvPr>
          <p:cNvSpPr/>
          <p:nvPr/>
        </p:nvSpPr>
        <p:spPr>
          <a:xfrm>
            <a:off x="4789487" y="5811044"/>
            <a:ext cx="2638425" cy="82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ประกาศรายชื่อ 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หน่วยบริการที่มีศักยภาพ 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730B2F3F-BCDF-403F-85B1-2A54AD252BCE}"/>
              </a:ext>
            </a:extLst>
          </p:cNvPr>
          <p:cNvSpPr/>
          <p:nvPr/>
        </p:nvSpPr>
        <p:spPr>
          <a:xfrm>
            <a:off x="6072188" y="4633002"/>
            <a:ext cx="171450" cy="109787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EF801C-9256-44AA-B9E5-265823E6EE28}"/>
              </a:ext>
            </a:extLst>
          </p:cNvPr>
          <p:cNvSpPr/>
          <p:nvPr/>
        </p:nvSpPr>
        <p:spPr>
          <a:xfrm>
            <a:off x="1346200" y="6021388"/>
            <a:ext cx="2449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สำนักบริหารงานทะเบียน </a:t>
            </a:r>
            <a:r>
              <a:rPr lang="th-TH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000" dirty="0"/>
          </a:p>
        </p:txBody>
      </p:sp>
      <p:sp>
        <p:nvSpPr>
          <p:cNvPr id="19480" name="TextBox 43">
            <a:extLst>
              <a:ext uri="{FF2B5EF4-FFF2-40B4-BE49-F238E27FC236}">
                <a16:creationId xmlns:a16="http://schemas.microsoft.com/office/drawing/2014/main" id="{5BCA95D5-733A-4CF8-ABF6-44509F89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4" y="4981884"/>
            <a:ext cx="197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เป็นตามหลักเกณฑ์</a:t>
            </a:r>
          </a:p>
        </p:txBody>
      </p:sp>
      <p:sp>
        <p:nvSpPr>
          <p:cNvPr id="19482" name="TextBox 46">
            <a:extLst>
              <a:ext uri="{FF2B5EF4-FFF2-40B4-BE49-F238E27FC236}">
                <a16:creationId xmlns:a16="http://schemas.microsoft.com/office/drawing/2014/main" id="{9B303590-B644-4FF5-9C61-21F09CA4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695" y="2770907"/>
            <a:ext cx="1233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ไม่เป็นเป็นตามหลักเกณฑ์</a:t>
            </a:r>
          </a:p>
        </p:txBody>
      </p:sp>
      <p:pic>
        <p:nvPicPr>
          <p:cNvPr id="29" name="รูปภาพ 3" descr="spd_20080503105202_b.jpg">
            <a:extLst>
              <a:ext uri="{FF2B5EF4-FFF2-40B4-BE49-F238E27FC236}">
                <a16:creationId xmlns:a16="http://schemas.microsoft.com/office/drawing/2014/main" id="{2046D23E-2989-407A-87CB-CA611ABE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0" y="193675"/>
            <a:ext cx="1168400" cy="51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13E94C-6C8D-4536-AE8A-1AD514A62A81}"/>
              </a:ext>
            </a:extLst>
          </p:cNvPr>
          <p:cNvSpPr txBox="1"/>
          <p:nvPr/>
        </p:nvSpPr>
        <p:spPr>
          <a:xfrm>
            <a:off x="9744075" y="1604337"/>
            <a:ext cx="20569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แบบประเมินตนเอง ศักยภาพการให้บริการสาธารณสุขทางไกล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082C5E07-5258-42AA-A468-9E657DBE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964" y="6021358"/>
            <a:ext cx="2541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 b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0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รายชื่อหน่วยบริการที่มีความพร้อม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26A01-2497-4A6B-AD8A-9DD2118E2858}"/>
              </a:ext>
            </a:extLst>
          </p:cNvPr>
          <p:cNvCxnSpPr>
            <a:stCxn id="19" idx="3"/>
          </p:cNvCxnSpPr>
          <p:nvPr/>
        </p:nvCxnSpPr>
        <p:spPr>
          <a:xfrm>
            <a:off x="7203755" y="4118312"/>
            <a:ext cx="10972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2B29592-F07E-457E-8B9C-F7BD4878C022}"/>
              </a:ext>
            </a:extLst>
          </p:cNvPr>
          <p:cNvCxnSpPr>
            <a:endCxn id="5" idx="3"/>
          </p:cNvCxnSpPr>
          <p:nvPr/>
        </p:nvCxnSpPr>
        <p:spPr>
          <a:xfrm rot="16200000" flipV="1">
            <a:off x="6946106" y="2763379"/>
            <a:ext cx="2048670" cy="66119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4E3D7B-3690-453C-B7BE-1AEC288AA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07877"/>
              </p:ext>
            </p:extLst>
          </p:nvPr>
        </p:nvGraphicFramePr>
        <p:xfrm>
          <a:off x="889000" y="28416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00" y="28416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1265</Words>
  <Application>Microsoft Office PowerPoint</Application>
  <PresentationFormat>Widescreen</PresentationFormat>
  <Paragraphs>177</Paragraphs>
  <Slides>55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Tahoma</vt:lpstr>
      <vt:lpstr>TH Sarabun New</vt:lpstr>
      <vt:lpstr>TH SarabunPSK</vt:lpstr>
      <vt:lpstr>Wingdings</vt:lpstr>
      <vt:lpstr>Office Theme</vt:lpstr>
      <vt:lpstr>Document</vt:lpstr>
      <vt:lpstr>บริการสาธารณสุขระบบทางไกล (Telehealth /Telemedicine)</vt:lpstr>
      <vt:lpstr>   ประเด็นวันนี้ </vt:lpstr>
      <vt:lpstr>PowerPoint Presentation</vt:lpstr>
      <vt:lpstr>PowerPoint Presentation</vt:lpstr>
      <vt:lpstr>นิยาม</vt:lpstr>
      <vt:lpstr>มาตรฐานที่เกี่ยวข้อง </vt:lpstr>
      <vt:lpstr>คุณสมบัติและศักยภาพของหน่วยบริการ</vt:lpstr>
      <vt:lpstr>PowerPoint Presentation</vt:lpstr>
      <vt:lpstr>ขั้นตอนการสมัครเข้าร่วม</vt:lpstr>
      <vt:lpstr>เอกสารที่ต้องมีการจัดเก็บ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การบันทึกข้อมูล &gt;&gt; ข้อมูลค่ารักษาพยาบาล (F7)</vt:lpstr>
      <vt:lpstr>ขั้นตอนการสมัครเข้าร่วม</vt:lpstr>
      <vt:lpstr>PowerPoint Presentation</vt:lpstr>
      <vt:lpstr>ขั้นตอนการสมัครเข้าร่วม</vt:lpstr>
      <vt:lpstr>PowerPoint Presentation</vt:lpstr>
      <vt:lpstr>PowerPoint Presentation</vt:lpstr>
      <vt:lpstr> รหัสเบิก Telehealth / Telemedicine และ จัดส่งยาทางไปรษณีย์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รหัสติด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บริการสาธารณสุขระบบทางไกล (Telehealth /Telemedicine)</dc:title>
  <dc:creator>Kanittha Chantila</dc:creator>
  <cp:lastModifiedBy>nhso 127</cp:lastModifiedBy>
  <cp:revision>43</cp:revision>
  <cp:lastPrinted>2020-11-30T02:16:06Z</cp:lastPrinted>
  <dcterms:created xsi:type="dcterms:W3CDTF">2020-11-24T22:12:28Z</dcterms:created>
  <dcterms:modified xsi:type="dcterms:W3CDTF">2023-02-28T06:06:24Z</dcterms:modified>
</cp:coreProperties>
</file>