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9" r:id="rId7"/>
    <p:sldId id="270" r:id="rId8"/>
    <p:sldId id="267" r:id="rId9"/>
    <p:sldId id="268" r:id="rId10"/>
    <p:sldId id="263" r:id="rId11"/>
    <p:sldId id="264" r:id="rId12"/>
    <p:sldId id="265" r:id="rId13"/>
    <p:sldId id="266" r:id="rId14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C6BE-DA6C-4750-9C7E-267E8F47C176}" type="datetimeFigureOut">
              <a:rPr lang="th-TH" smtClean="0"/>
              <a:t>31/03/60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1820-3968-4DF0-9623-A7EBCBD152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1792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C6BE-DA6C-4750-9C7E-267E8F47C176}" type="datetimeFigureOut">
              <a:rPr lang="th-TH" smtClean="0"/>
              <a:t>31/03/60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1820-3968-4DF0-9623-A7EBCBD152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4575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C6BE-DA6C-4750-9C7E-267E8F47C176}" type="datetimeFigureOut">
              <a:rPr lang="th-TH" smtClean="0"/>
              <a:t>31/03/60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1820-3968-4DF0-9623-A7EBCBD152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7684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C6BE-DA6C-4750-9C7E-267E8F47C176}" type="datetimeFigureOut">
              <a:rPr lang="th-TH" smtClean="0"/>
              <a:t>31/03/60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1820-3968-4DF0-9623-A7EBCBD152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55353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C6BE-DA6C-4750-9C7E-267E8F47C176}" type="datetimeFigureOut">
              <a:rPr lang="th-TH" smtClean="0"/>
              <a:t>31/03/60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1820-3968-4DF0-9623-A7EBCBD152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292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C6BE-DA6C-4750-9C7E-267E8F47C176}" type="datetimeFigureOut">
              <a:rPr lang="th-TH" smtClean="0"/>
              <a:t>31/03/60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1820-3968-4DF0-9623-A7EBCBD152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7280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C6BE-DA6C-4750-9C7E-267E8F47C176}" type="datetimeFigureOut">
              <a:rPr lang="th-TH" smtClean="0"/>
              <a:t>31/03/60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1820-3968-4DF0-9623-A7EBCBD152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6812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C6BE-DA6C-4750-9C7E-267E8F47C176}" type="datetimeFigureOut">
              <a:rPr lang="th-TH" smtClean="0"/>
              <a:t>31/03/60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1820-3968-4DF0-9623-A7EBCBD152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221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C6BE-DA6C-4750-9C7E-267E8F47C176}" type="datetimeFigureOut">
              <a:rPr lang="th-TH" smtClean="0"/>
              <a:t>31/03/60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1820-3968-4DF0-9623-A7EBCBD152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9413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C6BE-DA6C-4750-9C7E-267E8F47C176}" type="datetimeFigureOut">
              <a:rPr lang="th-TH" smtClean="0"/>
              <a:t>31/03/60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1820-3968-4DF0-9623-A7EBCBD152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407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C6BE-DA6C-4750-9C7E-267E8F47C176}" type="datetimeFigureOut">
              <a:rPr lang="th-TH" smtClean="0"/>
              <a:t>31/03/60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1820-3968-4DF0-9623-A7EBCBD152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1164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3C6BE-DA6C-4750-9C7E-267E8F47C176}" type="datetimeFigureOut">
              <a:rPr lang="th-TH" smtClean="0"/>
              <a:t>31/03/60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91820-3968-4DF0-9623-A7EBCBD152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36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208912" cy="3456384"/>
          </a:xfrm>
        </p:spPr>
        <p:txBody>
          <a:bodyPr>
            <a:normAutofit/>
          </a:bodyPr>
          <a:lstStyle/>
          <a:p>
            <a:r>
              <a:rPr lang="th-TH" sz="66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กลุ่มงานควบคุมโรคไม่ติดต่อ </a:t>
            </a:r>
            <a:r>
              <a:rPr lang="th-TH" sz="66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66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66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สุขภาพจิต</a:t>
            </a:r>
            <a:r>
              <a:rPr lang="th-TH" sz="66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th-TH" sz="6600" b="1" dirty="0" err="1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ยาเสพติด</a:t>
            </a:r>
            <a:r>
              <a:rPr lang="th-TH" sz="66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th-TH" sz="6600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77703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1281" y="260648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5. </a:t>
            </a:r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การประเมิน </a:t>
            </a:r>
            <a:r>
              <a:rPr lang="en-US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NCD Clinic </a:t>
            </a:r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คุณภาพ 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  สำนักงาน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สาธารณสุขจังหวัดสระแก้ว ได้กำหนดการออกประเมิน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NCD Clinic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คุณภาพ (คุณภาพ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NCD Clinic Plus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ปี 2560) เพื่อพัฒนา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คุณภาพ</a:t>
            </a:r>
          </a:p>
          <a:p>
            <a:pPr marL="0" indent="0"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บริการผู้ป่วยโรคไม่ติดต่อ ในโรงพยาบาล ทุกอำเภอ ๆ ละ 1 วัน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ใน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เดือน เมษายน  2560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ขอ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ความร่วมมือ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ดังนี้</a:t>
            </a:r>
          </a:p>
          <a:p>
            <a:pPr marL="0" lvl="0" indent="0"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    1) สนับสนุน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บุคลากร (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Case Manager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จากโรงพยาบาล</a:t>
            </a:r>
          </a:p>
          <a:p>
            <a:pPr marL="0" lvl="0" indent="0"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ทุก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แห่ง ร่วมเป็นทีมประเมิน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ฯ</a:t>
            </a:r>
          </a:p>
          <a:p>
            <a:pPr marL="0" lvl="0" indent="0"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     2) จัดเตรียม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เจ้าหน้าที่ผู้รับผิดชอบงานและผู้ที่เกี่ยวข้อง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เพื่อรับการประเมิน</a:t>
            </a:r>
          </a:p>
          <a:p>
            <a:pPr marL="0" lvl="0" indent="0">
              <a:buNone/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    3) จัดเตรียม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ข้อมูลที่เกี่ยวข้องเพื่อนำเสนอแก่ทีมประเมิน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NCD Clinic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คุณภาพ</a:t>
            </a:r>
          </a:p>
          <a:p>
            <a:pPr marL="0" lvl="0" indent="0"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     4) จัดเตรียม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สถานที่/ห้องประชุม </a:t>
            </a:r>
          </a:p>
        </p:txBody>
      </p:sp>
    </p:spTree>
    <p:extLst>
      <p:ext uri="{BB962C8B-B14F-4D97-AF65-F5344CB8AC3E}">
        <p14:creationId xmlns:p14="http://schemas.microsoft.com/office/powerpoint/2010/main" val="3938251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กำหนดการออกประเมิน </a:t>
            </a:r>
            <a:r>
              <a:rPr lang="en-US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NCD Clinic </a:t>
            </a:r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คุณภาพ</a:t>
            </a:r>
            <a:r>
              <a:rPr lang="en-US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เดือน เมษายน 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2560</a:t>
            </a:r>
            <a:endParaRPr lang="th-TH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88549"/>
              </p:ext>
            </p:extLst>
          </p:nvPr>
        </p:nvGraphicFramePr>
        <p:xfrm>
          <a:off x="1547664" y="1772816"/>
          <a:ext cx="5832648" cy="4602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7600"/>
                <a:gridCol w="3135048"/>
              </a:tblGrid>
              <a:tr h="424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วัน เดือน ปี</a:t>
                      </a:r>
                      <a:endParaRPr lang="en-US" sz="32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อำเภอ</a:t>
                      </a:r>
                      <a:endParaRPr lang="en-US" sz="32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424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0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เมษายน 60</a:t>
                      </a:r>
                      <a:endParaRPr lang="en-US" sz="300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วังสมบูรณ์</a:t>
                      </a:r>
                      <a:endParaRPr lang="en-US" sz="30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424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0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 เมษายน 60</a:t>
                      </a:r>
                      <a:endParaRPr lang="en-US" sz="300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คลองหาด</a:t>
                      </a:r>
                      <a:endParaRPr lang="en-US" sz="30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424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18 เมษายน 60</a:t>
                      </a:r>
                      <a:endParaRPr lang="en-US" sz="30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วัฒนานคร</a:t>
                      </a:r>
                      <a:endParaRPr lang="en-US" sz="30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424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19 เมษายน 60</a:t>
                      </a:r>
                      <a:endParaRPr lang="en-US" sz="30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000" b="1" dirty="0">
                          <a:solidFill>
                            <a:srgbClr val="0000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โคกสูง</a:t>
                      </a:r>
                      <a:endParaRPr lang="en-US" sz="3000" b="1" dirty="0">
                        <a:solidFill>
                          <a:srgbClr val="0000FF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424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FF66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 เมษายน 60</a:t>
                      </a:r>
                      <a:endParaRPr lang="en-US" sz="3000" dirty="0">
                        <a:solidFill>
                          <a:srgbClr val="FF66FF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000" b="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วังน้ำเย็น</a:t>
                      </a:r>
                      <a:endParaRPr lang="en-US" sz="3000" b="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424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rgbClr val="FF66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21 เมษายน 60</a:t>
                      </a:r>
                      <a:endParaRPr lang="en-US" sz="3000" dirty="0">
                        <a:solidFill>
                          <a:srgbClr val="FF66FF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000" b="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ตาพระยา</a:t>
                      </a:r>
                      <a:endParaRPr lang="en-US" sz="3000" b="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424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24 เมษายน 60</a:t>
                      </a:r>
                      <a:endParaRPr lang="en-US" sz="30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สระแก้ว</a:t>
                      </a:r>
                      <a:endParaRPr lang="en-US" sz="30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</a:tr>
              <a:tr h="319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26 เมษายน 60</a:t>
                      </a:r>
                      <a:endParaRPr lang="en-US" sz="30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อรัญประเทศ</a:t>
                      </a:r>
                      <a:endParaRPr lang="en-US" sz="30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B w="12700" cmpd="sng">
                      <a:noFill/>
                    </a:lnB>
                  </a:tcPr>
                </a:tc>
              </a:tr>
              <a:tr h="1379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th-TH" sz="30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 </a:t>
                      </a:r>
                      <a:r>
                        <a:rPr lang="th-TH" sz="3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เมษายน 60</a:t>
                      </a:r>
                      <a:endParaRPr lang="en-US" sz="30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เขาฉกรรจ์</a:t>
                      </a:r>
                      <a:endParaRPr lang="en-US" sz="30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T w="12700" cmpd="sng">
                      <a:noFill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4304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6. การตรวจปัสสาวะหาสารเสพติด</a:t>
            </a:r>
            <a:endParaRPr lang="th-TH" sz="40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11560" y="1124744"/>
            <a:ext cx="8075240" cy="5001419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/>
              <a:t>     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รัฐมนตรีว่าการกระทรวงมหาดไทย โดยกรมการปกครองแจ้งให้ ศูนย์ป้องกัน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ปราบปราม</a:t>
            </a:r>
            <a:r>
              <a:rPr lang="th-TH" sz="3000" dirty="0" err="1" smtClean="0">
                <a:latin typeface="TH SarabunPSK" pitchFamily="34" charset="-34"/>
                <a:cs typeface="TH SarabunPSK" pitchFamily="34" charset="-34"/>
              </a:rPr>
              <a:t>ยา</a:t>
            </a:r>
            <a:r>
              <a:rPr lang="th-TH" sz="3000" dirty="0" err="1">
                <a:latin typeface="TH SarabunPSK" pitchFamily="34" charset="-34"/>
                <a:cs typeface="TH SarabunPSK" pitchFamily="34" charset="-34"/>
              </a:rPr>
              <a:t>เสพติด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จังหวัด </a:t>
            </a:r>
            <a:r>
              <a:rPr lang="th-TH" sz="3000" dirty="0" err="1" smtClean="0">
                <a:latin typeface="TH SarabunPSK" pitchFamily="34" charset="-34"/>
                <a:cs typeface="TH SarabunPSK" pitchFamily="34" charset="-34"/>
              </a:rPr>
              <a:t>บูรณา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การตรวจปัสสาวะหาสารเสพติด</a:t>
            </a:r>
            <a:br>
              <a:rPr lang="th-TH" sz="30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ในผู้เข้ารับการคัดเลือกทหารกองเกินเข้ารับราชการทหารกองประจำการ </a:t>
            </a:r>
            <a:br>
              <a:rPr lang="th-TH" sz="30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ประจำปี 2560   </a:t>
            </a:r>
          </a:p>
          <a:p>
            <a:pPr marL="0" indent="0">
              <a:buNone/>
            </a:pP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     จังหวัดสระแก้ว  ได้แจ้งศูนย์คัดกรองระดับอำเภอร่วม</a:t>
            </a:r>
            <a:r>
              <a:rPr lang="th-TH" sz="3000" dirty="0" err="1">
                <a:latin typeface="TH SarabunPSK" pitchFamily="34" charset="-34"/>
                <a:cs typeface="TH SarabunPSK" pitchFamily="34" charset="-34"/>
              </a:rPr>
              <a:t>บูรณา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การกับศูนย์ปฏิบัติการ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ป้องกันและปราบปราม </a:t>
            </a:r>
            <a:r>
              <a:rPr lang="th-TH" sz="3000" dirty="0" err="1">
                <a:latin typeface="TH SarabunPSK" pitchFamily="34" charset="-34"/>
                <a:cs typeface="TH SarabunPSK" pitchFamily="34" charset="-34"/>
              </a:rPr>
              <a:t>ยาเสพ</a:t>
            </a:r>
            <a:r>
              <a:rPr lang="th-TH" sz="3000" dirty="0" err="1" smtClean="0">
                <a:latin typeface="TH SarabunPSK" pitchFamily="34" charset="-34"/>
                <a:cs typeface="TH SarabunPSK" pitchFamily="34" charset="-34"/>
              </a:rPr>
              <a:t>ติด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อำเภอ เพื่อให้เกิดการบูร</a:t>
            </a:r>
            <a:r>
              <a:rPr lang="th-TH" sz="3000" dirty="0" err="1" smtClean="0">
                <a:latin typeface="TH SarabunPSK" pitchFamily="34" charset="-34"/>
                <a:cs typeface="TH SarabunPSK" pitchFamily="34" charset="-34"/>
              </a:rPr>
              <a:t>ณา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การ</a:t>
            </a:r>
            <a:br>
              <a:rPr lang="th-TH" sz="30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การป้องกันและแก้ไขปัญหา</a:t>
            </a:r>
            <a:r>
              <a:rPr lang="th-TH" sz="3000" dirty="0" err="1" smtClean="0">
                <a:latin typeface="TH SarabunPSK" pitchFamily="34" charset="-34"/>
                <a:cs typeface="TH SarabunPSK" pitchFamily="34" charset="-34"/>
              </a:rPr>
              <a:t>ยาเสพติด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อย่างเป็นรูปธรรม สอดคล้องกับนโยบาย</a:t>
            </a:r>
            <a:br>
              <a:rPr lang="th-TH" sz="30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ของรัฐบาล</a:t>
            </a:r>
          </a:p>
          <a:p>
            <a:pPr marL="0" indent="0">
              <a:buNone/>
            </a:pP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     สำนักงานสาธารณสุขจังหวัดสระแก้ว ขอความร่วมมือ รพ./</a:t>
            </a:r>
            <a:r>
              <a:rPr lang="th-TH" sz="3000" dirty="0" err="1" smtClean="0">
                <a:latin typeface="TH SarabunPSK" pitchFamily="34" charset="-34"/>
                <a:cs typeface="TH SarabunPSK" pitchFamily="34" charset="-34"/>
              </a:rPr>
              <a:t>สสอ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. ทุกอำเภอมอบหมายเจ้าหน้าที่ออกปฏิบัติงานตามคำสั่งศูนย์ เพื่อออกคัดกรองฯ</a:t>
            </a:r>
            <a:endParaRPr lang="th-TH" sz="3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24240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ตารางการออกคัดกรองฯ</a:t>
            </a:r>
            <a:endParaRPr lang="th-TH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621825"/>
              </p:ext>
            </p:extLst>
          </p:nvPr>
        </p:nvGraphicFramePr>
        <p:xfrm>
          <a:off x="899592" y="836712"/>
          <a:ext cx="7488832" cy="5759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2193358"/>
                <a:gridCol w="3351258"/>
              </a:tblGrid>
              <a:tr h="562988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วัน  เดือน  ปี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อำเภอ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สถานที่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445124">
                <a:tc>
                  <a:txBody>
                    <a:bodyPr/>
                    <a:lstStyle/>
                    <a:p>
                      <a:r>
                        <a:rPr lang="th-TH" sz="2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 เมษายน 60</a:t>
                      </a:r>
                      <a:endParaRPr lang="th-TH" sz="2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500" dirty="0" smtClean="0">
                          <a:latin typeface="TH SarabunPSK" pitchFamily="34" charset="-34"/>
                          <a:cs typeface="TH SarabunPSK" pitchFamily="34" charset="-34"/>
                        </a:rPr>
                        <a:t>วังสมบูรณ์</a:t>
                      </a:r>
                      <a:endParaRPr lang="th-TH" sz="25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500" dirty="0" smtClean="0">
                          <a:latin typeface="TH SarabunPSK" pitchFamily="34" charset="-34"/>
                          <a:cs typeface="TH SarabunPSK" pitchFamily="34" charset="-34"/>
                        </a:rPr>
                        <a:t>หอประชุมอำเภอวังสมบูรณ์</a:t>
                      </a:r>
                      <a:endParaRPr lang="th-TH" sz="25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404732">
                <a:tc>
                  <a:txBody>
                    <a:bodyPr/>
                    <a:lstStyle/>
                    <a:p>
                      <a:endParaRPr lang="th-TH" sz="25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500" dirty="0" smtClean="0">
                          <a:latin typeface="TH SarabunPSK" pitchFamily="34" charset="-34"/>
                          <a:cs typeface="TH SarabunPSK" pitchFamily="34" charset="-34"/>
                        </a:rPr>
                        <a:t>โคกสูง</a:t>
                      </a:r>
                      <a:endParaRPr lang="th-TH" sz="25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500" dirty="0" smtClean="0">
                          <a:latin typeface="TH SarabunPSK" pitchFamily="34" charset="-34"/>
                          <a:cs typeface="TH SarabunPSK" pitchFamily="34" charset="-34"/>
                        </a:rPr>
                        <a:t>หอประชุมอำเภอโคกสูง</a:t>
                      </a:r>
                      <a:endParaRPr lang="th-TH" sz="25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64340">
                <a:tc>
                  <a:txBody>
                    <a:bodyPr/>
                    <a:lstStyle/>
                    <a:p>
                      <a:r>
                        <a:rPr lang="th-TH" sz="2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 เมษายน 60</a:t>
                      </a:r>
                      <a:endParaRPr lang="th-TH" sz="2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500" dirty="0" smtClean="0">
                          <a:latin typeface="TH SarabunPSK" pitchFamily="34" charset="-34"/>
                          <a:cs typeface="TH SarabunPSK" pitchFamily="34" charset="-34"/>
                        </a:rPr>
                        <a:t>วังน้ำเย็น</a:t>
                      </a:r>
                      <a:endParaRPr lang="th-TH" sz="25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500" dirty="0" smtClean="0">
                          <a:latin typeface="TH SarabunPSK" pitchFamily="34" charset="-34"/>
                          <a:cs typeface="TH SarabunPSK" pitchFamily="34" charset="-34"/>
                        </a:rPr>
                        <a:t>หอประชุมอำเภอวังน้ำเย็น</a:t>
                      </a:r>
                      <a:endParaRPr lang="th-TH" sz="25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95956">
                <a:tc>
                  <a:txBody>
                    <a:bodyPr/>
                    <a:lstStyle/>
                    <a:p>
                      <a:endParaRPr lang="th-TH" sz="25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500" dirty="0" smtClean="0">
                          <a:latin typeface="TH SarabunPSK" pitchFamily="34" charset="-34"/>
                          <a:cs typeface="TH SarabunPSK" pitchFamily="34" charset="-34"/>
                        </a:rPr>
                        <a:t>ตาพระยา</a:t>
                      </a:r>
                      <a:endParaRPr lang="th-TH" sz="25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500" dirty="0" smtClean="0">
                          <a:latin typeface="TH SarabunPSK" pitchFamily="34" charset="-34"/>
                          <a:cs typeface="TH SarabunPSK" pitchFamily="34" charset="-34"/>
                        </a:rPr>
                        <a:t>หอประชุมอำเภอตาพระยา</a:t>
                      </a:r>
                      <a:endParaRPr lang="th-TH" sz="25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427572">
                <a:tc>
                  <a:txBody>
                    <a:bodyPr/>
                    <a:lstStyle/>
                    <a:p>
                      <a:r>
                        <a:rPr lang="th-TH" sz="2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 เมษายน 60</a:t>
                      </a:r>
                      <a:endParaRPr lang="th-TH" sz="2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500" dirty="0" smtClean="0">
                          <a:latin typeface="TH SarabunPSK" pitchFamily="34" charset="-34"/>
                          <a:cs typeface="TH SarabunPSK" pitchFamily="34" charset="-34"/>
                        </a:rPr>
                        <a:t>เขาฉกรรจ์</a:t>
                      </a:r>
                      <a:endParaRPr lang="th-TH" sz="25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500" dirty="0" smtClean="0">
                          <a:latin typeface="TH SarabunPSK" pitchFamily="34" charset="-34"/>
                          <a:cs typeface="TH SarabunPSK" pitchFamily="34" charset="-34"/>
                        </a:rPr>
                        <a:t>หอประชุมโรงเรียนอนุบาลเขาฉกรรจ์</a:t>
                      </a:r>
                      <a:endParaRPr lang="th-TH" sz="25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87180">
                <a:tc>
                  <a:txBody>
                    <a:bodyPr/>
                    <a:lstStyle/>
                    <a:p>
                      <a:endParaRPr lang="th-TH" sz="250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500" dirty="0" smtClean="0">
                          <a:latin typeface="TH SarabunPSK" pitchFamily="34" charset="-34"/>
                          <a:cs typeface="TH SarabunPSK" pitchFamily="34" charset="-34"/>
                        </a:rPr>
                        <a:t>อรัญประเทศ</a:t>
                      </a:r>
                      <a:endParaRPr lang="th-TH" sz="25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500" dirty="0" smtClean="0">
                          <a:latin typeface="TH SarabunPSK" pitchFamily="34" charset="-34"/>
                          <a:cs typeface="TH SarabunPSK" pitchFamily="34" charset="-34"/>
                        </a:rPr>
                        <a:t>หอประชุมอำเภออรัญประเทศ</a:t>
                      </a:r>
                      <a:endParaRPr lang="th-TH" sz="25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418796">
                <a:tc>
                  <a:txBody>
                    <a:bodyPr/>
                    <a:lstStyle/>
                    <a:p>
                      <a:r>
                        <a:rPr lang="th-TH" sz="2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 เมษายน 60</a:t>
                      </a:r>
                      <a:endParaRPr lang="th-TH" sz="2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500" dirty="0" smtClean="0">
                          <a:latin typeface="TH SarabunPSK" pitchFamily="34" charset="-34"/>
                          <a:cs typeface="TH SarabunPSK" pitchFamily="34" charset="-34"/>
                        </a:rPr>
                        <a:t>เมืองสระแก้ว</a:t>
                      </a:r>
                      <a:endParaRPr lang="th-TH" sz="25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500" dirty="0" smtClean="0">
                          <a:latin typeface="TH SarabunPSK" pitchFamily="34" charset="-34"/>
                          <a:cs typeface="TH SarabunPSK" pitchFamily="34" charset="-34"/>
                        </a:rPr>
                        <a:t>ศาลาการเปรียญวัดสระแก้ว</a:t>
                      </a:r>
                      <a:endParaRPr lang="th-TH" sz="25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8404">
                <a:tc>
                  <a:txBody>
                    <a:bodyPr/>
                    <a:lstStyle/>
                    <a:p>
                      <a:endParaRPr lang="th-TH" sz="25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2500" dirty="0" smtClean="0">
                          <a:latin typeface="TH SarabunPSK" pitchFamily="34" charset="-34"/>
                          <a:cs typeface="TH SarabunPSK" pitchFamily="34" charset="-34"/>
                        </a:rPr>
                        <a:t>อรัญประเทศ</a:t>
                      </a:r>
                      <a:endParaRPr lang="th-TH" sz="25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500" dirty="0" smtClean="0">
                          <a:latin typeface="TH SarabunPSK" pitchFamily="34" charset="-34"/>
                          <a:cs typeface="TH SarabunPSK" pitchFamily="34" charset="-34"/>
                        </a:rPr>
                        <a:t>หอประชุมอำเภออรัญประเทศ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th-TH" sz="2500" b="1" dirty="0" smtClean="0"/>
                        <a:t>5 เมษายน 60</a:t>
                      </a:r>
                      <a:endParaRPr lang="th-TH" sz="2500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2500" dirty="0" smtClean="0">
                          <a:latin typeface="TH SarabunPSK" pitchFamily="34" charset="-34"/>
                          <a:cs typeface="TH SarabunPSK" pitchFamily="34" charset="-34"/>
                        </a:rPr>
                        <a:t>เมืองสระแก้ว</a:t>
                      </a:r>
                      <a:endParaRPr lang="th-TH" sz="25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2500" dirty="0" smtClean="0">
                          <a:latin typeface="TH SarabunPSK" pitchFamily="34" charset="-34"/>
                          <a:cs typeface="TH SarabunPSK" pitchFamily="34" charset="-34"/>
                        </a:rPr>
                        <a:t>ศาลาการเปรียญวัดสระแก้ว</a:t>
                      </a:r>
                      <a:endParaRPr lang="th-TH" sz="25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endParaRPr lang="th-TH" sz="25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2500" dirty="0" smtClean="0"/>
                        <a:t>คลองหาด</a:t>
                      </a:r>
                      <a:endParaRPr lang="th-TH" sz="25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2500" dirty="0" smtClean="0"/>
                        <a:t>หอประชุมอำเภอคลองหาด</a:t>
                      </a:r>
                      <a:endParaRPr lang="th-TH" sz="250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th-TH" sz="2500" b="1" dirty="0" smtClean="0"/>
                        <a:t>7 เมษายน</a:t>
                      </a:r>
                      <a:r>
                        <a:rPr lang="th-TH" sz="2500" b="1" baseline="0" dirty="0" smtClean="0"/>
                        <a:t> 60</a:t>
                      </a:r>
                      <a:endParaRPr lang="th-TH" sz="2500" b="1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th-TH" sz="2500" dirty="0" smtClean="0"/>
                        <a:t>วัฒนานคร</a:t>
                      </a:r>
                      <a:endParaRPr lang="th-TH" sz="25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th-TH" sz="2500" dirty="0" smtClean="0"/>
                        <a:t>ศาลาเทียนทองวัฒนานคร</a:t>
                      </a:r>
                      <a:endParaRPr lang="th-TH" sz="2500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2829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341784"/>
            <a:ext cx="8229600" cy="1143000"/>
          </a:xfrm>
        </p:spPr>
        <p:txBody>
          <a:bodyPr>
            <a:noAutofit/>
          </a:bodyPr>
          <a:lstStyle/>
          <a:p>
            <a:r>
              <a:rPr lang="th-TH" sz="3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1. ผลการดำเนินงานบำบัดรักษาและฟื้นฟูสมรรถภาพผู้เสพ/</a:t>
            </a:r>
            <a:br>
              <a:rPr lang="th-TH" sz="3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ผู้ติด</a:t>
            </a:r>
            <a:r>
              <a:rPr lang="th-TH" sz="3800" b="1" dirty="0" err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ยาเสพติด</a:t>
            </a:r>
            <a:r>
              <a:rPr lang="th-TH" sz="3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ปีงบประมาณ ๒๕๖๐</a:t>
            </a:r>
            <a:endParaRPr lang="en-US" sz="3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0696185"/>
              </p:ext>
            </p:extLst>
          </p:nvPr>
        </p:nvGraphicFramePr>
        <p:xfrm>
          <a:off x="457200" y="1700808"/>
          <a:ext cx="8229600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0744"/>
                <a:gridCol w="1584176"/>
                <a:gridCol w="1584176"/>
                <a:gridCol w="1450504"/>
              </a:tblGrid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ระบบบำบัด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ผลงาน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th-TH" sz="3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ระบบสมัครใจ</a:t>
                      </a:r>
                      <a:endParaRPr lang="th-TH" sz="3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3200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๖๗๗</a:t>
                      </a:r>
                      <a:endParaRPr lang="en-US" sz="32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3200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๒๐๔</a:t>
                      </a:r>
                      <a:endParaRPr lang="en-US" sz="32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320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๓๐.๑</a:t>
                      </a:r>
                      <a:endParaRPr lang="en-US" sz="320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th-TH" sz="3600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- </a:t>
                      </a:r>
                      <a:r>
                        <a:rPr lang="en-US" sz="3600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Matrix Program </a:t>
                      </a:r>
                      <a:endParaRPr lang="th-TH" sz="3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th-TH" sz="3200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๔๕๗</a:t>
                      </a:r>
                      <a:endParaRPr lang="en-US" sz="32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๑๔๘</a:t>
                      </a:r>
                      <a:endParaRPr lang="en-US" sz="1600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๓๒.๔</a:t>
                      </a:r>
                      <a:endParaRPr lang="en-US" sz="1600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7560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- ค่ายปรับเปลี่ยนพฤติกรรม</a:t>
                      </a:r>
                      <a:endParaRPr lang="en-US" sz="3600" dirty="0" smtClean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th-TH" sz="3200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๒๒๐</a:t>
                      </a:r>
                      <a:endParaRPr lang="en-US" sz="32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๕๖</a:t>
                      </a:r>
                      <a:endParaRPr lang="en-US" sz="1600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๒๕.๔</a:t>
                      </a:r>
                      <a:endParaRPr lang="en-US" sz="1600" dirty="0">
                        <a:effectLst/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th-TH" sz="3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ระบบบังคับบำบัด</a:t>
                      </a:r>
                      <a:endParaRPr lang="th-TH" sz="3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3200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๖๐๐</a:t>
                      </a:r>
                      <a:endParaRPr lang="en-US" sz="32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3200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๕๓๙</a:t>
                      </a:r>
                      <a:endParaRPr lang="en-US" sz="32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3200" dirty="0"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๘๙.๘</a:t>
                      </a:r>
                      <a:endParaRPr lang="en-US" sz="32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th-TH" sz="3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3200" b="1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๑,๒๗๗</a:t>
                      </a:r>
                      <a:endParaRPr lang="en-US" sz="32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3200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๗๔๓</a:t>
                      </a:r>
                      <a:endParaRPr lang="en-US" sz="32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606425" algn="ctr"/>
                        </a:tabLst>
                      </a:pPr>
                      <a:r>
                        <a:rPr lang="th-TH" sz="3200" b="1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๕๘.๑</a:t>
                      </a:r>
                      <a:endParaRPr lang="en-US" sz="3200" dirty="0">
                        <a:effectLst/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429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2. การ</a:t>
            </a:r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จัดค่ายศูนย์ปรับเปลี่ยนพฤติกรรมผู้เสพจังหวัดสระแก้ว ปี ๒๕๖๐ </a:t>
            </a:r>
            <a:endParaRPr lang="th-TH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783357"/>
            <a:ext cx="8363272" cy="4525963"/>
          </a:xfrm>
        </p:spPr>
        <p:txBody>
          <a:bodyPr/>
          <a:lstStyle/>
          <a:p>
            <a:pPr marL="0" indent="0" algn="ctr">
              <a:buNone/>
            </a:pP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จังหวัดสระแก้ว/ศูนย์อำนวยการป้องกันและ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ปราบปราม </a:t>
            </a:r>
            <a:r>
              <a:rPr lang="th-TH" sz="2800" b="1" dirty="0" err="1" smtClean="0">
                <a:latin typeface="TH SarabunPSK" pitchFamily="34" charset="-34"/>
                <a:cs typeface="TH SarabunPSK" pitchFamily="34" charset="-34"/>
              </a:rPr>
              <a:t>ยา</a:t>
            </a:r>
            <a:r>
              <a:rPr lang="th-TH" sz="2800" b="1" dirty="0" err="1">
                <a:latin typeface="TH SarabunPSK" pitchFamily="34" charset="-34"/>
                <a:cs typeface="TH SarabunPSK" pitchFamily="34" charset="-34"/>
              </a:rPr>
              <a:t>เสพติด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จังหวัดสระแก้ว 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ตั้งเป้าหมายใน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การจัดทำค่าย “ศูนย์ขวัญแผ่นดินจังหวัดสระแก้ว” ปี ๒๕๖๐ </a:t>
            </a:r>
            <a:endParaRPr lang="th-TH" sz="2800" b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036168"/>
              </p:ext>
            </p:extLst>
          </p:nvPr>
        </p:nvGraphicFramePr>
        <p:xfrm>
          <a:off x="395536" y="2996953"/>
          <a:ext cx="8496943" cy="3024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913"/>
                <a:gridCol w="2328471"/>
                <a:gridCol w="2664296"/>
                <a:gridCol w="1224136"/>
                <a:gridCol w="1152127"/>
              </a:tblGrid>
              <a:tr h="604867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ลำดับที่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วัน เดือน ปี 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สถานที่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ผลงาน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  <a:tr h="604867"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รุ่นที่ 1 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23 ก.พ.</a:t>
                      </a:r>
                      <a:r>
                        <a:rPr lang="th-TH" sz="28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- 6 มี.ค. 60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4">
                  <a:txBody>
                    <a:bodyPr/>
                    <a:lstStyle/>
                    <a:p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กองร้อยอาสารักษาดินแดน จังหวัดสระแก้ว</a:t>
                      </a: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55</a:t>
                      </a:r>
                      <a:r>
                        <a:rPr lang="th-TH" sz="28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คน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  <a:tr h="604867"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รุ่นที่ 2 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27 มี.ค. - 7 เม.ย. 60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55 คน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  <a:tr h="604867"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รุ่นที่ 3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ยังไม่ระบุ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55 คน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</a:tr>
              <a:tr h="604867"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ร่นที่ 4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ยังไม่ระบุ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55 คน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595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3. เร่งรัด</a:t>
            </a:r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การเบิก-จ่ายงบประมาณแผนงานป้องกัน ปราบปรามและบำบัดรักษา</a:t>
            </a:r>
            <a:r>
              <a:rPr lang="th-TH" b="1" dirty="0" err="1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ยาเสพติด</a:t>
            </a:r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ปี ๒๕๖๐ </a:t>
            </a:r>
            <a:endParaRPr lang="th-TH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916832"/>
            <a:ext cx="8363272" cy="4525963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/>
              <a:t>           สำนักงาน</a:t>
            </a:r>
            <a:r>
              <a:rPr lang="th-TH" dirty="0"/>
              <a:t>ปลัดกระทรวงสาธารณสุข  ได้สนับสนุน</a:t>
            </a:r>
            <a:r>
              <a:rPr lang="th-TH" dirty="0" smtClean="0"/>
              <a:t>งบประมาณ </a:t>
            </a:r>
          </a:p>
          <a:p>
            <a:pPr marL="0" indent="0">
              <a:buNone/>
            </a:pPr>
            <a:r>
              <a:rPr lang="th-TH" dirty="0" smtClean="0"/>
              <a:t>เพื่อ</a:t>
            </a:r>
            <a:r>
              <a:rPr lang="th-TH" dirty="0"/>
              <a:t>สนับสนุนการบริหารจัดการระบบ</a:t>
            </a:r>
            <a:r>
              <a:rPr lang="th-TH" dirty="0" err="1"/>
              <a:t>ยาเสพ</a:t>
            </a:r>
            <a:r>
              <a:rPr lang="th-TH" dirty="0" err="1" smtClean="0"/>
              <a:t>ติด</a:t>
            </a:r>
            <a:r>
              <a:rPr lang="th-TH" dirty="0" smtClean="0"/>
              <a:t> ได้</a:t>
            </a:r>
            <a:r>
              <a:rPr lang="th-TH" dirty="0"/>
              <a:t>อย่างเป็นระบบ</a:t>
            </a:r>
            <a:r>
              <a:rPr lang="th-TH" dirty="0" smtClean="0"/>
              <a:t>และ</a:t>
            </a:r>
          </a:p>
          <a:p>
            <a:pPr marL="0" indent="0">
              <a:buNone/>
            </a:pPr>
            <a:r>
              <a:rPr lang="th-TH" dirty="0" smtClean="0"/>
              <a:t>มีประสิทธิภาพ   ใน </a:t>
            </a:r>
            <a:r>
              <a:rPr lang="th-TH" dirty="0"/>
              <a:t>๒ กิจกรรม </a:t>
            </a:r>
            <a:r>
              <a:rPr lang="th-TH" dirty="0" smtClean="0"/>
              <a:t>คือ</a:t>
            </a:r>
          </a:p>
          <a:p>
            <a:pPr marL="0" indent="0">
              <a:buNone/>
            </a:pP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๑) กิจกรรมหลัก </a:t>
            </a:r>
            <a:r>
              <a:rPr lang="en-US" sz="3000" dirty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การให้บริการรักษาพยาบาลและฟื้นฟูผู้ป่วย</a:t>
            </a:r>
            <a:r>
              <a:rPr lang="th-TH" sz="3000" dirty="0" err="1">
                <a:latin typeface="TH SarabunPSK" pitchFamily="34" charset="-34"/>
                <a:cs typeface="TH SarabunPSK" pitchFamily="34" charset="-34"/>
              </a:rPr>
              <a:t>ยาเสพติด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ในพื้นที่</a:t>
            </a:r>
            <a:endParaRPr lang="en-US" sz="30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) กิจกรรมหลัก </a:t>
            </a:r>
            <a:r>
              <a:rPr lang="en-US" sz="3000" dirty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การจัดการข้อมูลและรายงานในการเฝ้าระวัง</a:t>
            </a:r>
            <a:r>
              <a:rPr lang="th-TH" sz="3000" dirty="0" err="1">
                <a:latin typeface="TH SarabunPSK" pitchFamily="34" charset="-34"/>
                <a:cs typeface="TH SarabunPSK" pitchFamily="34" charset="-34"/>
              </a:rPr>
              <a:t>ยาเสพติด</a:t>
            </a:r>
            <a:endParaRPr lang="en-US" sz="30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        </a:t>
            </a:r>
            <a:r>
              <a:rPr lang="th-TH" sz="3000" b="1" dirty="0" err="1" smtClean="0">
                <a:latin typeface="TH SarabunPSK" pitchFamily="34" charset="-34"/>
                <a:cs typeface="TH SarabunPSK" pitchFamily="34" charset="-34"/>
              </a:rPr>
              <a:t>สสอ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./รพ. ดำเนินการ</a:t>
            </a:r>
            <a:r>
              <a:rPr lang="th-TH" sz="3000" b="1" dirty="0">
                <a:latin typeface="TH SarabunPSK" pitchFamily="34" charset="-34"/>
                <a:cs typeface="TH SarabunPSK" pitchFamily="34" charset="-34"/>
              </a:rPr>
              <a:t>เบิก-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จ่าย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งบประมาณที่ได้รับ ใน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งวดที่ ๑ ให้แล้วเสร็จ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ภายในวันที่ 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๑๕ เมษายน ๒๕๖๐</a:t>
            </a:r>
          </a:p>
        </p:txBody>
      </p:sp>
    </p:spTree>
    <p:extLst>
      <p:ext uri="{BB962C8B-B14F-4D97-AF65-F5344CB8AC3E}">
        <p14:creationId xmlns:p14="http://schemas.microsoft.com/office/powerpoint/2010/main" val="2234255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40960" cy="648072"/>
          </a:xfrm>
        </p:spPr>
        <p:txBody>
          <a:bodyPr>
            <a:noAutofit/>
          </a:bodyPr>
          <a:lstStyle/>
          <a:p>
            <a:r>
              <a:rPr lang="th-TH" sz="4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4. การ</a:t>
            </a:r>
            <a:r>
              <a:rPr lang="th-TH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ประกวดกิจกรรมในโครงการ </a:t>
            </a:r>
            <a:r>
              <a:rPr lang="en-US" sz="4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TO BE NUMBER ONE </a:t>
            </a:r>
            <a:endParaRPr lang="th-TH" sz="4000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5446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    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กรม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สุขภาพจิต ได้จัดประกวดจังหวัด/ชมรม</a:t>
            </a:r>
            <a:r>
              <a:rPr lang="en-US" sz="3000" dirty="0">
                <a:latin typeface="TH SarabunPSK" pitchFamily="34" charset="-34"/>
                <a:cs typeface="TH SarabunPSK" pitchFamily="34" charset="-34"/>
              </a:rPr>
              <a:t>  TO  BE  NUMBER  ONE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  ระดับภาคกลางและภาคตะวันออก  ในวันอังคารที่ ๗ มีนาคม ๒๕๖๐ ณ โรงแรม</a:t>
            </a:r>
            <a:r>
              <a:rPr lang="th-TH" sz="3000" dirty="0" err="1">
                <a:latin typeface="TH SarabunPSK" pitchFamily="34" charset="-34"/>
                <a:cs typeface="TH SarabunPSK" pitchFamily="34" charset="-34"/>
              </a:rPr>
              <a:t>แอมบาส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ซา</a:t>
            </a:r>
            <a:r>
              <a:rPr lang="th-TH" sz="3000" dirty="0" err="1">
                <a:latin typeface="TH SarabunPSK" pitchFamily="34" charset="-34"/>
                <a:cs typeface="TH SarabunPSK" pitchFamily="34" charset="-34"/>
              </a:rPr>
              <a:t>เดอร์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000" dirty="0" err="1">
                <a:latin typeface="TH SarabunPSK" pitchFamily="34" charset="-34"/>
                <a:cs typeface="TH SarabunPSK" pitchFamily="34" charset="-34"/>
              </a:rPr>
              <a:t>ซิตี้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 จอมเทียน พัทยา จังหวัด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ชลบุรี 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ที่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ผ่านการประกวดในระดับภาคเข้าสู่ระดับประเทศ </a:t>
            </a:r>
            <a:endParaRPr lang="th-TH" sz="30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กลุ่มต้นแบบ</a:t>
            </a:r>
            <a:r>
              <a:rPr lang="th-TH" sz="28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ได้แก่</a:t>
            </a:r>
          </a:p>
          <a:p>
            <a:pPr marL="0" indent="0">
              <a:buNone/>
            </a:pP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จังหวัด 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TO BE NUMBER ONE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เพื่อ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รักษามาตรฐานพร้อมเป็นต้นแบบระดับเพชรปีที่ ๑ </a:t>
            </a:r>
            <a:endParaRPr lang="en-US" sz="28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 ชมรม 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TO BE NUMBER ONE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 บ้านไผ่งาม อำเภอโคกสูง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เพื่อ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รักษา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มาตรฐาน</a:t>
            </a:r>
          </a:p>
          <a:p>
            <a:pPr marL="0" indent="0">
              <a:buNone/>
            </a:pP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                   สู่ต้นแบบระดับ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ทองปีที่ ๒</a:t>
            </a:r>
            <a:endParaRPr lang="en-US" sz="28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ชมรม 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TO BE NUMBER ONE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 โรงเรียนท่าเกษมพิทยา  อำเภอ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เมือง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เพื่อรักษามาตรฐาน </a:t>
            </a:r>
            <a:endParaRPr lang="th-TH" sz="2800" b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                    สู่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ต้นแบบ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ระดับทอง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ปีที่ ๒</a:t>
            </a:r>
            <a:endParaRPr lang="en-US" sz="28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 ชมรม 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TO BE NUMBER ONE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 บริษัทน้ำตาลและอ้อยตะวันออกจำกัด อำเภอวัฒนานคร </a:t>
            </a:r>
            <a:endParaRPr lang="th-TH" sz="2800" b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                 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เพื่อรักษามาตรฐาน สู่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ต้นแบบระดับทองปีที่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๑</a:t>
            </a:r>
          </a:p>
          <a:p>
            <a:pPr marL="0" indent="0">
              <a:buNone/>
            </a:pPr>
            <a:r>
              <a:rPr lang="th-TH" sz="2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กลุ่มดีเด่น </a:t>
            </a:r>
            <a:endParaRPr lang="th-TH" sz="2800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   ชมรม 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TO BE NUMBER ONE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วิทยาลัยเทคนิคสระแก้ว </a:t>
            </a:r>
          </a:p>
          <a:p>
            <a:pPr marL="0" indent="0">
              <a:buNone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                      ผ่านการประกวดในระดับภาคเข้าสู่ระดับประเทศ </a:t>
            </a:r>
          </a:p>
          <a:p>
            <a:pPr marL="0" indent="0">
              <a:buNone/>
            </a:pPr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en-US" sz="2800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3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28865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D:\กิจกรรมTO BE ต้นแบบ\ประกวดระดับภาค\ประกวดระดีบภาค ปี ๖๐\92821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72" b="18500"/>
          <a:stretch/>
        </p:blipFill>
        <p:spPr bwMode="auto">
          <a:xfrm>
            <a:off x="323528" y="401954"/>
            <a:ext cx="8352928" cy="230696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ตัวแทนเนื้อหา 5" descr="D:\กิจกรรมTO BE ต้นแบบ\ประกวดระดับภาค\ประกวดระดีบภาค ปี ๖๐\92820.jpg"/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8" b="13082"/>
          <a:stretch/>
        </p:blipFill>
        <p:spPr bwMode="auto">
          <a:xfrm>
            <a:off x="315076" y="2708919"/>
            <a:ext cx="8361379" cy="380497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9710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D:\กิจกรรมTO BE ต้นแบบ\ประกวดระดับภาค\ประกวดระดีบภาค ปี ๖๐\9282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04" b="12601"/>
          <a:stretch/>
        </p:blipFill>
        <p:spPr bwMode="auto">
          <a:xfrm>
            <a:off x="0" y="404664"/>
            <a:ext cx="4139952" cy="29249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ตัวแทนเนื้อหา 4" descr="D:\กิจกรรมTO BE ต้นแบบ\ประกวดระดับภาค\ประกวดระดีบภาค ปี ๖๐\92831.jpg"/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17" r="16583" b="12027"/>
          <a:stretch/>
        </p:blipFill>
        <p:spPr bwMode="auto">
          <a:xfrm>
            <a:off x="4139952" y="404664"/>
            <a:ext cx="5004048" cy="29249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รูปภาพ 5" descr="D:\กิจกรรมTO BE ต้นแบบ\ประกวดระดับภาค\ประกวดระดีบภาค ปี ๖๐\92823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54"/>
          <a:stretch/>
        </p:blipFill>
        <p:spPr bwMode="auto">
          <a:xfrm>
            <a:off x="0" y="3329608"/>
            <a:ext cx="5364088" cy="290770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รูปภาพ 6" descr="D:\กิจกรรมTO BE ต้นแบบ\ประกวดระดับภาค\ประกวดระดีบภาค ปี ๖๐\92839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329608"/>
            <a:ext cx="3779912" cy="2907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711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3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การประกวดผลการดำเนินงาน จังหวัด/ชมรม </a:t>
            </a:r>
            <a:r>
              <a:rPr lang="en-US" sz="3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3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sz="3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TO </a:t>
            </a:r>
            <a:r>
              <a:rPr lang="en-US" sz="3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BE NUMBER ONE</a:t>
            </a:r>
            <a:r>
              <a:rPr lang="th-TH" sz="3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ระดับประเทศ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แบ่งการประกวด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ออกเป็น ๒ ส่วน 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ส่วน</a:t>
            </a:r>
            <a:r>
              <a:rPr lang="th-TH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ที่ ๑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การลงพื้นที่ติดตามการดำเนินงานของคณะกรรมการระดับประเทศ ในเดือน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พฤษภาคม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-มิถุนายน ๒๕๖๐ 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ส่วน</a:t>
            </a:r>
            <a:r>
              <a:rPr lang="th-TH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ที่ ๒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การประกวดผลการดำเนินงานในงาน </a:t>
            </a:r>
            <a:r>
              <a:rPr lang="th-TH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“มหกรรมรวมพลสมาชิก </a:t>
            </a:r>
            <a:endParaRPr lang="en-US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TO </a:t>
            </a:r>
            <a:r>
              <a:rPr lang="en-US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BE </a:t>
            </a:r>
            <a:r>
              <a:rPr lang="en-US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NUMBER </a:t>
            </a:r>
            <a:r>
              <a:rPr lang="en-US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ONE </a:t>
            </a:r>
            <a:r>
              <a:rPr lang="th-TH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ระดับประเทศ”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ในวันที่ ๑๓-๑๕  กรกฎาคม ๒๕๖๐ </a:t>
            </a:r>
            <a:br>
              <a:rPr lang="th-TH" dirty="0">
                <a:latin typeface="TH SarabunPSK" pitchFamily="34" charset="-34"/>
                <a:cs typeface="TH SarabunPSK" pitchFamily="34" charset="-34"/>
              </a:rPr>
            </a:br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ณ </a:t>
            </a:r>
            <a:r>
              <a:rPr lang="th-TH" dirty="0" err="1">
                <a:latin typeface="TH SarabunPSK" pitchFamily="34" charset="-34"/>
                <a:cs typeface="TH SarabunPSK" pitchFamily="34" charset="-34"/>
              </a:rPr>
              <a:t>อิมแพค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เมืองทองธานี จังหวัดนนทบุรี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 ซึ่ง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กรมสุขภาพจิต  เลขานุการโครงการ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TO BE NUMBER ONE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 จะแจ้งกำหนดการตรวจเยี่ยม เพื่อดูการปฏิบัติงานจริงและเก็บ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คะแนน      ใน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พื้นที่ต่อไป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38293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กิจกรรมTO BE ต้นแบบ\ประกวดระดับภาค\ประกวดระดีบภาค ปี ๖๐\928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1000"/>
            <a:ext cx="6858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00576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752</Words>
  <Application>Microsoft Office PowerPoint</Application>
  <PresentationFormat>นำเสนอทางหน้าจอ (4:3)</PresentationFormat>
  <Paragraphs>137</Paragraphs>
  <Slides>13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13</vt:i4>
      </vt:variant>
    </vt:vector>
  </HeadingPairs>
  <TitlesOfParts>
    <vt:vector size="14" baseType="lpstr">
      <vt:lpstr>ชุดรูปแบบของ Office</vt:lpstr>
      <vt:lpstr>กลุ่มงานควบคุมโรคไม่ติดต่อ  สุขภาพจิตและยาเสพติด </vt:lpstr>
      <vt:lpstr>1. ผลการดำเนินงานบำบัดรักษาและฟื้นฟูสมรรถภาพผู้เสพ/ ผู้ติดยาเสพติด   ปีงบประมาณ ๒๕๖๐</vt:lpstr>
      <vt:lpstr>2. การจัดค่ายศูนย์ปรับเปลี่ยนพฤติกรรมผู้เสพจังหวัดสระแก้ว ปี ๒๕๖๐ </vt:lpstr>
      <vt:lpstr>3. เร่งรัดการเบิก-จ่ายงบประมาณแผนงานป้องกัน ปราบปรามและบำบัดรักษายาเสพติด ปี ๒๕๖๐ </vt:lpstr>
      <vt:lpstr>4. การประกวดกิจกรรมในโครงการ TO BE NUMBER ONE </vt:lpstr>
      <vt:lpstr>งานนำเสนอ PowerPoint</vt:lpstr>
      <vt:lpstr>งานนำเสนอ PowerPoint</vt:lpstr>
      <vt:lpstr>การประกวดผลการดำเนินงาน จังหวัด/ชมรม  TO BE NUMBER ONE ระดับประเทศ </vt:lpstr>
      <vt:lpstr>งานนำเสนอ PowerPoint</vt:lpstr>
      <vt:lpstr>งานนำเสนอ PowerPoint</vt:lpstr>
      <vt:lpstr>กำหนดการออกประเมิน NCD Clinic คุณภาพ เดือน เมษายน 2560</vt:lpstr>
      <vt:lpstr>6. การตรวจปัสสาวะหาสารเสพติด</vt:lpstr>
      <vt:lpstr>ตารางการออกคัดกรองฯ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กลุ่มงานควบคุมโรคไม่ติดต่อ สุขภาพจิตและยาเสพติด</dc:title>
  <dc:creator>User</dc:creator>
  <cp:lastModifiedBy>User</cp:lastModifiedBy>
  <cp:revision>13</cp:revision>
  <cp:lastPrinted>2017-03-31T05:12:40Z</cp:lastPrinted>
  <dcterms:created xsi:type="dcterms:W3CDTF">2017-03-31T01:32:27Z</dcterms:created>
  <dcterms:modified xsi:type="dcterms:W3CDTF">2017-03-31T05:12:55Z</dcterms:modified>
</cp:coreProperties>
</file>