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80" r:id="rId4"/>
    <p:sldId id="281" r:id="rId5"/>
    <p:sldId id="282" r:id="rId6"/>
    <p:sldId id="289" r:id="rId7"/>
    <p:sldId id="283" r:id="rId8"/>
    <p:sldId id="286" r:id="rId9"/>
  </p:sldIdLst>
  <p:sldSz cx="9144000" cy="6858000" type="screen4x3"/>
  <p:notesSz cx="6797675" cy="9928225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9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534478346456693"/>
          <c:y val="3.7595485749466501E-2"/>
          <c:w val="0.76393755468066493"/>
          <c:h val="0.507335657116934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รพ.</c:v>
                </c:pt>
              </c:strCache>
            </c:strRef>
          </c:tx>
          <c:spPr>
            <a:solidFill>
              <a:srgbClr val="FF66FF"/>
            </a:solidFill>
          </c:spPr>
          <c:invertIfNegative val="0"/>
          <c:cat>
            <c:strRef>
              <c:f>Sheet1!$A$2:$A$11</c:f>
              <c:strCache>
                <c:ptCount val="10"/>
                <c:pt idx="0">
                  <c:v>CUP เมือง</c:v>
                </c:pt>
                <c:pt idx="1">
                  <c:v>CUPคลองหาด</c:v>
                </c:pt>
                <c:pt idx="2">
                  <c:v>CUP ตาพระยา</c:v>
                </c:pt>
                <c:pt idx="3">
                  <c:v>CUP วังน้ำเย็น</c:v>
                </c:pt>
                <c:pt idx="4">
                  <c:v>CUP วสบ.</c:v>
                </c:pt>
                <c:pt idx="5">
                  <c:v>CUP วัฒนาฯ</c:v>
                </c:pt>
                <c:pt idx="6">
                  <c:v>CUP อรัญฯ</c:v>
                </c:pt>
                <c:pt idx="7">
                  <c:v>CUP โคกสูง</c:v>
                </c:pt>
                <c:pt idx="8">
                  <c:v>CUP เขาฉกรรจ์</c:v>
                </c:pt>
                <c:pt idx="9">
                  <c:v>รวมจังหวัด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13.29</c:v>
                </c:pt>
                <c:pt idx="1">
                  <c:v>9.92</c:v>
                </c:pt>
                <c:pt idx="2">
                  <c:v>11.18</c:v>
                </c:pt>
                <c:pt idx="3">
                  <c:v>17.52</c:v>
                </c:pt>
                <c:pt idx="4">
                  <c:v>0</c:v>
                </c:pt>
                <c:pt idx="5">
                  <c:v>19.510000000000002</c:v>
                </c:pt>
                <c:pt idx="6">
                  <c:v>3.36</c:v>
                </c:pt>
                <c:pt idx="7">
                  <c:v>11.61</c:v>
                </c:pt>
                <c:pt idx="8">
                  <c:v>8.27</c:v>
                </c:pt>
                <c:pt idx="9">
                  <c:v>10.6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สสอ.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strRef>
              <c:f>Sheet1!$A$2:$A$11</c:f>
              <c:strCache>
                <c:ptCount val="10"/>
                <c:pt idx="0">
                  <c:v>CUP เมือง</c:v>
                </c:pt>
                <c:pt idx="1">
                  <c:v>CUPคลองหาด</c:v>
                </c:pt>
                <c:pt idx="2">
                  <c:v>CUP ตาพระยา</c:v>
                </c:pt>
                <c:pt idx="3">
                  <c:v>CUP วังน้ำเย็น</c:v>
                </c:pt>
                <c:pt idx="4">
                  <c:v>CUP วสบ.</c:v>
                </c:pt>
                <c:pt idx="5">
                  <c:v>CUP วัฒนาฯ</c:v>
                </c:pt>
                <c:pt idx="6">
                  <c:v>CUP อรัญฯ</c:v>
                </c:pt>
                <c:pt idx="7">
                  <c:v>CUP โคกสูง</c:v>
                </c:pt>
                <c:pt idx="8">
                  <c:v>CUP เขาฉกรรจ์</c:v>
                </c:pt>
                <c:pt idx="9">
                  <c:v>รวมจังหวัด</c:v>
                </c:pt>
              </c:strCache>
            </c:str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22.84</c:v>
                </c:pt>
                <c:pt idx="1">
                  <c:v>22.39</c:v>
                </c:pt>
                <c:pt idx="2">
                  <c:v>23.67</c:v>
                </c:pt>
                <c:pt idx="3">
                  <c:v>23.99</c:v>
                </c:pt>
                <c:pt idx="4">
                  <c:v>19.16</c:v>
                </c:pt>
                <c:pt idx="5">
                  <c:v>23.74</c:v>
                </c:pt>
                <c:pt idx="6">
                  <c:v>29.04</c:v>
                </c:pt>
                <c:pt idx="7">
                  <c:v>42.8</c:v>
                </c:pt>
                <c:pt idx="8">
                  <c:v>16.18</c:v>
                </c:pt>
                <c:pt idx="9">
                  <c:v>25.33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ภาพรวม CUP</c:v>
                </c:pt>
              </c:strCache>
            </c:strRef>
          </c:tx>
          <c:invertIfNegative val="0"/>
          <c:cat>
            <c:strRef>
              <c:f>Sheet1!$A$2:$A$11</c:f>
              <c:strCache>
                <c:ptCount val="10"/>
                <c:pt idx="0">
                  <c:v>CUP เมือง</c:v>
                </c:pt>
                <c:pt idx="1">
                  <c:v>CUPคลองหาด</c:v>
                </c:pt>
                <c:pt idx="2">
                  <c:v>CUP ตาพระยา</c:v>
                </c:pt>
                <c:pt idx="3">
                  <c:v>CUP วังน้ำเย็น</c:v>
                </c:pt>
                <c:pt idx="4">
                  <c:v>CUP วสบ.</c:v>
                </c:pt>
                <c:pt idx="5">
                  <c:v>CUP วัฒนาฯ</c:v>
                </c:pt>
                <c:pt idx="6">
                  <c:v>CUP อรัญฯ</c:v>
                </c:pt>
                <c:pt idx="7">
                  <c:v>CUP โคกสูง</c:v>
                </c:pt>
                <c:pt idx="8">
                  <c:v>CUP เขาฉกรรจ์</c:v>
                </c:pt>
                <c:pt idx="9">
                  <c:v>รวมจังหวัด</c:v>
                </c:pt>
              </c:strCache>
            </c:str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17.54</c:v>
                </c:pt>
                <c:pt idx="1">
                  <c:v>16.7</c:v>
                </c:pt>
                <c:pt idx="2">
                  <c:v>16.16</c:v>
                </c:pt>
                <c:pt idx="3">
                  <c:v>19.63</c:v>
                </c:pt>
                <c:pt idx="4">
                  <c:v>19.16</c:v>
                </c:pt>
                <c:pt idx="5">
                  <c:v>22.01</c:v>
                </c:pt>
                <c:pt idx="6">
                  <c:v>10.62</c:v>
                </c:pt>
                <c:pt idx="7">
                  <c:v>33.700000000000003</c:v>
                </c:pt>
                <c:pt idx="8">
                  <c:v>10.09</c:v>
                </c:pt>
                <c:pt idx="9">
                  <c:v>17.48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3126144"/>
        <c:axId val="43127936"/>
        <c:axId val="0"/>
      </c:bar3DChart>
      <c:catAx>
        <c:axId val="43126144"/>
        <c:scaling>
          <c:orientation val="minMax"/>
        </c:scaling>
        <c:delete val="0"/>
        <c:axPos val="b"/>
        <c:majorTickMark val="out"/>
        <c:minorTickMark val="none"/>
        <c:tickLblPos val="nextTo"/>
        <c:crossAx val="43127936"/>
        <c:crosses val="autoZero"/>
        <c:auto val="1"/>
        <c:lblAlgn val="ctr"/>
        <c:lblOffset val="100"/>
        <c:noMultiLvlLbl val="0"/>
      </c:catAx>
      <c:valAx>
        <c:axId val="431279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312614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800" baseline="0"/>
            </a:pPr>
            <a:endParaRPr lang="th-TH"/>
          </a:p>
        </c:txPr>
      </c:dTable>
    </c:plotArea>
    <c:legend>
      <c:legendPos val="r"/>
      <c:layout>
        <c:manualLayout>
          <c:xMode val="edge"/>
          <c:yMode val="edge"/>
          <c:x val="0.85905205599300083"/>
          <c:y val="2.8200363843408457E-2"/>
          <c:w val="0.14094794400699912"/>
          <c:h val="0.1958038578511019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35E67-B1E4-451F-BEBA-A519277EDD1E}" type="datetimeFigureOut">
              <a:rPr lang="th-TH" smtClean="0"/>
              <a:t>28/11/59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17407-55DE-4D41-B5F2-31DEB3813FC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14782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A489-E4B3-47FA-A71F-8AE1354F2053}" type="datetimeFigureOut">
              <a:rPr lang="th-TH" smtClean="0"/>
              <a:t>28/11/59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7B425-ECCE-4964-AAAF-320B5F4A1B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55257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A489-E4B3-47FA-A71F-8AE1354F2053}" type="datetimeFigureOut">
              <a:rPr lang="th-TH" smtClean="0"/>
              <a:t>28/11/59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7B425-ECCE-4964-AAAF-320B5F4A1B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83062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A489-E4B3-47FA-A71F-8AE1354F2053}" type="datetimeFigureOut">
              <a:rPr lang="th-TH" smtClean="0"/>
              <a:t>28/11/59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7B425-ECCE-4964-AAAF-320B5F4A1B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53765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A489-E4B3-47FA-A71F-8AE1354F2053}" type="datetimeFigureOut">
              <a:rPr lang="th-TH" smtClean="0"/>
              <a:t>28/11/59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7B425-ECCE-4964-AAAF-320B5F4A1B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71656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A489-E4B3-47FA-A71F-8AE1354F2053}" type="datetimeFigureOut">
              <a:rPr lang="th-TH" smtClean="0"/>
              <a:t>28/11/59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7B425-ECCE-4964-AAAF-320B5F4A1B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21721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A489-E4B3-47FA-A71F-8AE1354F2053}" type="datetimeFigureOut">
              <a:rPr lang="th-TH" smtClean="0"/>
              <a:t>28/11/59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7B425-ECCE-4964-AAAF-320B5F4A1B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09372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A489-E4B3-47FA-A71F-8AE1354F2053}" type="datetimeFigureOut">
              <a:rPr lang="th-TH" smtClean="0"/>
              <a:t>28/11/59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7B425-ECCE-4964-AAAF-320B5F4A1B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34600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A489-E4B3-47FA-A71F-8AE1354F2053}" type="datetimeFigureOut">
              <a:rPr lang="th-TH" smtClean="0"/>
              <a:t>28/11/59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7B425-ECCE-4964-AAAF-320B5F4A1B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55859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A489-E4B3-47FA-A71F-8AE1354F2053}" type="datetimeFigureOut">
              <a:rPr lang="th-TH" smtClean="0"/>
              <a:t>28/11/59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7B425-ECCE-4964-AAAF-320B5F4A1B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18681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A489-E4B3-47FA-A71F-8AE1354F2053}" type="datetimeFigureOut">
              <a:rPr lang="th-TH" smtClean="0"/>
              <a:t>28/11/59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7B425-ECCE-4964-AAAF-320B5F4A1B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61539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A489-E4B3-47FA-A71F-8AE1354F2053}" type="datetimeFigureOut">
              <a:rPr lang="th-TH" smtClean="0"/>
              <a:t>28/11/59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7B425-ECCE-4964-AAAF-320B5F4A1B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03865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9A489-E4B3-47FA-A71F-8AE1354F2053}" type="datetimeFigureOut">
              <a:rPr lang="th-TH" smtClean="0"/>
              <a:t>28/11/59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7B425-ECCE-4964-AAAF-320B5F4A1B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53077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07504" y="2130425"/>
            <a:ext cx="8784976" cy="1470025"/>
          </a:xfrm>
        </p:spPr>
        <p:txBody>
          <a:bodyPr>
            <a:normAutofit/>
          </a:bodyPr>
          <a:lstStyle/>
          <a:p>
            <a:r>
              <a:rPr lang="th-TH" b="1" dirty="0" smtClean="0">
                <a:solidFill>
                  <a:srgbClr val="002060"/>
                </a:solidFill>
                <a:latin typeface="TH Niramit AS" pitchFamily="2" charset="-34"/>
                <a:cs typeface="TH Niramit AS" pitchFamily="2" charset="-34"/>
              </a:rPr>
              <a:t>รายงานความก้าวหน้าการดำเนินงาน</a:t>
            </a:r>
            <a:br>
              <a:rPr lang="th-TH" b="1" dirty="0" smtClean="0">
                <a:solidFill>
                  <a:srgbClr val="002060"/>
                </a:solidFill>
                <a:latin typeface="TH Niramit AS" pitchFamily="2" charset="-34"/>
                <a:cs typeface="TH Niramit AS" pitchFamily="2" charset="-34"/>
              </a:rPr>
            </a:br>
            <a:r>
              <a:rPr lang="th-TH" b="1" dirty="0" smtClean="0">
                <a:solidFill>
                  <a:srgbClr val="002060"/>
                </a:solidFill>
                <a:latin typeface="TH Niramit AS" pitchFamily="2" charset="-34"/>
                <a:cs typeface="TH Niramit AS" pitchFamily="2" charset="-34"/>
              </a:rPr>
              <a:t>แพทย์แผนไทยและการแพทย์ทางเลือก</a:t>
            </a:r>
            <a:endParaRPr lang="th-TH" b="1" dirty="0">
              <a:solidFill>
                <a:srgbClr val="002060"/>
              </a:solidFill>
              <a:latin typeface="TH Niramit AS" pitchFamily="2" charset="-34"/>
              <a:cs typeface="TH Niramit AS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88505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0" y="0"/>
            <a:ext cx="9036496" cy="68580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th-TH" sz="4000" b="1" dirty="0" smtClean="0">
                <a:solidFill>
                  <a:srgbClr val="0070C0"/>
                </a:solidFill>
                <a:latin typeface="TH Niramit AS" pitchFamily="2" charset="-34"/>
                <a:cs typeface="TH Niramit AS" pitchFamily="2" charset="-34"/>
              </a:rPr>
              <a:t>ประเด็นยุทธศาสตร์ </a:t>
            </a:r>
          </a:p>
          <a:p>
            <a:pPr marL="0" indent="0">
              <a:buNone/>
            </a:pPr>
            <a:r>
              <a:rPr lang="th-TH" sz="3600" b="1" dirty="0" smtClean="0">
                <a:latin typeface="TH Niramit AS" pitchFamily="2" charset="-34"/>
                <a:cs typeface="TH Niramit AS" pitchFamily="2" charset="-34"/>
              </a:rPr>
              <a:t>     	การบริการสุขภาพที่มีคุณภาพและเป็นเลิศ</a:t>
            </a:r>
          </a:p>
          <a:p>
            <a:pPr>
              <a:buFont typeface="Wingdings" pitchFamily="2" charset="2"/>
              <a:buChar char="v"/>
            </a:pPr>
            <a:r>
              <a:rPr lang="th-TH" sz="4000" b="1" dirty="0" smtClean="0">
                <a:solidFill>
                  <a:srgbClr val="0070C0"/>
                </a:solidFill>
                <a:latin typeface="TH Niramit AS" pitchFamily="2" charset="-34"/>
                <a:cs typeface="TH Niramit AS" pitchFamily="2" charset="-34"/>
              </a:rPr>
              <a:t>เป้าประสงค์ </a:t>
            </a:r>
            <a:r>
              <a:rPr lang="th-TH" sz="4000" b="1" dirty="0">
                <a:solidFill>
                  <a:srgbClr val="0070C0"/>
                </a:solidFill>
                <a:latin typeface="TH Niramit AS" pitchFamily="2" charset="-34"/>
                <a:cs typeface="TH Niramit AS" pitchFamily="2" charset="-34"/>
              </a:rPr>
              <a:t>(2560-2579) </a:t>
            </a:r>
          </a:p>
          <a:p>
            <a:pPr marL="0" indent="0">
              <a:buNone/>
            </a:pPr>
            <a:r>
              <a:rPr lang="th-TH" sz="4000" b="1" dirty="0" smtClean="0">
                <a:latin typeface="TH Niramit AS" pitchFamily="2" charset="-34"/>
                <a:cs typeface="TH Niramit AS" pitchFamily="2" charset="-34"/>
              </a:rPr>
              <a:t>    	</a:t>
            </a:r>
            <a:r>
              <a:rPr lang="th-TH" sz="3600" b="1" dirty="0" smtClean="0">
                <a:latin typeface="TH Niramit AS" pitchFamily="2" charset="-34"/>
                <a:cs typeface="TH Niramit AS" pitchFamily="2" charset="-34"/>
              </a:rPr>
              <a:t>ต้นแบบการจัดบริการสุขภาพด้วยการแพทย์แผนไทย</a:t>
            </a:r>
          </a:p>
          <a:p>
            <a:pPr marL="0" indent="0">
              <a:buNone/>
            </a:pPr>
            <a:r>
              <a:rPr lang="th-TH" sz="3600" b="1" dirty="0" smtClean="0">
                <a:latin typeface="TH Niramit AS" pitchFamily="2" charset="-34"/>
                <a:cs typeface="TH Niramit AS" pitchFamily="2" charset="-34"/>
              </a:rPr>
              <a:t>    	ที่ประสบผลสำเร็จในระดับประเทศ</a:t>
            </a:r>
          </a:p>
          <a:p>
            <a:pPr>
              <a:buFont typeface="Wingdings" pitchFamily="2" charset="2"/>
              <a:buChar char="v"/>
            </a:pPr>
            <a:r>
              <a:rPr lang="th-TH" sz="4000" b="1" dirty="0" smtClean="0">
                <a:solidFill>
                  <a:srgbClr val="0070C0"/>
                </a:solidFill>
                <a:latin typeface="TH Niramit AS" pitchFamily="2" charset="-34"/>
                <a:cs typeface="TH Niramit AS" pitchFamily="2" charset="-34"/>
              </a:rPr>
              <a:t>   เป้าหมาย</a:t>
            </a:r>
          </a:p>
          <a:p>
            <a:pPr marL="0" indent="0">
              <a:buNone/>
            </a:pPr>
            <a:r>
              <a:rPr lang="th-TH" sz="3600" b="1" dirty="0" smtClean="0">
                <a:latin typeface="TH Niramit AS" pitchFamily="2" charset="-34"/>
                <a:cs typeface="TH Niramit AS" pitchFamily="2" charset="-34"/>
              </a:rPr>
              <a:t>        การบูร</a:t>
            </a:r>
            <a:r>
              <a:rPr lang="th-TH" sz="3600" b="1" dirty="0" err="1" smtClean="0">
                <a:latin typeface="TH Niramit AS" pitchFamily="2" charset="-34"/>
                <a:cs typeface="TH Niramit AS" pitchFamily="2" charset="-34"/>
              </a:rPr>
              <a:t>ณา</a:t>
            </a:r>
            <a:r>
              <a:rPr lang="th-TH" sz="3600" b="1" dirty="0" smtClean="0">
                <a:latin typeface="TH Niramit AS" pitchFamily="2" charset="-34"/>
                <a:cs typeface="TH Niramit AS" pitchFamily="2" charset="-34"/>
              </a:rPr>
              <a:t>การจัดบริการแพทย์แผนไทยแบบผสมผสาน</a:t>
            </a:r>
          </a:p>
          <a:p>
            <a:pPr marL="0" indent="0">
              <a:buNone/>
            </a:pPr>
            <a:r>
              <a:rPr lang="th-TH" sz="3600" b="1" dirty="0">
                <a:latin typeface="TH Niramit AS" pitchFamily="2" charset="-34"/>
                <a:cs typeface="TH Niramit AS" pitchFamily="2" charset="-34"/>
              </a:rPr>
              <a:t> </a:t>
            </a:r>
            <a:r>
              <a:rPr lang="th-TH" sz="3600" b="1" dirty="0" smtClean="0">
                <a:latin typeface="TH Niramit AS" pitchFamily="2" charset="-34"/>
                <a:cs typeface="TH Niramit AS" pitchFamily="2" charset="-34"/>
              </a:rPr>
              <a:t>        ในการดูแลสุขภาพประชาชนตามกลุ่มวัย</a:t>
            </a:r>
          </a:p>
          <a:p>
            <a:pPr marL="0" indent="0">
              <a:buNone/>
            </a:pPr>
            <a:endParaRPr lang="th-TH" dirty="0" smtClean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84822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67744" y="116632"/>
            <a:ext cx="4536504" cy="792088"/>
          </a:xfr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  <a:latin typeface="AngsanaUPC" pitchFamily="18" charset="-34"/>
                <a:cs typeface="AngsanaUPC" pitchFamily="18" charset="-34"/>
              </a:rPr>
              <a:t>KPI  </a:t>
            </a:r>
            <a:r>
              <a:rPr lang="th-TH" b="1" dirty="0">
                <a:solidFill>
                  <a:srgbClr val="002060"/>
                </a:solidFill>
                <a:latin typeface="AngsanaUPC" pitchFamily="18" charset="-34"/>
                <a:cs typeface="AngsanaUPC" pitchFamily="18" charset="-34"/>
              </a:rPr>
              <a:t>ปี 2560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0" y="980728"/>
            <a:ext cx="4932040" cy="639762"/>
          </a:xfrm>
          <a:solidFill>
            <a:schemeClr val="accent6">
              <a:lumMod val="60000"/>
              <a:lumOff val="4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latin typeface="AngsanaUPC" pitchFamily="18" charset="-34"/>
                <a:cs typeface="AngsanaUPC" pitchFamily="18" charset="-34"/>
              </a:rPr>
              <a:t>KPI</a:t>
            </a:r>
            <a:endParaRPr lang="th-TH" sz="36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0" y="1700808"/>
            <a:ext cx="4932040" cy="5157192"/>
          </a:xfrm>
          <a:solidFill>
            <a:schemeClr val="accent6">
              <a:lumMod val="60000"/>
              <a:lumOff val="40000"/>
            </a:schemeClr>
          </a:solidFill>
          <a:ln w="285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ผู้ป่วยนอกได้รับบริการแพทย์แผนไทย</a:t>
            </a:r>
          </a:p>
          <a:p>
            <a:pPr marL="0" indent="0">
              <a:buNone/>
            </a:pPr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      และการแพทย์ทางเลือก</a:t>
            </a:r>
          </a:p>
          <a:p>
            <a:pPr marL="0" indent="0">
              <a:buNone/>
            </a:pPr>
            <a:endParaRPr lang="th-TH" sz="2800" dirty="0" smtClean="0">
              <a:latin typeface="AngsanaUPC" pitchFamily="18" charset="-34"/>
              <a:cs typeface="AngsanaUPC" pitchFamily="18" charset="-34"/>
            </a:endParaRPr>
          </a:p>
          <a:p>
            <a:pPr>
              <a:buFont typeface="Wingdings" pitchFamily="2" charset="2"/>
              <a:buChar char="q"/>
            </a:pPr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จำนวนตำรับ/ตำราการแพทย์แผนไทย</a:t>
            </a:r>
          </a:p>
          <a:p>
            <a:pPr>
              <a:buFont typeface="Wingdings" pitchFamily="2" charset="2"/>
              <a:buChar char="q"/>
            </a:pPr>
            <a:endParaRPr lang="th-TH" sz="3200" dirty="0">
              <a:latin typeface="AngsanaUPC" pitchFamily="18" charset="-34"/>
              <a:cs typeface="AngsanaUPC" pitchFamily="18" charset="-34"/>
            </a:endParaRPr>
          </a:p>
          <a:p>
            <a:pPr>
              <a:buFont typeface="Wingdings" pitchFamily="2" charset="2"/>
              <a:buChar char="q"/>
            </a:pPr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จำนวนงานวิจัยสมุนไพรที่นำมาใช้จริงทางการแพทย์หรือการตลาด</a:t>
            </a:r>
          </a:p>
          <a:p>
            <a:pPr>
              <a:buFont typeface="Wingdings" pitchFamily="2" charset="2"/>
              <a:buChar char="q"/>
            </a:pPr>
            <a:endParaRPr lang="th-TH" sz="28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5004048" y="980728"/>
            <a:ext cx="4139952" cy="639762"/>
          </a:xfrm>
          <a:solidFill>
            <a:schemeClr val="accent5">
              <a:lumMod val="60000"/>
              <a:lumOff val="4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pPr algn="ctr"/>
            <a:r>
              <a:rPr lang="th-TH" sz="3600" dirty="0" smtClean="0">
                <a:latin typeface="AngsanaUPC" pitchFamily="18" charset="-34"/>
                <a:cs typeface="AngsanaUPC" pitchFamily="18" charset="-34"/>
              </a:rPr>
              <a:t>เกณฑ์</a:t>
            </a:r>
            <a:endParaRPr lang="th-TH" sz="36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5004048" y="1700808"/>
            <a:ext cx="4139952" cy="5157192"/>
          </a:xfrm>
          <a:solidFill>
            <a:schemeClr val="accent5">
              <a:lumMod val="60000"/>
              <a:lumOff val="40000"/>
            </a:schemeClr>
          </a:solidFill>
          <a:ln w="285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marL="0" indent="0">
              <a:buNone/>
            </a:pPr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ร้อยละ 18.5</a:t>
            </a:r>
          </a:p>
          <a:p>
            <a:pPr marL="0" indent="0">
              <a:buNone/>
            </a:pPr>
            <a:endParaRPr lang="th-TH" sz="3200" dirty="0">
              <a:latin typeface="AngsanaUPC" pitchFamily="18" charset="-34"/>
              <a:cs typeface="AngsanaUPC" pitchFamily="18" charset="-34"/>
            </a:endParaRPr>
          </a:p>
          <a:p>
            <a:pPr marL="0" indent="0">
              <a:buNone/>
            </a:pPr>
            <a:endParaRPr lang="th-TH" sz="3200" dirty="0">
              <a:latin typeface="AngsanaUPC" pitchFamily="18" charset="-34"/>
              <a:cs typeface="AngsanaUPC" pitchFamily="18" charset="-34"/>
            </a:endParaRPr>
          </a:p>
          <a:p>
            <a:pPr marL="0" indent="0">
              <a:buNone/>
            </a:pPr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เพิ่มขึ้น  100  ตำรับ</a:t>
            </a:r>
          </a:p>
          <a:p>
            <a:pPr marL="0" indent="0">
              <a:buNone/>
            </a:pPr>
            <a:endParaRPr lang="th-TH" sz="3200" dirty="0">
              <a:latin typeface="AngsanaUPC" pitchFamily="18" charset="-34"/>
              <a:cs typeface="AngsanaUPC" pitchFamily="18" charset="-34"/>
            </a:endParaRPr>
          </a:p>
          <a:p>
            <a:pPr marL="0" indent="0">
              <a:buNone/>
            </a:pPr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10 เรื่อง/</a:t>
            </a:r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ปี(ภาพรวมของประเทศ)</a:t>
            </a:r>
            <a:endParaRPr lang="th-TH" sz="3200" b="1" dirty="0">
              <a:latin typeface="AngsanaUPC" pitchFamily="18" charset="-34"/>
              <a:cs typeface="AngsanaUPC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3831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922114"/>
          </a:xfrm>
        </p:spPr>
        <p:txBody>
          <a:bodyPr>
            <a:noAutofit/>
          </a:bodyPr>
          <a:lstStyle/>
          <a:p>
            <a:r>
              <a:rPr lang="th-TH" sz="3600" dirty="0" smtClean="0">
                <a:latin typeface="AngsanaUPC" pitchFamily="18" charset="-34"/>
                <a:cs typeface="AngsanaUPC" pitchFamily="18" charset="-34"/>
              </a:rPr>
              <a:t/>
            </a:r>
            <a:br>
              <a:rPr lang="th-TH" sz="3600" dirty="0" smtClean="0">
                <a:latin typeface="AngsanaUPC" pitchFamily="18" charset="-34"/>
                <a:cs typeface="AngsanaUPC" pitchFamily="18" charset="-34"/>
              </a:rPr>
            </a:br>
            <a:r>
              <a:rPr lang="th-TH" sz="36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ผู้ป่วย</a:t>
            </a:r>
            <a:r>
              <a:rPr lang="th-TH" sz="3600" b="1" dirty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นอกได้รับบริการแพทย์แผน</a:t>
            </a:r>
            <a:r>
              <a:rPr lang="th-TH" sz="36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ไทยและ</a:t>
            </a:r>
            <a:r>
              <a:rPr lang="th-TH" sz="3600" b="1" dirty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การแพทย์</a:t>
            </a:r>
            <a:r>
              <a:rPr lang="th-TH" sz="36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ทางเลือก</a:t>
            </a:r>
            <a:br>
              <a:rPr lang="th-TH" sz="36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</a:br>
            <a:r>
              <a:rPr lang="th-TH" sz="36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ร้อยละ 18.5 </a:t>
            </a:r>
            <a:r>
              <a:rPr lang="th-TH" sz="3600" b="1" dirty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/>
            </a:r>
            <a:br>
              <a:rPr lang="th-TH" sz="3600" b="1" dirty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</a:br>
            <a:endParaRPr lang="th-TH" sz="3600" b="1" dirty="0">
              <a:solidFill>
                <a:srgbClr val="0070C0"/>
              </a:solidFill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8518903"/>
              </p:ext>
            </p:extLst>
          </p:nvPr>
        </p:nvGraphicFramePr>
        <p:xfrm>
          <a:off x="0" y="1268685"/>
          <a:ext cx="9144000" cy="5400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ตัวเชื่อมต่อตรง 5"/>
          <p:cNvCxnSpPr/>
          <p:nvPr/>
        </p:nvCxnSpPr>
        <p:spPr>
          <a:xfrm>
            <a:off x="1513237" y="3140968"/>
            <a:ext cx="604867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968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67744" y="116632"/>
            <a:ext cx="4176464" cy="634082"/>
          </a:xfr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th-TH" b="1" dirty="0" smtClean="0">
                <a:solidFill>
                  <a:srgbClr val="FF0000"/>
                </a:solidFill>
                <a:latin typeface="AngsanaUPC" pitchFamily="18" charset="-34"/>
                <a:cs typeface="AngsanaUPC" pitchFamily="18" charset="-34"/>
              </a:rPr>
              <a:t>ปัญหาอุปสรรค</a:t>
            </a:r>
            <a:endParaRPr lang="th-TH" b="1" dirty="0">
              <a:solidFill>
                <a:srgbClr val="FF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0" y="836712"/>
            <a:ext cx="9036496" cy="602128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th-TH" sz="2400" b="1" dirty="0" smtClean="0">
                <a:solidFill>
                  <a:srgbClr val="7030A0"/>
                </a:solidFill>
              </a:rPr>
              <a:t>การจัดส่งข้อมูลเข้าระบบ 43 แฟ้ม ของพื้นที่</a:t>
            </a:r>
            <a:r>
              <a:rPr lang="th-TH" sz="2400" b="1" dirty="0" smtClean="0">
                <a:solidFill>
                  <a:srgbClr val="7030A0"/>
                </a:solidFill>
              </a:rPr>
              <a:t>ล่าช้าทำให้ข้อมูลไม่ </a:t>
            </a:r>
            <a:r>
              <a:rPr lang="en-US" sz="2400" b="1" dirty="0" err="1" smtClean="0">
                <a:solidFill>
                  <a:srgbClr val="7030A0"/>
                </a:solidFill>
              </a:rPr>
              <a:t>UPdate</a:t>
            </a:r>
            <a:endParaRPr lang="th-TH" sz="2400" b="1" dirty="0" smtClean="0">
              <a:solidFill>
                <a:srgbClr val="7030A0"/>
              </a:solidFill>
            </a:endParaRPr>
          </a:p>
          <a:p>
            <a:pPr lvl="3">
              <a:buFont typeface="Wingdings" pitchFamily="2" charset="2"/>
              <a:buChar char="q"/>
            </a:pPr>
            <a:r>
              <a:rPr lang="th-TH" sz="2400" b="1" dirty="0" smtClean="0">
                <a:solidFill>
                  <a:srgbClr val="002060"/>
                </a:solidFill>
              </a:rPr>
              <a:t> กำหนด รพ.อย่างน้อยเดือนละ 1 ครั้ง</a:t>
            </a:r>
          </a:p>
          <a:p>
            <a:pPr lvl="3">
              <a:buFont typeface="Wingdings" pitchFamily="2" charset="2"/>
              <a:buChar char="q"/>
            </a:pPr>
            <a:r>
              <a:rPr lang="th-TH" sz="2400" b="1" dirty="0" smtClean="0">
                <a:solidFill>
                  <a:srgbClr val="002060"/>
                </a:solidFill>
              </a:rPr>
              <a:t> รพ.</a:t>
            </a:r>
            <a:r>
              <a:rPr lang="th-TH" sz="2400" b="1" dirty="0" smtClean="0">
                <a:solidFill>
                  <a:srgbClr val="002060"/>
                </a:solidFill>
              </a:rPr>
              <a:t>สต. ส่งสัปดาห์ละ 1 ครั้ง</a:t>
            </a:r>
          </a:p>
          <a:p>
            <a:pPr lvl="3">
              <a:buFont typeface="Wingdings" pitchFamily="2" charset="2"/>
              <a:buChar char="q"/>
            </a:pPr>
            <a:r>
              <a:rPr lang="th-TH" sz="2400" b="1" dirty="0" smtClean="0">
                <a:solidFill>
                  <a:srgbClr val="002060"/>
                </a:solidFill>
              </a:rPr>
              <a:t> หน่วยงานที่ยังไม่ส่งข้อมูล</a:t>
            </a:r>
          </a:p>
          <a:p>
            <a:pPr marL="1828800" lvl="4" indent="0">
              <a:buNone/>
            </a:pPr>
            <a:r>
              <a:rPr lang="th-TH" sz="2400" b="1" dirty="0" smtClean="0">
                <a:solidFill>
                  <a:srgbClr val="002060"/>
                </a:solidFill>
                <a:latin typeface="TH SarabunIT๙" pitchFamily="34" charset="-34"/>
                <a:cs typeface="TH SarabunIT๙" pitchFamily="34" charset="-34"/>
              </a:rPr>
              <a:t>- รพ.สต.มะกอก </a:t>
            </a:r>
          </a:p>
          <a:p>
            <a:pPr marL="1828800" lvl="4" indent="0">
              <a:buNone/>
            </a:pPr>
            <a:r>
              <a:rPr lang="th-TH" sz="2400" b="1" dirty="0" smtClean="0">
                <a:solidFill>
                  <a:srgbClr val="002060"/>
                </a:solidFill>
                <a:latin typeface="TH SarabunIT๙" pitchFamily="34" charset="-34"/>
                <a:cs typeface="TH SarabunIT๙" pitchFamily="34" charset="-34"/>
              </a:rPr>
              <a:t>- รพ.สต.ทัพไทย</a:t>
            </a:r>
          </a:p>
          <a:p>
            <a:pPr marL="1828800" lvl="4" indent="0">
              <a:buNone/>
            </a:pPr>
            <a:r>
              <a:rPr lang="th-TH" sz="2400" b="1" dirty="0" smtClean="0">
                <a:solidFill>
                  <a:srgbClr val="002060"/>
                </a:solidFill>
                <a:latin typeface="TH SarabunIT๙" pitchFamily="34" charset="-34"/>
                <a:cs typeface="TH SarabunIT๙" pitchFamily="34" charset="-34"/>
              </a:rPr>
              <a:t>- รพ.สต.ทับทิมสยาม</a:t>
            </a:r>
          </a:p>
          <a:p>
            <a:pPr marL="1828800" lvl="4" indent="0">
              <a:buNone/>
            </a:pPr>
            <a:r>
              <a:rPr lang="th-TH" sz="2400" b="1" dirty="0" smtClean="0">
                <a:solidFill>
                  <a:srgbClr val="002060"/>
                </a:solidFill>
                <a:latin typeface="TH SarabunIT๙" pitchFamily="34" charset="-34"/>
                <a:cs typeface="TH SarabunIT๙" pitchFamily="34" charset="-34"/>
              </a:rPr>
              <a:t>- รพ.</a:t>
            </a:r>
            <a:r>
              <a:rPr lang="th-TH" sz="2400" b="1" dirty="0" err="1" smtClean="0">
                <a:solidFill>
                  <a:srgbClr val="002060"/>
                </a:solidFill>
                <a:latin typeface="TH SarabunIT๙" pitchFamily="34" charset="-34"/>
                <a:cs typeface="TH SarabunIT๙" pitchFamily="34" charset="-34"/>
              </a:rPr>
              <a:t>สต.นวมิทราชินี</a:t>
            </a:r>
            <a:r>
              <a:rPr lang="th-TH" sz="2400" b="1" dirty="0" smtClean="0">
                <a:solidFill>
                  <a:srgbClr val="002060"/>
                </a:solidFill>
                <a:latin typeface="TH SarabunIT๙" pitchFamily="34" charset="-34"/>
                <a:cs typeface="TH SarabunIT๙" pitchFamily="34" charset="-34"/>
              </a:rPr>
              <a:t> ต.ทัพไทย</a:t>
            </a:r>
          </a:p>
          <a:p>
            <a:pPr marL="1828800" lvl="4" indent="0">
              <a:buNone/>
            </a:pPr>
            <a:r>
              <a:rPr lang="th-TH" sz="2400" b="1" dirty="0" smtClean="0">
                <a:solidFill>
                  <a:srgbClr val="002060"/>
                </a:solidFill>
                <a:latin typeface="TH SarabunIT๙" pitchFamily="34" charset="-34"/>
                <a:cs typeface="TH SarabunIT๙" pitchFamily="34" charset="-34"/>
              </a:rPr>
              <a:t>- รพ.สต.โคคลาน</a:t>
            </a:r>
          </a:p>
          <a:p>
            <a:pPr marL="1828800" lvl="4" indent="0">
              <a:buNone/>
            </a:pPr>
            <a:r>
              <a:rPr lang="th-TH" sz="2400" b="1" dirty="0" smtClean="0">
                <a:solidFill>
                  <a:srgbClr val="002060"/>
                </a:solidFill>
                <a:latin typeface="TH SarabunIT๙" pitchFamily="34" charset="-34"/>
                <a:cs typeface="TH SarabunIT๙" pitchFamily="34" charset="-34"/>
              </a:rPr>
              <a:t>- รพ.คลองหาด</a:t>
            </a:r>
          </a:p>
          <a:p>
            <a:pPr lvl="4">
              <a:buFontTx/>
              <a:buChar char="-"/>
            </a:pPr>
            <a:r>
              <a:rPr lang="th-TH" sz="2400" b="1" dirty="0" smtClean="0">
                <a:solidFill>
                  <a:srgbClr val="002060"/>
                </a:solidFill>
                <a:latin typeface="TH SarabunIT๙" pitchFamily="34" charset="-34"/>
                <a:cs typeface="TH SarabunIT๙" pitchFamily="34" charset="-34"/>
              </a:rPr>
              <a:t>รพ.ตาพระยา</a:t>
            </a:r>
            <a:endParaRPr lang="th-TH" sz="2400" b="1" dirty="0">
              <a:solidFill>
                <a:srgbClr val="002060"/>
              </a:solidFill>
              <a:latin typeface="TH SarabunIT๙" pitchFamily="34" charset="-34"/>
              <a:cs typeface="TH SarabunIT๙" pitchFamily="34" charset="-34"/>
            </a:endParaRPr>
          </a:p>
          <a:p>
            <a:pPr>
              <a:buFont typeface="Wingdings" pitchFamily="2" charset="2"/>
              <a:buChar char="q"/>
            </a:pPr>
            <a:r>
              <a:rPr lang="th-TH" sz="2400" b="1" dirty="0" smtClean="0">
                <a:solidFill>
                  <a:srgbClr val="7030A0"/>
                </a:solidFill>
                <a:latin typeface="TH SarabunIT๙" pitchFamily="34" charset="-34"/>
                <a:cs typeface="TH SarabunIT๙" pitchFamily="34" charset="-34"/>
              </a:rPr>
              <a:t>ผู้รับบริการน้อย/ขาดการ </a:t>
            </a:r>
            <a:r>
              <a:rPr lang="th-TH" sz="2400" b="1" dirty="0" err="1" smtClean="0">
                <a:solidFill>
                  <a:srgbClr val="7030A0"/>
                </a:solidFill>
                <a:latin typeface="TH SarabunIT๙" pitchFamily="34" charset="-34"/>
                <a:cs typeface="TH SarabunIT๙" pitchFamily="34" charset="-34"/>
              </a:rPr>
              <a:t>ปชส</a:t>
            </a:r>
            <a:r>
              <a:rPr lang="th-TH" sz="2400" b="1" dirty="0" smtClean="0">
                <a:solidFill>
                  <a:srgbClr val="7030A0"/>
                </a:solidFill>
                <a:latin typeface="TH SarabunIT๙" pitchFamily="34" charset="-34"/>
                <a:cs typeface="TH SarabunIT๙" pitchFamily="34" charset="-34"/>
              </a:rPr>
              <a:t>. และให้บริการเชิงรุก</a:t>
            </a:r>
          </a:p>
        </p:txBody>
      </p:sp>
    </p:spTree>
    <p:extLst>
      <p:ext uri="{BB962C8B-B14F-4D97-AF65-F5344CB8AC3E}">
        <p14:creationId xmlns:p14="http://schemas.microsoft.com/office/powerpoint/2010/main" val="328876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67744" y="274638"/>
            <a:ext cx="3240360" cy="778098"/>
          </a:xfr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r>
              <a:rPr lang="th-TH" dirty="0" smtClean="0">
                <a:solidFill>
                  <a:srgbClr val="C00000"/>
                </a:solidFill>
              </a:rPr>
              <a:t>ปัญหา</a:t>
            </a:r>
            <a:endParaRPr lang="th-TH" dirty="0">
              <a:solidFill>
                <a:srgbClr val="C00000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b="1" dirty="0" smtClean="0">
                <a:solidFill>
                  <a:srgbClr val="0070C0"/>
                </a:solidFill>
              </a:rPr>
              <a:t>รพ.อรัญประเทศ/รพ.เขาฉกรรจ์/รพ.คลองหาด</a:t>
            </a:r>
          </a:p>
          <a:p>
            <a:pPr lvl="1" indent="-342900">
              <a:buFont typeface="Wingdings" pitchFamily="2" charset="2"/>
              <a:buChar char="q"/>
            </a:pPr>
            <a:r>
              <a:rPr lang="th-TH" sz="2400" b="1" dirty="0" smtClean="0">
                <a:cs typeface="+mj-cs"/>
              </a:rPr>
              <a:t>เจ้าหน้าที่ไม่เพียงพอในการให้บริการนวด  และมีข้อจำกัดในของ </a:t>
            </a:r>
            <a:r>
              <a:rPr lang="th-TH" sz="2400" b="1" dirty="0" err="1" smtClean="0">
                <a:cs typeface="+mj-cs"/>
              </a:rPr>
              <a:t>สปสช</a:t>
            </a:r>
            <a:r>
              <a:rPr lang="th-TH" sz="2400" b="1" dirty="0" smtClean="0">
                <a:cs typeface="+mj-cs"/>
              </a:rPr>
              <a:t>.กำหนดให้ </a:t>
            </a:r>
            <a:r>
              <a:rPr lang="th-TH" sz="2400" b="1" dirty="0" err="1" smtClean="0">
                <a:cs typeface="+mj-cs"/>
              </a:rPr>
              <a:t>จนท</a:t>
            </a:r>
            <a:r>
              <a:rPr lang="th-TH" sz="2400" b="1" dirty="0" smtClean="0">
                <a:cs typeface="+mj-cs"/>
              </a:rPr>
              <a:t>. 1 คน/นวดคนไข้ 5 คน/วัน  ในขณะที่ผู้มารับบริการแพทย์ปัจจุบันมีจำนวนมาก</a:t>
            </a:r>
          </a:p>
          <a:p>
            <a:pPr lvl="1" indent="-342900">
              <a:buFont typeface="Wingdings" pitchFamily="2" charset="2"/>
              <a:buChar char="q"/>
            </a:pPr>
            <a:r>
              <a:rPr lang="th-TH" sz="2400" b="1" dirty="0" smtClean="0">
                <a:cs typeface="+mj-cs"/>
              </a:rPr>
              <a:t>การใช้ยาแผนไทย  ยังไม่เป็นที่นิยมของประชาชน</a:t>
            </a:r>
          </a:p>
          <a:p>
            <a:pPr marL="0" indent="0">
              <a:buNone/>
            </a:pPr>
            <a:r>
              <a:rPr lang="th-TH" sz="2600" b="1" dirty="0" err="1" smtClean="0">
                <a:solidFill>
                  <a:srgbClr val="0070C0"/>
                </a:solidFill>
              </a:rPr>
              <a:t>สสอ</a:t>
            </a:r>
            <a:r>
              <a:rPr lang="th-TH" sz="2600" b="1" dirty="0" smtClean="0">
                <a:solidFill>
                  <a:srgbClr val="0070C0"/>
                </a:solidFill>
              </a:rPr>
              <a:t>.เขาฉกรรจ์</a:t>
            </a:r>
          </a:p>
          <a:p>
            <a:pPr lvl="1" indent="-342900">
              <a:buFont typeface="Wingdings" pitchFamily="2" charset="2"/>
              <a:buChar char="q"/>
            </a:pPr>
            <a:r>
              <a:rPr lang="th-TH" sz="2400" b="1" dirty="0" smtClean="0">
                <a:cs typeface="+mj-cs"/>
              </a:rPr>
              <a:t>ขาดผู้ช่วยแพทย์แผนไทยในการปฏิบัติงาน</a:t>
            </a:r>
          </a:p>
          <a:p>
            <a:pPr marL="0" indent="0">
              <a:buNone/>
            </a:pPr>
            <a:r>
              <a:rPr lang="th-TH" sz="2600" b="1" dirty="0" smtClean="0">
                <a:solidFill>
                  <a:srgbClr val="FF0000"/>
                </a:solidFill>
              </a:rPr>
              <a:t>      สรุปจากการประเมิน รพ.สต.ติดดาว </a:t>
            </a:r>
            <a:r>
              <a:rPr lang="th-TH" sz="2600" b="1" dirty="0" err="1" smtClean="0">
                <a:solidFill>
                  <a:srgbClr val="FF0000"/>
                </a:solidFill>
              </a:rPr>
              <a:t>สสอ</a:t>
            </a:r>
            <a:r>
              <a:rPr lang="th-TH" sz="2600" b="1" dirty="0" smtClean="0">
                <a:solidFill>
                  <a:srgbClr val="FF0000"/>
                </a:solidFill>
              </a:rPr>
              <a:t>.เขาฉกรรจ์</a:t>
            </a:r>
          </a:p>
          <a:p>
            <a:pPr lvl="1" indent="-342900">
              <a:buFont typeface="Wingdings" pitchFamily="2" charset="2"/>
              <a:buChar char="q"/>
            </a:pPr>
            <a:r>
              <a:rPr lang="th-TH" sz="2200" b="1" dirty="0" smtClean="0">
                <a:cs typeface="+mj-cs"/>
              </a:rPr>
              <a:t>ขาดการทำงานเชิงรุกในชุมชน</a:t>
            </a:r>
          </a:p>
          <a:p>
            <a:pPr lvl="1" indent="-342900">
              <a:buFont typeface="Wingdings" pitchFamily="2" charset="2"/>
              <a:buChar char="q"/>
            </a:pPr>
            <a:r>
              <a:rPr lang="th-TH" sz="2200" b="1" dirty="0" smtClean="0">
                <a:cs typeface="+mj-cs"/>
              </a:rPr>
              <a:t>ผู้รับบริการน้อย มีประมาณ 1-2 คน/วัน</a:t>
            </a:r>
          </a:p>
          <a:p>
            <a:pPr marL="0" indent="0">
              <a:buNone/>
            </a:pPr>
            <a:endParaRPr lang="th-TH" b="1" dirty="0" smtClean="0"/>
          </a:p>
          <a:p>
            <a:pPr marL="0" indent="0">
              <a:buNone/>
            </a:pPr>
            <a:endParaRPr lang="th-TH" b="1" dirty="0"/>
          </a:p>
          <a:p>
            <a:pPr marL="0" indent="0">
              <a:buNone/>
            </a:pPr>
            <a:endParaRPr lang="th-TH" b="1" dirty="0" smtClean="0"/>
          </a:p>
          <a:p>
            <a:pPr marL="0" indent="0">
              <a:buNone/>
            </a:pPr>
            <a:endParaRPr lang="th-TH" b="1" dirty="0"/>
          </a:p>
          <a:p>
            <a:pPr marL="0" indent="0">
              <a:buNone/>
            </a:pPr>
            <a:endParaRPr lang="th-TH" b="1" dirty="0" smtClean="0"/>
          </a:p>
        </p:txBody>
      </p:sp>
    </p:spTree>
    <p:extLst>
      <p:ext uri="{BB962C8B-B14F-4D97-AF65-F5344CB8AC3E}">
        <p14:creationId xmlns:p14="http://schemas.microsoft.com/office/powerpoint/2010/main" val="787494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25121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th-TH" sz="3600" dirty="0" smtClean="0">
                <a:latin typeface="AngsanaUPC" pitchFamily="18" charset="-34"/>
                <a:cs typeface="AngsanaUPC" pitchFamily="18" charset="-34"/>
              </a:rPr>
              <a:t>จำนวนตำรับ/ตำราการแพทย์แผนไทย </a:t>
            </a:r>
            <a:br>
              <a:rPr lang="th-TH" sz="3600" dirty="0" smtClean="0">
                <a:latin typeface="AngsanaUPC" pitchFamily="18" charset="-34"/>
                <a:cs typeface="AngsanaUPC" pitchFamily="18" charset="-34"/>
              </a:rPr>
            </a:br>
            <a:r>
              <a:rPr lang="th-TH" sz="3600" dirty="0" smtClean="0">
                <a:latin typeface="AngsanaUPC" pitchFamily="18" charset="-34"/>
                <a:cs typeface="AngsanaUPC" pitchFamily="18" charset="-34"/>
              </a:rPr>
              <a:t>เพิ่มขึ้น </a:t>
            </a:r>
            <a:r>
              <a:rPr lang="th-TH" sz="3600" dirty="0" smtClean="0">
                <a:latin typeface="AngsanaUPC" pitchFamily="18" charset="-34"/>
                <a:cs typeface="AngsanaUPC" pitchFamily="18" charset="-34"/>
              </a:rPr>
              <a:t>100 ตำรับ</a:t>
            </a:r>
            <a:endParaRPr lang="th-TH" sz="3600" dirty="0"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3080583"/>
              </p:ext>
            </p:extLst>
          </p:nvPr>
        </p:nvGraphicFramePr>
        <p:xfrm>
          <a:off x="107505" y="1196752"/>
          <a:ext cx="9036495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5"/>
                <a:gridCol w="3240360"/>
                <a:gridCol w="31318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อำเภอ</a:t>
                      </a:r>
                      <a:endParaRPr lang="th-TH" dirty="0">
                        <a:solidFill>
                          <a:schemeClr val="tx1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Baseline</a:t>
                      </a:r>
                      <a:r>
                        <a:rPr lang="th-TH" dirty="0" smtClean="0">
                          <a:solidFill>
                            <a:schemeClr val="tx1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 ( </a:t>
                      </a:r>
                      <a:r>
                        <a:rPr lang="th-TH" dirty="0" smtClean="0">
                          <a:solidFill>
                            <a:schemeClr val="tx1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ตำรับ/ตำรา)</a:t>
                      </a:r>
                      <a:endParaRPr lang="th-TH" dirty="0">
                        <a:solidFill>
                          <a:schemeClr val="tx1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จำนวนที่เพิ่มขึ้น</a:t>
                      </a:r>
                      <a:endParaRPr lang="th-TH" dirty="0">
                        <a:solidFill>
                          <a:schemeClr val="tx1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h-TH" dirty="0" smtClean="0">
                          <a:solidFill>
                            <a:schemeClr val="tx1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อ.เมือง</a:t>
                      </a:r>
                      <a:endParaRPr lang="th-TH" dirty="0">
                        <a:solidFill>
                          <a:schemeClr val="tx1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158/6</a:t>
                      </a:r>
                      <a:endParaRPr lang="th-TH" dirty="0">
                        <a:solidFill>
                          <a:schemeClr val="tx1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solidFill>
                            <a:srgbClr val="0070C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ทุกอำเภอ เพิ่มขึ้น 20 รายการ</a:t>
                      </a:r>
                      <a:endParaRPr lang="th-TH" dirty="0">
                        <a:solidFill>
                          <a:srgbClr val="0070C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h-TH" dirty="0" smtClean="0">
                          <a:solidFill>
                            <a:schemeClr val="tx1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อ.คลองหาด</a:t>
                      </a:r>
                      <a:endParaRPr lang="th-TH" dirty="0">
                        <a:solidFill>
                          <a:schemeClr val="tx1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80</a:t>
                      </a:r>
                      <a:endParaRPr lang="th-TH" dirty="0">
                        <a:solidFill>
                          <a:schemeClr val="tx1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baseline="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การดำเนินงาน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h-TH" dirty="0" smtClean="0">
                          <a:solidFill>
                            <a:schemeClr val="tx1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อ.ตาพระยา</a:t>
                      </a:r>
                      <a:endParaRPr lang="th-TH" dirty="0">
                        <a:solidFill>
                          <a:schemeClr val="tx1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118</a:t>
                      </a:r>
                      <a:endParaRPr lang="th-TH" dirty="0">
                        <a:solidFill>
                          <a:schemeClr val="tx1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solidFill>
                            <a:schemeClr val="tx1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 -ทบทวนทานข้อมูล</a:t>
                      </a:r>
                      <a:endParaRPr lang="th-TH" dirty="0">
                        <a:solidFill>
                          <a:schemeClr val="tx1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h-TH" dirty="0" smtClean="0">
                          <a:solidFill>
                            <a:schemeClr val="tx1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อ.วังน้ำเย็น</a:t>
                      </a:r>
                      <a:endParaRPr lang="th-TH" dirty="0">
                        <a:solidFill>
                          <a:schemeClr val="tx1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150</a:t>
                      </a:r>
                      <a:endParaRPr lang="th-TH" dirty="0">
                        <a:solidFill>
                          <a:schemeClr val="tx1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solidFill>
                            <a:schemeClr val="tx1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 -ส่งแบบสำรวจลงพื้นที่</a:t>
                      </a:r>
                      <a:endParaRPr lang="th-TH" dirty="0">
                        <a:solidFill>
                          <a:schemeClr val="tx1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h-TH" dirty="0" smtClean="0">
                          <a:solidFill>
                            <a:schemeClr val="tx1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อ.วังสมบูรณ์</a:t>
                      </a:r>
                      <a:endParaRPr lang="th-TH" dirty="0">
                        <a:solidFill>
                          <a:schemeClr val="tx1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63/1</a:t>
                      </a:r>
                      <a:endParaRPr lang="th-TH" dirty="0">
                        <a:solidFill>
                          <a:schemeClr val="tx1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solidFill>
                            <a:schemeClr val="tx1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 -พื้นที่สำรวจ</a:t>
                      </a:r>
                      <a:r>
                        <a:rPr lang="th-TH" dirty="0" err="1" smtClean="0">
                          <a:solidFill>
                            <a:schemeClr val="tx1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ส่งจว</a:t>
                      </a:r>
                      <a:r>
                        <a:rPr lang="th-TH" dirty="0" smtClean="0">
                          <a:solidFill>
                            <a:schemeClr val="tx1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.ภายใน</a:t>
                      </a:r>
                      <a:endParaRPr lang="th-TH" dirty="0">
                        <a:solidFill>
                          <a:schemeClr val="tx1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h-TH" dirty="0" smtClean="0">
                          <a:solidFill>
                            <a:schemeClr val="tx1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อ.วัฒนานคร</a:t>
                      </a:r>
                      <a:endParaRPr lang="th-TH" dirty="0">
                        <a:solidFill>
                          <a:schemeClr val="tx1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48/1</a:t>
                      </a:r>
                      <a:endParaRPr lang="th-TH" dirty="0">
                        <a:solidFill>
                          <a:schemeClr val="tx1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solidFill>
                            <a:schemeClr val="tx1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   (</a:t>
                      </a:r>
                      <a:r>
                        <a:rPr lang="th-TH" dirty="0" err="1" smtClean="0">
                          <a:solidFill>
                            <a:schemeClr val="tx1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มค</a:t>
                      </a:r>
                      <a:r>
                        <a:rPr lang="th-TH" dirty="0" smtClean="0">
                          <a:solidFill>
                            <a:schemeClr val="tx1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. / </a:t>
                      </a:r>
                      <a:r>
                        <a:rPr lang="th-TH" dirty="0" err="1" smtClean="0">
                          <a:solidFill>
                            <a:schemeClr val="tx1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เมย</a:t>
                      </a:r>
                      <a:r>
                        <a:rPr lang="th-TH" dirty="0" smtClean="0">
                          <a:solidFill>
                            <a:schemeClr val="tx1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.59)</a:t>
                      </a:r>
                      <a:endParaRPr lang="th-TH" dirty="0">
                        <a:solidFill>
                          <a:schemeClr val="tx1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h-TH" dirty="0" smtClean="0">
                          <a:solidFill>
                            <a:schemeClr val="tx1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อ.อรัญประเทศ</a:t>
                      </a:r>
                      <a:endParaRPr lang="th-TH" dirty="0">
                        <a:solidFill>
                          <a:schemeClr val="tx1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136</a:t>
                      </a:r>
                      <a:endParaRPr lang="th-TH" dirty="0">
                        <a:solidFill>
                          <a:schemeClr val="tx1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solidFill>
                          <a:schemeClr val="tx1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h-TH" dirty="0" smtClean="0">
                          <a:solidFill>
                            <a:schemeClr val="tx1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อ.เขาฉกรรจ์</a:t>
                      </a:r>
                      <a:endParaRPr lang="th-TH" dirty="0">
                        <a:solidFill>
                          <a:schemeClr val="tx1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29</a:t>
                      </a:r>
                      <a:endParaRPr lang="th-TH" dirty="0">
                        <a:solidFill>
                          <a:schemeClr val="tx1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solidFill>
                          <a:schemeClr val="tx1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h-TH" dirty="0" smtClean="0">
                          <a:solidFill>
                            <a:schemeClr val="tx1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อ.โคกสูง</a:t>
                      </a:r>
                      <a:endParaRPr lang="th-TH" dirty="0">
                        <a:solidFill>
                          <a:schemeClr val="tx1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49</a:t>
                      </a:r>
                      <a:endParaRPr lang="th-TH" dirty="0">
                        <a:solidFill>
                          <a:schemeClr val="tx1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solidFill>
                          <a:schemeClr val="tx1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h-TH" dirty="0" smtClean="0">
                          <a:solidFill>
                            <a:schemeClr val="tx1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รวมจังหวัด</a:t>
                      </a:r>
                      <a:endParaRPr lang="th-TH" dirty="0">
                        <a:solidFill>
                          <a:schemeClr val="tx1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831/8</a:t>
                      </a:r>
                      <a:endParaRPr lang="th-TH" dirty="0">
                        <a:solidFill>
                          <a:schemeClr val="tx1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solidFill>
                          <a:schemeClr val="tx1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082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3905" y="188640"/>
            <a:ext cx="9144000" cy="1008112"/>
          </a:xfr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r>
              <a:rPr lang="th-TH" sz="3600" dirty="0" smtClean="0">
                <a:latin typeface="AngsanaUPC" pitchFamily="18" charset="-34"/>
                <a:cs typeface="AngsanaUPC" pitchFamily="18" charset="-34"/>
              </a:rPr>
              <a:t/>
            </a:r>
            <a:br>
              <a:rPr lang="th-TH" sz="3600" dirty="0" smtClean="0">
                <a:latin typeface="AngsanaUPC" pitchFamily="18" charset="-34"/>
                <a:cs typeface="AngsanaUPC" pitchFamily="18" charset="-34"/>
              </a:rPr>
            </a:br>
            <a:r>
              <a:rPr lang="th-TH" sz="3600" b="1" dirty="0" smtClean="0">
                <a:latin typeface="AngsanaUPC" pitchFamily="18" charset="-34"/>
              </a:rPr>
              <a:t>จำนวน</a:t>
            </a:r>
            <a:r>
              <a:rPr lang="th-TH" sz="3600" b="1" dirty="0">
                <a:latin typeface="AngsanaUPC" pitchFamily="18" charset="-34"/>
              </a:rPr>
              <a:t>งานวิจัยสมุนไพรที่นำมาใช้จริงทางการแพทย์หรือการตลาด</a:t>
            </a:r>
            <a:br>
              <a:rPr lang="th-TH" sz="3600" b="1" dirty="0">
                <a:latin typeface="AngsanaUPC" pitchFamily="18" charset="-34"/>
              </a:rPr>
            </a:br>
            <a:endParaRPr lang="th-TH" sz="3600" b="1" dirty="0">
              <a:latin typeface="AngsanaUPC" pitchFamily="18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544616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เ</a:t>
            </a:r>
            <a:r>
              <a:rPr lang="th-TH" b="1" dirty="0" smtClean="0">
                <a:solidFill>
                  <a:srgbClr val="7030A0"/>
                </a:solidFill>
                <a:latin typeface="TH SarabunIT๙" pitchFamily="34" charset="-34"/>
                <a:cs typeface="TH SarabunIT๙" pitchFamily="34" charset="-34"/>
              </a:rPr>
              <a:t>ป้าหมาย</a:t>
            </a:r>
            <a:r>
              <a:rPr lang="th-TH" dirty="0" smtClean="0"/>
              <a:t> 	</a:t>
            </a:r>
          </a:p>
          <a:p>
            <a:pPr lvl="1">
              <a:buFont typeface="Wingdings" pitchFamily="2" charset="2"/>
              <a:buChar char="q"/>
            </a:pPr>
            <a:r>
              <a:rPr lang="th-TH" b="1" dirty="0" smtClean="0">
                <a:solidFill>
                  <a:srgbClr val="0070C0"/>
                </a:solidFill>
              </a:rPr>
              <a:t>ระดับกระทรวง</a:t>
            </a:r>
            <a:r>
              <a:rPr lang="th-TH" dirty="0" smtClean="0"/>
              <a:t>	</a:t>
            </a:r>
            <a:r>
              <a:rPr lang="th-TH" b="1" dirty="0" smtClean="0"/>
              <a:t>10  เรื่อง</a:t>
            </a:r>
          </a:p>
          <a:p>
            <a:pPr lvl="1">
              <a:buFont typeface="Wingdings" pitchFamily="2" charset="2"/>
              <a:buChar char="q"/>
            </a:pPr>
            <a:r>
              <a:rPr lang="th-TH" b="1" dirty="0" smtClean="0">
                <a:solidFill>
                  <a:srgbClr val="0070C0"/>
                </a:solidFill>
              </a:rPr>
              <a:t>ระดับจังหวัด</a:t>
            </a:r>
            <a:r>
              <a:rPr lang="th-TH" dirty="0" smtClean="0"/>
              <a:t>	-</a:t>
            </a:r>
            <a:r>
              <a:rPr lang="th-TH" b="1" dirty="0" smtClean="0"/>
              <a:t>มีวิจัย</a:t>
            </a:r>
            <a:r>
              <a:rPr lang="th-TH" b="1" dirty="0" smtClean="0">
                <a:cs typeface="+mj-cs"/>
              </a:rPr>
              <a:t>/</a:t>
            </a:r>
            <a:r>
              <a:rPr lang="en-US" b="1" dirty="0" smtClean="0">
                <a:cs typeface="+mj-cs"/>
              </a:rPr>
              <a:t>R2R  </a:t>
            </a:r>
            <a:r>
              <a:rPr lang="th-TH" b="1" dirty="0" smtClean="0">
                <a:cs typeface="+mj-cs"/>
              </a:rPr>
              <a:t>อำเภอละ 1 เรื่อง (แพทย์แผนไทย</a:t>
            </a:r>
          </a:p>
          <a:p>
            <a:pPr marL="2743200" lvl="6" indent="0">
              <a:buNone/>
            </a:pPr>
            <a:r>
              <a:rPr lang="th-TH" sz="2800" b="1" dirty="0" smtClean="0">
                <a:cs typeface="+mj-cs"/>
              </a:rPr>
              <a:t>-นวัตกรรม/กรณีศึกษา (ผู้ช่วยแพทย์แผนไทย) แห่งละ 1 เรื่อง</a:t>
            </a:r>
          </a:p>
          <a:p>
            <a:pPr lvl="1">
              <a:buFont typeface="Wingdings" pitchFamily="2" charset="2"/>
              <a:buChar char="q"/>
            </a:pPr>
            <a:r>
              <a:rPr lang="th-TH" b="1" dirty="0" smtClean="0">
                <a:solidFill>
                  <a:srgbClr val="0070C0"/>
                </a:solidFill>
              </a:rPr>
              <a:t>การดำเนินงาน</a:t>
            </a:r>
            <a:r>
              <a:rPr lang="th-TH" dirty="0" smtClean="0"/>
              <a:t>	</a:t>
            </a:r>
          </a:p>
          <a:p>
            <a:pPr lvl="2">
              <a:buFont typeface="Wingdings" pitchFamily="2" charset="2"/>
              <a:buChar char="q"/>
            </a:pPr>
            <a:r>
              <a:rPr lang="th-TH" b="1" dirty="0" smtClean="0"/>
              <a:t>แพทย์แผนไทย  (รอพัฒนาศักยภาพจากจังหวัด)</a:t>
            </a:r>
          </a:p>
          <a:p>
            <a:pPr lvl="2">
              <a:buFont typeface="Wingdings" pitchFamily="2" charset="2"/>
              <a:buChar char="q"/>
            </a:pPr>
            <a:r>
              <a:rPr lang="th-TH" b="1" dirty="0" smtClean="0"/>
              <a:t>ผู้ช่วยแพทย์แผนไทย  (อบรมให้ความรู้ วันที่ 21และ 23 ธ.ค. 59) จำนวน 2 รุ่น(140 คน)</a:t>
            </a:r>
            <a:endParaRPr lang="th-TH" b="1" dirty="0"/>
          </a:p>
          <a:p>
            <a:pPr lvl="2">
              <a:buFont typeface="Wingdings" pitchFamily="2" charset="2"/>
              <a:buChar char="q"/>
            </a:pPr>
            <a:r>
              <a:rPr lang="th-TH" b="1" dirty="0" smtClean="0"/>
              <a:t>จังหวัด 		</a:t>
            </a:r>
          </a:p>
          <a:p>
            <a:pPr lvl="3">
              <a:buFont typeface="Wingdings" pitchFamily="2" charset="2"/>
              <a:buChar char="§"/>
            </a:pPr>
            <a:r>
              <a:rPr lang="th-TH" sz="2400" b="1" dirty="0" smtClean="0"/>
              <a:t>กำหนดชื่อเรือง ”ประสิทธิผลของการใช้ยาสมุนไพรพอกเข่า ในการดูแลผู้สูงอายุข้อเข่าเสื่อม(จับโปรงแห้ง) ในสถานบริการสาธารณสุข จังหวัดสระแก้ว</a:t>
            </a:r>
          </a:p>
          <a:p>
            <a:pPr marL="1371600" lvl="3" indent="0">
              <a:buNone/>
            </a:pPr>
            <a:r>
              <a:rPr lang="th-TH" sz="2400" b="1" dirty="0"/>
              <a:t> </a:t>
            </a:r>
            <a:r>
              <a:rPr lang="th-TH" sz="2400" b="1" dirty="0" smtClean="0"/>
              <a:t>   ปี 2560	</a:t>
            </a:r>
          </a:p>
          <a:p>
            <a:pPr marL="1371600" lvl="3" indent="0">
              <a:buNone/>
            </a:pPr>
            <a:r>
              <a:rPr lang="th-TH" b="1" dirty="0"/>
              <a:t>	</a:t>
            </a:r>
            <a:r>
              <a:rPr lang="th-TH" b="1" dirty="0" smtClean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45522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643</TotalTime>
  <Words>327</Words>
  <Application>Microsoft Office PowerPoint</Application>
  <PresentationFormat>นำเสนอทางหน้าจอ (4:3)</PresentationFormat>
  <Paragraphs>92</Paragraphs>
  <Slides>8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8</vt:i4>
      </vt:variant>
    </vt:vector>
  </HeadingPairs>
  <TitlesOfParts>
    <vt:vector size="9" baseType="lpstr">
      <vt:lpstr>ชุดรูปแบบของ Office</vt:lpstr>
      <vt:lpstr>รายงานความก้าวหน้าการดำเนินงาน แพทย์แผนไทยและการแพทย์ทางเลือก</vt:lpstr>
      <vt:lpstr>งานนำเสนอ PowerPoint</vt:lpstr>
      <vt:lpstr>KPI  ปี 2560</vt:lpstr>
      <vt:lpstr> ผู้ป่วยนอกได้รับบริการแพทย์แผนไทยและการแพทย์ทางเลือก ร้อยละ 18.5  </vt:lpstr>
      <vt:lpstr>ปัญหาอุปสรรค</vt:lpstr>
      <vt:lpstr>ปัญหา</vt:lpstr>
      <vt:lpstr>จำนวนตำรับ/ตำราการแพทย์แผนไทย  เพิ่มขึ้น 100 ตำรับ</vt:lpstr>
      <vt:lpstr> จำนวนงานวิจัยสมุนไพรที่นำมาใช้จริงทางการแพทย์หรือการตลาด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ยุทธศาสตร์การแพทย์แผนไทย และการแพทย์ทางเลือก</dc:title>
  <dc:creator>nascomp</dc:creator>
  <cp:lastModifiedBy>User</cp:lastModifiedBy>
  <cp:revision>90</cp:revision>
  <cp:lastPrinted>2016-11-28T05:50:24Z</cp:lastPrinted>
  <dcterms:created xsi:type="dcterms:W3CDTF">2015-04-17T01:03:18Z</dcterms:created>
  <dcterms:modified xsi:type="dcterms:W3CDTF">2016-11-28T05:52:08Z</dcterms:modified>
</cp:coreProperties>
</file>