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3" r:id="rId3"/>
    <p:sldId id="266" r:id="rId4"/>
    <p:sldId id="262" r:id="rId5"/>
    <p:sldId id="294" r:id="rId6"/>
    <p:sldId id="295" r:id="rId7"/>
    <p:sldId id="265" r:id="rId8"/>
    <p:sldId id="287" r:id="rId9"/>
    <p:sldId id="296" r:id="rId10"/>
    <p:sldId id="286" r:id="rId11"/>
    <p:sldId id="284" r:id="rId12"/>
    <p:sldId id="258" r:id="rId13"/>
    <p:sldId id="297" r:id="rId14"/>
    <p:sldId id="298" r:id="rId15"/>
    <p:sldId id="299" r:id="rId16"/>
    <p:sldId id="275" r:id="rId17"/>
    <p:sldId id="278" r:id="rId18"/>
    <p:sldId id="289" r:id="rId19"/>
    <p:sldId id="256" r:id="rId20"/>
    <p:sldId id="257" r:id="rId21"/>
    <p:sldId id="260" r:id="rId22"/>
    <p:sldId id="303" r:id="rId23"/>
    <p:sldId id="281" r:id="rId24"/>
    <p:sldId id="300" r:id="rId25"/>
    <p:sldId id="301" r:id="rId26"/>
    <p:sldId id="302" r:id="rId27"/>
    <p:sldId id="304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92;&#3633;&#3604;&#3626;&#3619;&#3619;&#3605;&#3634;&#3617;&#3612;&#3621;&#3591;&#3634;&#3609;%203&#3648;&#3604;&#3639;&#3629;&#3609;&#3617;&#3588;-&#3617;&#3637;&#3588;%206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th-TH" sz="3200"/>
              <a:t>จำนวน </a:t>
            </a:r>
            <a:r>
              <a:rPr lang="en-US" sz="3200"/>
              <a:t>RW </a:t>
            </a:r>
            <a:r>
              <a:rPr lang="th-TH" sz="3200"/>
              <a:t>รายปี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391491142841566E-2"/>
          <c:y val="6.7071637801814674E-2"/>
          <c:w val="0.88957947714836161"/>
          <c:h val="0.74100140570055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'จัดสรร รพช.'!$B$17</c:f>
              <c:strCache>
                <c:ptCount val="1"/>
                <c:pt idx="0">
                  <c:v>2559</c:v>
                </c:pt>
              </c:strCache>
            </c:strRef>
          </c:tx>
          <c:invertIfNegative val="0"/>
          <c:cat>
            <c:strRef>
              <c:f>'จัดสรร รพช.'!$A$18:$A$26</c:f>
              <c:strCache>
                <c:ptCount val="9"/>
                <c:pt idx="0">
                  <c:v>รพ.อรัญประเทศ</c:v>
                </c:pt>
                <c:pt idx="1">
                  <c:v>รพ.วัฒนานคร</c:v>
                </c:pt>
                <c:pt idx="2">
                  <c:v>รพ.ตาพระยา</c:v>
                </c:pt>
                <c:pt idx="3">
                  <c:v>รพ.คลองหาด</c:v>
                </c:pt>
                <c:pt idx="4">
                  <c:v>รพ.วังน้ำเย็น</c:v>
                </c:pt>
                <c:pt idx="5">
                  <c:v>รพ.เขาฉกรรจ์</c:v>
                </c:pt>
                <c:pt idx="6">
                  <c:v>รพ.วังสมบูรณ์</c:v>
                </c:pt>
                <c:pt idx="7">
                  <c:v>รพ.โคกสูง</c:v>
                </c:pt>
                <c:pt idx="8">
                  <c:v>รพร.สระแก้ว</c:v>
                </c:pt>
              </c:strCache>
            </c:strRef>
          </c:cat>
          <c:val>
            <c:numRef>
              <c:f>'จัดสรร รพช.'!$B$18:$B$26</c:f>
              <c:numCache>
                <c:formatCode>_(* #,##0.00_);_(* \(#,##0.00\);_(* "-"??_);_(@_)</c:formatCode>
                <c:ptCount val="9"/>
                <c:pt idx="0">
                  <c:v>231.80770000000001</c:v>
                </c:pt>
                <c:pt idx="1">
                  <c:v>77.712799999999987</c:v>
                </c:pt>
                <c:pt idx="2">
                  <c:v>17.314299999999999</c:v>
                </c:pt>
                <c:pt idx="3">
                  <c:v>16.815999999999999</c:v>
                </c:pt>
                <c:pt idx="4">
                  <c:v>62.761400000000009</c:v>
                </c:pt>
                <c:pt idx="5">
                  <c:v>23.48929999999994</c:v>
                </c:pt>
                <c:pt idx="8">
                  <c:v>1528.5840999999998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7-427D-8ACE-448AB6B93EBE}"/>
            </c:ext>
          </c:extLst>
        </c:ser>
        <c:ser>
          <c:idx val="1"/>
          <c:order val="1"/>
          <c:tx>
            <c:strRef>
              <c:f>'จัดสรร รพช.'!$C$17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cat>
            <c:strRef>
              <c:f>'จัดสรร รพช.'!$A$18:$A$26</c:f>
              <c:strCache>
                <c:ptCount val="9"/>
                <c:pt idx="0">
                  <c:v>รพ.อรัญประเทศ</c:v>
                </c:pt>
                <c:pt idx="1">
                  <c:v>รพ.วัฒนานคร</c:v>
                </c:pt>
                <c:pt idx="2">
                  <c:v>รพ.ตาพระยา</c:v>
                </c:pt>
                <c:pt idx="3">
                  <c:v>รพ.คลองหาด</c:v>
                </c:pt>
                <c:pt idx="4">
                  <c:v>รพ.วังน้ำเย็น</c:v>
                </c:pt>
                <c:pt idx="5">
                  <c:v>รพ.เขาฉกรรจ์</c:v>
                </c:pt>
                <c:pt idx="6">
                  <c:v>รพ.วังสมบูรณ์</c:v>
                </c:pt>
                <c:pt idx="7">
                  <c:v>รพ.โคกสูง</c:v>
                </c:pt>
                <c:pt idx="8">
                  <c:v>รพร.สระแก้ว</c:v>
                </c:pt>
              </c:strCache>
            </c:strRef>
          </c:cat>
          <c:val>
            <c:numRef>
              <c:f>'จัดสรร รพช.'!$C$18:$C$26</c:f>
              <c:numCache>
                <c:formatCode>_(* #,##0.00_);_(* \(#,##0.00\);_(* "-"??_);_(@_)</c:formatCode>
                <c:ptCount val="9"/>
                <c:pt idx="0">
                  <c:v>209.5772</c:v>
                </c:pt>
                <c:pt idx="1">
                  <c:v>103.81389999999999</c:v>
                </c:pt>
                <c:pt idx="2">
                  <c:v>17.643999999999988</c:v>
                </c:pt>
                <c:pt idx="3">
                  <c:v>19.1357</c:v>
                </c:pt>
                <c:pt idx="4">
                  <c:v>53.186500000000002</c:v>
                </c:pt>
                <c:pt idx="5">
                  <c:v>30.406900000000004</c:v>
                </c:pt>
                <c:pt idx="6">
                  <c:v>2.0122999999999953</c:v>
                </c:pt>
                <c:pt idx="8">
                  <c:v>1832.6521999999998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7-427D-8ACE-448AB6B93EBE}"/>
            </c:ext>
          </c:extLst>
        </c:ser>
        <c:ser>
          <c:idx val="2"/>
          <c:order val="2"/>
          <c:tx>
            <c:strRef>
              <c:f>'จัดสรร รพช.'!$D$17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cat>
            <c:strRef>
              <c:f>'จัดสรร รพช.'!$A$18:$A$26</c:f>
              <c:strCache>
                <c:ptCount val="9"/>
                <c:pt idx="0">
                  <c:v>รพ.อรัญประเทศ</c:v>
                </c:pt>
                <c:pt idx="1">
                  <c:v>รพ.วัฒนานคร</c:v>
                </c:pt>
                <c:pt idx="2">
                  <c:v>รพ.ตาพระยา</c:v>
                </c:pt>
                <c:pt idx="3">
                  <c:v>รพ.คลองหาด</c:v>
                </c:pt>
                <c:pt idx="4">
                  <c:v>รพ.วังน้ำเย็น</c:v>
                </c:pt>
                <c:pt idx="5">
                  <c:v>รพ.เขาฉกรรจ์</c:v>
                </c:pt>
                <c:pt idx="6">
                  <c:v>รพ.วังสมบูรณ์</c:v>
                </c:pt>
                <c:pt idx="7">
                  <c:v>รพ.โคกสูง</c:v>
                </c:pt>
                <c:pt idx="8">
                  <c:v>รพร.สระแก้ว</c:v>
                </c:pt>
              </c:strCache>
            </c:strRef>
          </c:cat>
          <c:val>
            <c:numRef>
              <c:f>'จัดสรร รพช.'!$D$18:$D$26</c:f>
              <c:numCache>
                <c:formatCode>_(* #,##0.00_);_(* \(#,##0.00\);_(* "-"??_);_(@_)</c:formatCode>
                <c:ptCount val="9"/>
                <c:pt idx="0">
                  <c:v>159.68949999999998</c:v>
                </c:pt>
                <c:pt idx="1">
                  <c:v>78.466900000000024</c:v>
                </c:pt>
                <c:pt idx="2">
                  <c:v>15.389500000000025</c:v>
                </c:pt>
                <c:pt idx="3">
                  <c:v>23.989599999999918</c:v>
                </c:pt>
                <c:pt idx="4">
                  <c:v>33.56</c:v>
                </c:pt>
                <c:pt idx="5">
                  <c:v>17.205299999999955</c:v>
                </c:pt>
                <c:pt idx="6">
                  <c:v>9.8841000000000037</c:v>
                </c:pt>
                <c:pt idx="7">
                  <c:v>4.7093000000000034</c:v>
                </c:pt>
                <c:pt idx="8">
                  <c:v>1647.1137999999999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57-427D-8ACE-448AB6B93EBE}"/>
            </c:ext>
          </c:extLst>
        </c:ser>
        <c:ser>
          <c:idx val="3"/>
          <c:order val="3"/>
          <c:tx>
            <c:strRef>
              <c:f>'จัดสรร รพช.'!$E$17</c:f>
              <c:strCache>
                <c:ptCount val="1"/>
                <c:pt idx="0">
                  <c:v>2562</c:v>
                </c:pt>
              </c:strCache>
            </c:strRef>
          </c:tx>
          <c:invertIfNegative val="0"/>
          <c:cat>
            <c:strRef>
              <c:f>'จัดสรร รพช.'!$A$18:$A$26</c:f>
              <c:strCache>
                <c:ptCount val="9"/>
                <c:pt idx="0">
                  <c:v>รพ.อรัญประเทศ</c:v>
                </c:pt>
                <c:pt idx="1">
                  <c:v>รพ.วัฒนานคร</c:v>
                </c:pt>
                <c:pt idx="2">
                  <c:v>รพ.ตาพระยา</c:v>
                </c:pt>
                <c:pt idx="3">
                  <c:v>รพ.คลองหาด</c:v>
                </c:pt>
                <c:pt idx="4">
                  <c:v>รพ.วังน้ำเย็น</c:v>
                </c:pt>
                <c:pt idx="5">
                  <c:v>รพ.เขาฉกรรจ์</c:v>
                </c:pt>
                <c:pt idx="6">
                  <c:v>รพ.วังสมบูรณ์</c:v>
                </c:pt>
                <c:pt idx="7">
                  <c:v>รพ.โคกสูง</c:v>
                </c:pt>
                <c:pt idx="8">
                  <c:v>รพร.สระแก้ว</c:v>
                </c:pt>
              </c:strCache>
            </c:strRef>
          </c:cat>
          <c:val>
            <c:numRef>
              <c:f>'จัดสรร รพช.'!$E$18:$E$26</c:f>
              <c:numCache>
                <c:formatCode>#,##0.0000</c:formatCode>
                <c:ptCount val="9"/>
                <c:pt idx="0">
                  <c:v>101.09650000000002</c:v>
                </c:pt>
                <c:pt idx="1">
                  <c:v>45.3889</c:v>
                </c:pt>
                <c:pt idx="2">
                  <c:v>5.9123000000000001</c:v>
                </c:pt>
                <c:pt idx="3">
                  <c:v>9.960400000000023</c:v>
                </c:pt>
                <c:pt idx="4">
                  <c:v>18.7742</c:v>
                </c:pt>
                <c:pt idx="5">
                  <c:v>11.392200000000004</c:v>
                </c:pt>
                <c:pt idx="6">
                  <c:v>8.0516000000000005</c:v>
                </c:pt>
                <c:pt idx="7">
                  <c:v>3.0745999999999998</c:v>
                </c:pt>
                <c:pt idx="8">
                  <c:v>789.25850000000003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7-427D-8ACE-448AB6B93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284352"/>
        <c:axId val="98095104"/>
        <c:axId val="0"/>
      </c:bar3DChart>
      <c:catAx>
        <c:axId val="8728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095104"/>
        <c:crosses val="autoZero"/>
        <c:auto val="1"/>
        <c:lblAlgn val="ctr"/>
        <c:lblOffset val="100"/>
        <c:noMultiLvlLbl val="0"/>
      </c:catAx>
      <c:valAx>
        <c:axId val="9809510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872843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050"/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CAA69-1F2A-46A7-B9F8-139E39386804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7EBB-FB2F-47DE-A9E9-9194B254D4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975C880-63CC-4D40-ACD5-DA9087E0B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1186764-888C-412B-BA03-2731EBB81E06}" type="slidenum">
              <a:rPr lang="en-US" altLang="th-TH" sz="1200">
                <a:latin typeface="Calibri" panose="020F0502020204030204" pitchFamily="34" charset="0"/>
                <a:cs typeface="KodchiangUPC" panose="02020603050405020304" pitchFamily="18" charset="-34"/>
              </a:rPr>
              <a:pPr eaLnBrk="1" hangingPunct="1"/>
              <a:t>4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6FEC8313-00AB-4718-BFE2-167D934E3A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D69CFE89-EB4D-4439-B107-99E93B9D2D15}" type="slidenum">
              <a:rPr lang="en-US" altLang="th-TH" sz="1800">
                <a:latin typeface="Calibri" panose="020F0502020204030204" pitchFamily="34" charset="0"/>
                <a:cs typeface="KodchiangUPC" panose="02020603050405020304" pitchFamily="18" charset="-34"/>
              </a:rPr>
              <a:pPr algn="r" eaLnBrk="1" hangingPunct="1"/>
              <a:t>4</a:t>
            </a:fld>
            <a:endParaRPr lang="th-TH" altLang="th-TH" sz="18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A87E4310-762E-4093-8D9B-4CC03860F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7098781F-F4EE-40E6-9230-B715D854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4149C5B-67D9-42E1-AC16-E7438E3D8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02103AC9-18CF-404E-A4E3-B9CCCB24CE0F}" type="slidenum">
              <a:rPr lang="en-US" altLang="th-TH" sz="1200">
                <a:latin typeface="Calibri" panose="020F0502020204030204" pitchFamily="34" charset="0"/>
                <a:cs typeface="KodchiangUPC" panose="02020603050405020304" pitchFamily="18" charset="-34"/>
              </a:rPr>
              <a:pPr eaLnBrk="1" hangingPunct="1"/>
              <a:t>5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DFCFE9E7-45E5-467C-9C69-7A4C015413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A67CB746-3DBA-421F-8F28-A8019E73AD9E}" type="slidenum">
              <a:rPr lang="en-US" altLang="th-TH" sz="1800">
                <a:latin typeface="Calibri" panose="020F0502020204030204" pitchFamily="34" charset="0"/>
                <a:cs typeface="KodchiangUPC" panose="02020603050405020304" pitchFamily="18" charset="-34"/>
              </a:rPr>
              <a:pPr algn="r" eaLnBrk="1" hangingPunct="1"/>
              <a:t>5</a:t>
            </a:fld>
            <a:endParaRPr lang="th-TH" altLang="th-TH" sz="18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C3E066A9-7240-49A6-89A8-5E5EDB5B8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D37DA034-BBD3-4B34-ACEE-43D656CE8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3DA4B65-B9CE-4697-8759-67A7B146B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34FED0E-BB1F-48E6-BD37-CFC5A127B31C}" type="slidenum">
              <a:rPr lang="en-US" altLang="th-TH" sz="1200">
                <a:latin typeface="Calibri" panose="020F0502020204030204" pitchFamily="34" charset="0"/>
                <a:cs typeface="KodchiangUPC" panose="02020603050405020304" pitchFamily="18" charset="-34"/>
              </a:rPr>
              <a:pPr eaLnBrk="1" hangingPunct="1"/>
              <a:t>6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453BA42F-7757-4344-A490-F549D14F6F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FDAE392E-176F-4C1C-8402-902A45C38A8C}" type="slidenum">
              <a:rPr lang="en-US" altLang="th-TH" sz="1800">
                <a:latin typeface="Calibri" panose="020F0502020204030204" pitchFamily="34" charset="0"/>
                <a:cs typeface="KodchiangUPC" panose="02020603050405020304" pitchFamily="18" charset="-34"/>
              </a:rPr>
              <a:pPr algn="r" eaLnBrk="1" hangingPunct="1"/>
              <a:t>6</a:t>
            </a:fld>
            <a:endParaRPr lang="th-TH" altLang="th-TH" sz="18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63A3206E-8DE4-417A-81AE-4F2B238EC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3699EC75-F6B2-4BB4-AE68-0D6A4BC97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B5D9CFC-6D3F-470E-8B31-2D86DE108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8897E3F-5F53-461B-9F78-45624E3DDDEA}" type="slidenum">
              <a:rPr lang="en-US" altLang="th-TH" sz="1200">
                <a:latin typeface="Calibri" panose="020F0502020204030204" pitchFamily="34" charset="0"/>
                <a:cs typeface="KodchiangUPC" panose="02020603050405020304" pitchFamily="18" charset="-34"/>
              </a:rPr>
              <a:pPr eaLnBrk="1" hangingPunct="1"/>
              <a:t>7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5D0A2F2D-50C4-4572-B0E2-5699236B51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BFCB9799-24A1-47D3-8B4F-0A54955753DE}" type="slidenum">
              <a:rPr lang="en-US" altLang="th-TH" sz="1800">
                <a:latin typeface="Calibri" panose="020F0502020204030204" pitchFamily="34" charset="0"/>
                <a:cs typeface="KodchiangUPC" panose="02020603050405020304" pitchFamily="18" charset="-34"/>
              </a:rPr>
              <a:pPr algn="r" eaLnBrk="1" hangingPunct="1"/>
              <a:t>7</a:t>
            </a:fld>
            <a:endParaRPr lang="th-TH" altLang="th-TH" sz="18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0DBA4BC1-CB4F-4780-B2A2-A5AF0FE59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A48B9202-9913-45CA-A2B2-C0F04BA03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71E1E85-E5EB-4597-B3AB-752BACFDF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0185AC4-5415-4966-A450-E539E6AD6F27}" type="slidenum">
              <a:rPr lang="en-US" altLang="th-TH" sz="1200">
                <a:latin typeface="Calibri" panose="020F0502020204030204" pitchFamily="34" charset="0"/>
              </a:rPr>
              <a:pPr eaLnBrk="1" hangingPunct="1"/>
              <a:t>16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ED0AF212-2F0F-438D-BF33-D1DDAC5970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C9C157D5-FCD7-4DF7-A07C-78009D300122}" type="slidenum">
              <a:rPr lang="en-US" altLang="th-TH" sz="1800"/>
              <a:pPr algn="r" eaLnBrk="1" hangingPunct="1"/>
              <a:t>16</a:t>
            </a:fld>
            <a:endParaRPr lang="th-TH" altLang="th-TH" sz="18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CD2B710-4A25-49F2-9C95-0C8178EE1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C8D3E2A8-3B17-4B15-B80F-2BB7B9C4B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20669E-788A-44EF-B11D-56D9B248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AD65FA4-DE04-4F4F-BFAB-3CEC2B95B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08ECD2-2123-4037-8D54-DF75F33A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95B55A-5A1F-42DC-9ADB-359494BB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A717F92-3A8D-4131-8AF7-70E0E6C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897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3A9A07-09B4-482D-80E7-5F788E8E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73D0E4A-C55B-4E33-A99B-A2ED968E3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9D08B-5DEA-41EE-98B0-AC666460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F2D6FF-89CF-496A-95F0-5BD0FB27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29BE677-9406-4859-9CB2-51CEEA21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5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CB20543-A113-4B3F-A09F-264AB2138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65F1A7A-376D-4FE3-B9BC-B2CE3CF4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FCF19E9-DB65-478F-866B-B108C808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BC9B20-F52C-4913-8684-5C834D23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F01A752-9A08-4430-82EE-16C3CAE3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312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116E19-58D0-4F6F-A07E-5B9AB535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BD22B0-FFDF-493B-9FD4-6DC10F172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CE86F39-A26D-4C40-A375-87BC8FD7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42BB4D-15D4-4777-B30E-B8EA11BA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6ACEF8-2AAF-432E-B02B-35FAFE7A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23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F907CE-4E2C-47FA-8ACB-91F1D792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F40229A-2DC5-46C0-A3FC-83877D88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A0AEF9-6381-46A5-8EC2-9C6B1A9A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07E339E-722A-4ECE-B886-B867392A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7728B0D-3109-481C-97EA-95713FA2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376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6118AE-E67B-4340-97C0-2C9D4D96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F46960-56BD-4854-8FB5-EB2E04363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C8B867F-AE35-4516-B4F5-887284D92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12EEE58-DDBE-4F54-8DF0-531B0BF9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B3B11DC-FD58-47D0-B116-A45D933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348223E-512B-4E46-A19D-EB6B0918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93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6E42CE-B9E2-481D-8509-02C717ED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9B41557-B54C-4E2F-BE86-ED82DA44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9783530-36E6-47ED-A684-D7EA00943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6B787D2-D21A-4FB3-A079-CF1628850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5035D0E-022F-4FB3-8246-20FBCC2EE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4300EC9-9320-4CA4-A97C-581258CC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BD54FF9-95AC-45EE-A12B-985C98C5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993532D-3479-4540-B74F-802CC276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97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39B2AB-916B-4B00-99E4-37FCF09F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6030682-ED5D-4DAA-8A20-C4E59D23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BEE11BA-0D54-42C6-8CED-5D8950DC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3C6879F-D95D-4A26-AD34-E5596D88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96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020BA66-7736-4FCE-BBCB-0473B631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8B5BA00-2BA0-4B00-81D7-08FDE067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259FB9A-401E-4B32-BA6C-2A04113C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34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620038-693A-4993-B33F-E7A0F2E9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BB8DA8-0EFF-42D0-8509-701EDEB5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6F8BCBF-53A6-4B6A-81C7-9EA8D017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B413F86-6B16-4BFF-B25A-C961799E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1DA610-4F49-4A0A-B99B-B953F6BA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20E298E-0B69-4C68-B755-0857CB7A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65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D7FBF9-AAC5-489B-9436-1FB9DB7A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61F4157-44D6-4B21-B5FE-0635D8637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D6CB116-A80A-4956-9128-1628A708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CD3A8AE-EED5-4D65-B46E-ED895CD1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C8A9C1D-689B-47EC-87B8-32D7C51F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BA4B7E6-9A92-44ED-8B39-9A5C3E85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99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503B7F8-53CC-41C1-9330-0B6CC5F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035860-CA13-448D-B5C9-A05E31C73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0417F1-FE4C-464A-9F00-199CA053F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E664-2391-4F82-8EAC-B23309F9A92A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041C852-3B3F-44D0-96F4-D1DE28E9F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072B530-E70C-41D5-8F10-329A62835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E913-02C7-43FB-8E78-A9770FCA9E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4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20D94C4-5ACF-4D39-9C90-8CC3AA2D2A60}"/>
              </a:ext>
            </a:extLst>
          </p:cNvPr>
          <p:cNvSpPr txBox="1"/>
          <p:nvPr/>
        </p:nvSpPr>
        <p:spPr>
          <a:xfrm>
            <a:off x="0" y="718167"/>
            <a:ext cx="12191999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ประชุมคณะกรรมการบริหารงานบริการผู้ประกันตน</a:t>
            </a:r>
          </a:p>
          <a:p>
            <a:pPr algn="ctr"/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จังหวัดสระแก้ว ครั้งที่ 1/2562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A6EC4D9-7592-46B0-9137-256A4136F9B2}"/>
              </a:ext>
            </a:extLst>
          </p:cNvPr>
          <p:cNvSpPr txBox="1"/>
          <p:nvPr/>
        </p:nvSpPr>
        <p:spPr>
          <a:xfrm>
            <a:off x="809967" y="3914775"/>
            <a:ext cx="10123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26 สิงหาคม 2562 เวลา 13.00 น. </a:t>
            </a:r>
          </a:p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ห้องประชุมสิรินธร  สำนักงานสาธารณสุขจังหวัดสระแก้ว</a:t>
            </a:r>
          </a:p>
        </p:txBody>
      </p:sp>
    </p:spTree>
    <p:extLst>
      <p:ext uri="{BB962C8B-B14F-4D97-AF65-F5344CB8AC3E}">
        <p14:creationId xmlns:p14="http://schemas.microsoft.com/office/powerpoint/2010/main" val="275290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>
            <a:extLst>
              <a:ext uri="{FF2B5EF4-FFF2-40B4-BE49-F238E27FC236}">
                <a16:creationId xmlns:a16="http://schemas.microsoft.com/office/drawing/2014/main" id="{3A2D3484-4C78-4593-9454-916068BE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6" y="5857876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ปี 61 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Sub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ได้รับเงินเฉลี่ย 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= 202.29 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บาท/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visit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 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Main = </a:t>
            </a:r>
            <a:r>
              <a:rPr lang="en-US" altLang="th-TH" sz="2400" b="1">
                <a:solidFill>
                  <a:srgbClr val="0000FF"/>
                </a:solidFill>
                <a:latin typeface="Angsana New" panose="02020603050405020304" pitchFamily="18" charset="-34"/>
              </a:rPr>
              <a:t>271.80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บาท/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visit</a:t>
            </a:r>
            <a:endParaRPr lang="th-TH" altLang="th-TH" sz="2400" b="1">
              <a:solidFill>
                <a:srgbClr val="FF00FF"/>
              </a:solidFill>
              <a:latin typeface="Angsana New" panose="02020603050405020304" pitchFamily="18" charset="-34"/>
            </a:endParaRP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C1505B23-CAC8-470A-A689-1A5FCD45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1" y="6286501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ปี 62 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Sub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ได้รับเงินเฉลี่ย 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= 189.94 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บาท/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visit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 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Main = </a:t>
            </a:r>
            <a:r>
              <a:rPr lang="en-US" altLang="th-TH" sz="2400" b="1">
                <a:solidFill>
                  <a:srgbClr val="0000FF"/>
                </a:solidFill>
                <a:latin typeface="Angsana New" panose="02020603050405020304" pitchFamily="18" charset="-34"/>
              </a:rPr>
              <a:t>272.11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บาท/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visit</a:t>
            </a:r>
            <a:endParaRPr lang="th-TH" altLang="th-TH" sz="2400" b="1">
              <a:solidFill>
                <a:srgbClr val="FF00FF"/>
              </a:solidFill>
              <a:latin typeface="Angsana New" panose="02020603050405020304" pitchFamily="18" charset="-34"/>
            </a:endParaRPr>
          </a:p>
        </p:txBody>
      </p:sp>
      <p:graphicFrame>
        <p:nvGraphicFramePr>
          <p:cNvPr id="6146" name="แผนภูมิ 4">
            <a:extLst>
              <a:ext uri="{FF2B5EF4-FFF2-40B4-BE49-F238E27FC236}">
                <a16:creationId xmlns:a16="http://schemas.microsoft.com/office/drawing/2014/main" id="{333A6EC8-BA5E-400B-AD8F-0A5762A47389}"/>
              </a:ext>
            </a:extLst>
          </p:cNvPr>
          <p:cNvGraphicFramePr>
            <a:graphicFrameLocks/>
          </p:cNvGraphicFramePr>
          <p:nvPr/>
        </p:nvGraphicFramePr>
        <p:xfrm>
          <a:off x="1581151" y="138113"/>
          <a:ext cx="8958263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3" imgW="8961897" imgH="5645385" progId="Excel.Chart.8">
                  <p:embed/>
                </p:oleObj>
              </mc:Choice>
              <mc:Fallback>
                <p:oleObj r:id="rId3" imgW="8961897" imgH="5645385" progId="Excel.Chart.8">
                  <p:embed/>
                  <p:pic>
                    <p:nvPicPr>
                      <p:cNvPr id="6146" name="แผนภูมิ 4">
                        <a:extLst>
                          <a:ext uri="{FF2B5EF4-FFF2-40B4-BE49-F238E27FC236}">
                            <a16:creationId xmlns:a16="http://schemas.microsoft.com/office/drawing/2014/main" id="{333A6EC8-BA5E-400B-AD8F-0A5762A4738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1" y="138113"/>
                        <a:ext cx="8958263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>
            <a:extLst>
              <a:ext uri="{FF2B5EF4-FFF2-40B4-BE49-F238E27FC236}">
                <a16:creationId xmlns:a16="http://schemas.microsoft.com/office/drawing/2014/main" id="{B5509EEC-0335-43CA-9EB0-B0D981E0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5981700"/>
            <a:ext cx="400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ปี 61 ได้รับเงินเฉลี่ย  </a:t>
            </a:r>
            <a:r>
              <a:rPr lang="th-TH" altLang="th-TH" sz="2400" b="1">
                <a:solidFill>
                  <a:srgbClr val="0000FF"/>
                </a:solidFill>
                <a:latin typeface="Angsana New" panose="02020603050405020304" pitchFamily="18" charset="-34"/>
              </a:rPr>
              <a:t>3,891.29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บาท/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rw</a:t>
            </a:r>
            <a:endParaRPr lang="th-TH" altLang="th-TH" sz="2400" b="1">
              <a:solidFill>
                <a:srgbClr val="FF00FF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ปี 62 ได้รับเงินเฉลี่ย  </a:t>
            </a:r>
            <a:r>
              <a:rPr lang="th-TH" altLang="th-TH" sz="2400" b="1">
                <a:solidFill>
                  <a:srgbClr val="0000FF"/>
                </a:solidFill>
                <a:latin typeface="Angsana New" panose="02020603050405020304" pitchFamily="18" charset="-34"/>
              </a:rPr>
              <a:t>3,431.26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บาท/</a:t>
            </a:r>
            <a:r>
              <a:rPr lang="en-US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rw</a:t>
            </a:r>
            <a:r>
              <a:rPr lang="th-TH" altLang="th-TH" sz="2400" b="1">
                <a:solidFill>
                  <a:srgbClr val="FF00FF"/>
                </a:solidFill>
                <a:latin typeface="Angsana New" panose="02020603050405020304" pitchFamily="18" charset="-34"/>
              </a:rPr>
              <a:t> </a:t>
            </a:r>
          </a:p>
        </p:txBody>
      </p:sp>
      <p:graphicFrame>
        <p:nvGraphicFramePr>
          <p:cNvPr id="7170" name="แผนภูมิ 3">
            <a:extLst>
              <a:ext uri="{FF2B5EF4-FFF2-40B4-BE49-F238E27FC236}">
                <a16:creationId xmlns:a16="http://schemas.microsoft.com/office/drawing/2014/main" id="{A502311C-B749-44BC-954D-EFC55B2DFD64}"/>
              </a:ext>
            </a:extLst>
          </p:cNvPr>
          <p:cNvGraphicFramePr>
            <a:graphicFrameLocks/>
          </p:cNvGraphicFramePr>
          <p:nvPr/>
        </p:nvGraphicFramePr>
        <p:xfrm>
          <a:off x="1797050" y="209551"/>
          <a:ext cx="85979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3" imgW="8596105" imgH="5718544" progId="Excel.Chart.8">
                  <p:embed/>
                </p:oleObj>
              </mc:Choice>
              <mc:Fallback>
                <p:oleObj r:id="rId3" imgW="8596105" imgH="5718544" progId="Excel.Chart.8">
                  <p:embed/>
                  <p:pic>
                    <p:nvPicPr>
                      <p:cNvPr id="7170" name="แผนภูมิ 3">
                        <a:extLst>
                          <a:ext uri="{FF2B5EF4-FFF2-40B4-BE49-F238E27FC236}">
                            <a16:creationId xmlns:a16="http://schemas.microsoft.com/office/drawing/2014/main" id="{A502311C-B749-44BC-954D-EFC55B2DFD6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09551"/>
                        <a:ext cx="85979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7423B42-C9E3-426F-873D-F7B562916267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908051"/>
          <a:ext cx="8424863" cy="4392610"/>
        </p:xfrm>
        <a:graphic>
          <a:graphicData uri="http://schemas.openxmlformats.org/drawingml/2006/table">
            <a:tbl>
              <a:tblPr/>
              <a:tblGrid>
                <a:gridCol w="168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รายรับ </a:t>
                      </a:r>
                      <a:r>
                        <a:rPr lang="th-TH" sz="26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ปกส</a:t>
                      </a:r>
                      <a:endParaRPr lang="th-TH" sz="2600" b="1" i="0" u="none" strike="noStrike" dirty="0">
                        <a:solidFill>
                          <a:srgbClr val="0000FF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เดือน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3%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จ่าย </a:t>
                      </a:r>
                      <a:r>
                        <a:rPr lang="en-US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SUPRA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คลินิก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สสอ</a:t>
                      </a:r>
                      <a:endParaRPr lang="th-TH" sz="2600" b="1" i="0" u="none" strike="noStrike" dirty="0">
                        <a:solidFill>
                          <a:srgbClr val="0000FF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4,542,750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ต.ค.61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136,282.50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2,178,234.41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220,630.00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82,562.33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4,537,500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พ.ย.61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136,125.00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2,674,175.15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208,706.00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89,007.12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4,562,812.50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ธ.ค.61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136,884.38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2,228,363.00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188,910.00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80,042.68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4,593,562.50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ม.ค.62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137,806.87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1,798,188.50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199,270.00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80,367.84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4,634,187.50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ก.พ.62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139,025.63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1,882,218.20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185,870.00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143,998.00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4,657,187.50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มี.ค.62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139,715.63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2,055,800.25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199,340.00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137,789.00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4,653,125.00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เม.ย.62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139,593.75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1,948,518.47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170,060.00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199,556.94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4,648,750.00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พ.ค.62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139,462.50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1,987,773.05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191,260.00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99,571.51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36,829,875.00</a:t>
                      </a: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FF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04" marR="7604" marT="7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1,104,896.26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16,753,271.03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1,564,046.00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912,895.42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54B95BF3-556E-4254-AB14-05D1D1DF97E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774826" y="981075"/>
          <a:ext cx="8501061" cy="4438650"/>
        </p:xfrm>
        <a:graphic>
          <a:graphicData uri="http://schemas.openxmlformats.org/drawingml/2006/table">
            <a:tbl>
              <a:tblPr/>
              <a:tblGrid>
                <a:gridCol w="142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เดือน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OPD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IPD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IPD </a:t>
                      </a:r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จ่าย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เหลือจ่าย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Adj</a:t>
                      </a:r>
                      <a:r>
                        <a:rPr lang="th-TH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en-US" sz="26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RW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ต.ค.61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1,058,772.42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866,268.34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866,268.34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224.7748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พ.ย.61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786,217.70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643,269.03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643,269.03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282.6384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ธ.ค.61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1,060,736.84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867,875.60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867,875.60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248.7263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ม.ค.62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1,307,861.11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1,070,068.18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774,146.40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295,921.78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193.5366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ก.พ.62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1,255,691.57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1,027,384.01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711,116.00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316,268.01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177.779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มี.ค.62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1,168,498.39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956,044.14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956,044.14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481.8954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เม.ย.62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1,207,467.71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987,928.13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558,792.80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429,135.33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139.6982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พ.ค.62</a:t>
                      </a:r>
                    </a:p>
                  </a:txBody>
                  <a:tcPr marL="7604" marR="7604" marT="7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1,226,875.62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1,003,807.32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1,003,807.32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316.4229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รวม</a:t>
                      </a:r>
                    </a:p>
                  </a:txBody>
                  <a:tcPr marL="7620" marR="7620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9,072,121.36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7,422,644.75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6,381,319.63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1,041,325.12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2,065.4716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>
            <a:extLst>
              <a:ext uri="{FF2B5EF4-FFF2-40B4-BE49-F238E27FC236}">
                <a16:creationId xmlns:a16="http://schemas.microsoft.com/office/drawing/2014/main" id="{8CD41934-279F-47DA-AC8F-8B20FE70E185}"/>
              </a:ext>
            </a:extLst>
          </p:cNvPr>
          <p:cNvSpPr/>
          <p:nvPr/>
        </p:nvSpPr>
        <p:spPr>
          <a:xfrm>
            <a:off x="3792539" y="260350"/>
            <a:ext cx="4391025" cy="6477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524769-69BF-4037-80D5-A557CC30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39" y="508000"/>
            <a:ext cx="4391025" cy="400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ยอดจัดสรร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OPD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IPD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 2562 </a:t>
            </a:r>
          </a:p>
        </p:txBody>
      </p:sp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B0E50525-3B9D-4F81-8A2C-0DDC712CE9C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208214" y="1052514"/>
          <a:ext cx="7920037" cy="5133973"/>
        </p:xfrm>
        <a:graphic>
          <a:graphicData uri="http://schemas.openxmlformats.org/drawingml/2006/table">
            <a:tbl>
              <a:tblPr/>
              <a:tblGrid>
                <a:gridCol w="158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รพ.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ม.ค.62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ก.พ.62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มี.ค.62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เม.ย.62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พ.ค.62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1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รพท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.อรัญประเทศ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278,556.64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472,781.70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284,493.45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313,517.82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303,896.85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1,653,246.46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รพ.วัฒนานคร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239,693.33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204,198.06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175,275.81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149,643.16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180,935.57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949,745.93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รพ.ตาพระยา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33,879.15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20,512.84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28,650.87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32,853.72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27,590.66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143,487.24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รพ.คลองหาด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59,413.16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55,854.48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48,654.99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52,737.81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92,889.20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309,549.64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รพ.วังน้ำเย็น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68,031.15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83,850.72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99,726.20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106,044.16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89,449.65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447,101.88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รพ.เขาฉกรรจ์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12,358.80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4,564.80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5,326.64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133,889.37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30,910.90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187,050.51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48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รพ.วังสมบูรณ์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42,150.37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4,330.80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28,897.82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11,772.80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72,752.77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159,904.56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7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รพ.โคกสูง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29,390.14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27,350.45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32,489.83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42,938.91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29,077.58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161,246.91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66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รพร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.สระแก้ว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1,318,534.78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1,093,363.72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1,421,026.92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922,862.75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1,403,179.75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6,158,967.92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7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 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2,082,007.52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1,966,807.57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2,124,542.53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1,766,260.50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2,230,682.93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10,170,301.05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>
            <a:extLst>
              <a:ext uri="{FF2B5EF4-FFF2-40B4-BE49-F238E27FC236}">
                <a16:creationId xmlns:a16="http://schemas.microsoft.com/office/drawing/2014/main" id="{64597C66-B249-4CD6-8EB7-1D17233A295B}"/>
              </a:ext>
            </a:extLst>
          </p:cNvPr>
          <p:cNvSpPr/>
          <p:nvPr/>
        </p:nvSpPr>
        <p:spPr>
          <a:xfrm>
            <a:off x="3792539" y="260350"/>
            <a:ext cx="4391025" cy="6477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3454A5-1161-4B54-8C55-44477C13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39" y="508000"/>
            <a:ext cx="4391025" cy="400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ยอดจัดสรร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OPD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IPD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 2562 </a:t>
            </a:r>
          </a:p>
        </p:txBody>
      </p:sp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30662685-28BA-4CC3-970C-E3C59CD8934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208214" y="1052514"/>
          <a:ext cx="7920037" cy="5133973"/>
        </p:xfrm>
        <a:graphic>
          <a:graphicData uri="http://schemas.openxmlformats.org/drawingml/2006/table">
            <a:tbl>
              <a:tblPr/>
              <a:tblGrid>
                <a:gridCol w="158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รพ.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จัดสรรจริง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ม.ค.62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ก.พ.62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มี.ค.62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เม.ย.62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พ.ค.62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7156" marR="7156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1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รพท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.อรัญประเทศ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278,556.64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472,781.70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284,493.45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313,517.82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303,896.85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1,653,246.46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รพ.วัฒนานคร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239,693.33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204,198.06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175,275.81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149,643.16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180,935.57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949,745.93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รพ.ตาพระยา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33,879.15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20,512.84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28,650.87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32,853.72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27,590.66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143,487.24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รพ.คลองหาด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59,413.16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55,854.48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48,654.99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52,737.81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92,889.20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309,549.64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รพ.วังน้ำเย็น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68,031.15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83,850.72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99,726.20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106,044.16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89,449.65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447,101.88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รพ.เขาฉกรรจ์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12,358.80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4,564.80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5,326.64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133,889.37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30,910.90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187,050.51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48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รพ.วังสมบูรณ์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42,150.37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4,330.80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28,897.82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11,772.80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72,752.77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159,904.56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7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รพ.โคกสูง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29,390.14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27,350.45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32,489.83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42,938.91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29,077.58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161,246.91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66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i="0" u="none" strike="noStrike" dirty="0" err="1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รพร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.สระแก้ว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1,318,534.78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1,093,363.72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1,421,026.92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922,862.75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1,403,179.75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6,158,967.92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7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 </a:t>
                      </a:r>
                    </a:p>
                  </a:txBody>
                  <a:tcPr marL="7156" marR="7156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2,082,007.52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1,966,807.57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2,124,542.53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1,766,260.50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2,230,682.93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10,170,301.05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4511279-4AFA-4882-96BF-9E5BBA35F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404664"/>
            <a:ext cx="8501122" cy="954072"/>
          </a:xfrm>
          <a:prstGeom prst="rect">
            <a:avLst/>
          </a:prstGeom>
          <a:solidFill>
            <a:srgbClr val="9900FF"/>
          </a:solidFill>
          <a:ln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LilyUPC" pitchFamily="34" charset="-34"/>
              </a:defRPr>
            </a:lvl9pPr>
          </a:lstStyle>
          <a:p>
            <a:pPr>
              <a:defRPr/>
            </a:pPr>
            <a:r>
              <a:rPr lang="th-TH" sz="52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คลินิกเครือข่ายประกันสังคม  รพร. สระแก้ว</a:t>
            </a:r>
            <a:endParaRPr lang="en-US" sz="5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0478495D-B827-4743-90FF-FE55131B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428875"/>
            <a:ext cx="7772400" cy="3384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th-TH" altLang="th-TH" sz="200">
              <a:solidFill>
                <a:schemeClr val="bg1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</a:pPr>
            <a:endParaRPr lang="th-TH" altLang="th-TH" sz="200">
              <a:solidFill>
                <a:schemeClr val="bg1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</a:pPr>
            <a:endParaRPr lang="th-TH" altLang="th-TH" sz="200">
              <a:solidFill>
                <a:schemeClr val="bg1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</a:pPr>
            <a:r>
              <a:rPr lang="th-TH" altLang="th-TH" sz="3800" b="1">
                <a:solidFill>
                  <a:srgbClr val="0000FF"/>
                </a:solidFill>
                <a:latin typeface="Angsana New" panose="02020603050405020304" pitchFamily="18" charset="-34"/>
              </a:rPr>
              <a:t>1.คลินิกแพทย์วิทยา 	 	5.คลินิกแพทย์ปัญญา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sz="3800" b="1">
                <a:solidFill>
                  <a:srgbClr val="0000FF"/>
                </a:solidFill>
                <a:latin typeface="Angsana New" panose="02020603050405020304" pitchFamily="18" charset="-34"/>
              </a:rPr>
              <a:t>2.คลินิกแพทย์กนกพร 	6.คลินิกแพทย์ราเชษฎ 	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sz="3800" b="1">
                <a:solidFill>
                  <a:srgbClr val="0000FF"/>
                </a:solidFill>
                <a:latin typeface="Angsana New" panose="02020603050405020304" pitchFamily="18" charset="-34"/>
              </a:rPr>
              <a:t>3. สระแก้วคลินิก 		7.คลินิกแพทย์วีรชัย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sz="3800" b="1">
                <a:solidFill>
                  <a:srgbClr val="0000FF"/>
                </a:solidFill>
                <a:latin typeface="Angsana New" panose="02020603050405020304" pitchFamily="18" charset="-34"/>
              </a:rPr>
              <a:t>4. คลินิกแพทย์บรรหาร 	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sz="3800">
                <a:solidFill>
                  <a:srgbClr val="0000FF"/>
                </a:solidFill>
                <a:latin typeface="Angsana New" panose="02020603050405020304" pitchFamily="18" charset="-34"/>
              </a:rPr>
              <a:t>	</a:t>
            </a:r>
            <a:endParaRPr lang="en-US" altLang="th-TH" sz="380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EAD58B96-3CDF-4737-98CE-9220FDB42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275" y="1551182"/>
            <a:ext cx="2320911" cy="995422"/>
          </a:xfrm>
          <a:prstGeom prst="ellipse">
            <a:avLst/>
          </a:prstGeom>
          <a:solidFill>
            <a:srgbClr val="FF33CC"/>
          </a:solidFill>
          <a:ln w="57150" algn="ctr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>
            <a:lvl1pPr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1pPr>
            <a:lvl2pPr marL="742950" indent="-28575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2pPr>
            <a:lvl3pPr marL="11430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3pPr>
            <a:lvl4pPr marL="16002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4pPr>
            <a:lvl5pPr marL="20574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9pPr>
          </a:lstStyle>
          <a:p>
            <a:pPr algn="ctr">
              <a:defRPr/>
            </a:pP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7 คลินิก</a:t>
            </a:r>
          </a:p>
        </p:txBody>
      </p:sp>
      <p:pic>
        <p:nvPicPr>
          <p:cNvPr id="21513" name="Picture 8">
            <a:extLst>
              <a:ext uri="{FF2B5EF4-FFF2-40B4-BE49-F238E27FC236}">
                <a16:creationId xmlns:a16="http://schemas.microsoft.com/office/drawing/2014/main" id="{598BDCA2-FBC6-4746-8233-366E69F664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42398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6">
            <a:extLst>
              <a:ext uri="{FF2B5EF4-FFF2-40B4-BE49-F238E27FC236}">
                <a16:creationId xmlns:a16="http://schemas.microsoft.com/office/drawing/2014/main" id="{32E0B3FD-D1E2-4F72-916C-6C896B43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788" y="4757739"/>
            <a:ext cx="2214562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1600">
                <a:latin typeface="Angsana New" panose="02020603050405020304" pitchFamily="18" charset="-34"/>
              </a:rPr>
              <a:t> จ่ายบุคลากร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1600">
                <a:latin typeface="Angsana New" panose="02020603050405020304" pitchFamily="18" charset="-34"/>
              </a:rPr>
              <a:t> จ่ายค่าตอบแทน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1600">
                <a:latin typeface="Angsana New" panose="02020603050405020304" pitchFamily="18" charset="-34"/>
              </a:rPr>
              <a:t> จ่ายค่าพัฒนาหน่วยบริการ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1600">
                <a:latin typeface="Angsana New" panose="02020603050405020304" pitchFamily="18" charset="-34"/>
              </a:rPr>
              <a:t> อื่น ๆ ที่จำเป็นในการจัดบริการ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E30C9F3B-CA08-4AB5-B7B7-93280289C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635" y="1111539"/>
            <a:ext cx="3240087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2200" dirty="0"/>
              <a:t>ค่าบริการทางการแพทย์เหมาจ่ายรายหัว</a:t>
            </a:r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7C2BA47E-20E7-4B24-82E0-58F2C083B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1728789"/>
            <a:ext cx="1296988" cy="536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1. จ่ายเพื่อการพัฒนา     ระบบบริการ  </a:t>
            </a:r>
            <a:r>
              <a:rPr lang="en-US" altLang="th-TH" sz="1400">
                <a:latin typeface="Angsana New" panose="02020603050405020304" pitchFamily="18" charset="-34"/>
              </a:rPr>
              <a:t>3%</a:t>
            </a:r>
            <a:endParaRPr lang="th-TH" altLang="th-TH" sz="1400">
              <a:latin typeface="Angsana New" panose="02020603050405020304" pitchFamily="18" charset="-34"/>
            </a:endParaRP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E9C91438-71A8-45D6-B185-58A40536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1752600"/>
            <a:ext cx="1584325" cy="749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2. หน่วยบริการของรัฐระดับ </a:t>
            </a:r>
            <a:r>
              <a:rPr lang="en-US" altLang="th-TH" sz="1400">
                <a:latin typeface="Angsana New" panose="02020603050405020304" pitchFamily="18" charset="-34"/>
              </a:rPr>
              <a:t>supra Contractor</a:t>
            </a:r>
            <a:r>
              <a:rPr lang="th-TH" altLang="th-TH" sz="1400">
                <a:latin typeface="Angsana New" panose="02020603050405020304" pitchFamily="18" charset="-34"/>
              </a:rPr>
              <a:t>ตามที่  จ่ายจริง</a:t>
            </a:r>
          </a:p>
        </p:txBody>
      </p:sp>
      <p:sp>
        <p:nvSpPr>
          <p:cNvPr id="22534" name="Text Box 9">
            <a:extLst>
              <a:ext uri="{FF2B5EF4-FFF2-40B4-BE49-F238E27FC236}">
                <a16:creationId xmlns:a16="http://schemas.microsoft.com/office/drawing/2014/main" id="{79B910CD-FC88-437A-8B4B-A81B0785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1752600"/>
            <a:ext cx="1657350" cy="749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4. สถานีอนามัย หน่วยบริการปฐมภูมิตามที่จ่ายจริง                ไม่เกิน 300 บาท</a:t>
            </a:r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D1650185-8897-4302-97A2-33F5CED08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1752601"/>
            <a:ext cx="1511300" cy="1387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   5.หน่วยบริการเอกชน   ตามที่ตกลง หากเกินวงเงิน 400,000 บาท                          -50,000 บาทแรก จ่ายเต็ม      -ส่วนเกิน 50,000 บาท จ่ายตามสัดส่วนเงินที่เหลือ</a:t>
            </a:r>
          </a:p>
        </p:txBody>
      </p:sp>
      <p:sp>
        <p:nvSpPr>
          <p:cNvPr id="22536" name="Text Box 11">
            <a:extLst>
              <a:ext uri="{FF2B5EF4-FFF2-40B4-BE49-F238E27FC236}">
                <a16:creationId xmlns:a16="http://schemas.microsoft.com/office/drawing/2014/main" id="{FDB16148-FC27-420A-A9F2-20399A0F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2805114"/>
            <a:ext cx="2447925" cy="536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3. ที่เหลือจาก 1,2,4,5 แบ่งระหว่างรพ.คู่สัญญาหลักกับรพช.ตามหลักเกณฑ์</a:t>
            </a:r>
          </a:p>
        </p:txBody>
      </p:sp>
      <p:sp>
        <p:nvSpPr>
          <p:cNvPr id="22537" name="Text Box 12">
            <a:extLst>
              <a:ext uri="{FF2B5EF4-FFF2-40B4-BE49-F238E27FC236}">
                <a16:creationId xmlns:a16="http://schemas.microsoft.com/office/drawing/2014/main" id="{AE99FB96-008D-4325-9C33-E0199BA7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3662364"/>
            <a:ext cx="3384550" cy="96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ก)  จัดสรรให้ผู้ป่วยนอกก่อนตามสัดส่วนไม่เกิน 700</a:t>
            </a:r>
            <a:r>
              <a:rPr lang="en-US" altLang="th-TH" sz="1400">
                <a:latin typeface="Angsana New" panose="02020603050405020304" pitchFamily="18" charset="-34"/>
              </a:rPr>
              <a:t>:600:</a:t>
            </a:r>
            <a:r>
              <a:rPr lang="th-TH" altLang="th-TH" sz="1400">
                <a:latin typeface="Angsana New" panose="02020603050405020304" pitchFamily="18" charset="-34"/>
              </a:rPr>
              <a:t>400 บาท          เงินที่เหลือจัดสรรให้กรณีผู้ป่วยในโดยคิดรวม </a:t>
            </a:r>
            <a:r>
              <a:rPr lang="en-US" altLang="th-TH" sz="1400">
                <a:latin typeface="Angsana New" panose="02020603050405020304" pitchFamily="18" charset="-34"/>
              </a:rPr>
              <a:t>RW  </a:t>
            </a:r>
            <a:r>
              <a:rPr lang="th-TH" altLang="th-TH" sz="1400">
                <a:latin typeface="Angsana New" panose="02020603050405020304" pitchFamily="18" charset="-34"/>
              </a:rPr>
              <a:t>ทุกแห่งแล้วเฉลี่ยเท่าๆกันทุกแห่งหากเกินวงเงินลดตามสัดส่วนให้อยู่ในวงเงิน (</a:t>
            </a:r>
            <a:r>
              <a:rPr lang="en-US" altLang="th-TH" sz="1400">
                <a:latin typeface="Angsana New" panose="02020603050405020304" pitchFamily="18" charset="-34"/>
              </a:rPr>
              <a:t>With global budget)</a:t>
            </a:r>
            <a:endParaRPr lang="th-TH" altLang="th-TH" sz="1400">
              <a:latin typeface="Angsana New" panose="02020603050405020304" pitchFamily="18" charset="-34"/>
            </a:endParaRPr>
          </a:p>
        </p:txBody>
      </p:sp>
      <p:sp>
        <p:nvSpPr>
          <p:cNvPr id="22538" name="Text Box 13">
            <a:extLst>
              <a:ext uri="{FF2B5EF4-FFF2-40B4-BE49-F238E27FC236}">
                <a16:creationId xmlns:a16="http://schemas.microsoft.com/office/drawing/2014/main" id="{36FC10E9-9902-4309-B2F0-B3A3F94C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4876801"/>
            <a:ext cx="187166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รพศ. / รพท. / รพช.</a:t>
            </a:r>
          </a:p>
        </p:txBody>
      </p:sp>
      <p:sp>
        <p:nvSpPr>
          <p:cNvPr id="22539" name="Text Box 14">
            <a:extLst>
              <a:ext uri="{FF2B5EF4-FFF2-40B4-BE49-F238E27FC236}">
                <a16:creationId xmlns:a16="http://schemas.microsoft.com/office/drawing/2014/main" id="{7BECD3EF-D4F7-4BC3-AE2D-E05DB0A6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9" y="5751514"/>
            <a:ext cx="1368425" cy="536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ไม่เกินร้อยละ 50        (เข้าเงินบำรุง)</a:t>
            </a:r>
          </a:p>
        </p:txBody>
      </p:sp>
      <p:sp>
        <p:nvSpPr>
          <p:cNvPr id="22540" name="Text Box 15">
            <a:extLst>
              <a:ext uri="{FF2B5EF4-FFF2-40B4-BE49-F238E27FC236}">
                <a16:creationId xmlns:a16="http://schemas.microsoft.com/office/drawing/2014/main" id="{24FD3E71-E887-42A2-8FA5-FF3266C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9" y="5751513"/>
            <a:ext cx="1582737" cy="749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ไม่เกินร้อยละ 50  ตามมติคณะกรรมการประกันสังคม  ของหน่วยบริการ</a:t>
            </a:r>
          </a:p>
        </p:txBody>
      </p:sp>
      <p:sp>
        <p:nvSpPr>
          <p:cNvPr id="22541" name="Text Box 17">
            <a:extLst>
              <a:ext uri="{FF2B5EF4-FFF2-40B4-BE49-F238E27FC236}">
                <a16:creationId xmlns:a16="http://schemas.microsoft.com/office/drawing/2014/main" id="{FCC1BDD2-0DAC-4CC3-8D00-ABDF6BEB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2659064"/>
            <a:ext cx="2076450" cy="7381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1400">
                <a:latin typeface="Angsana New" panose="02020603050405020304" pitchFamily="18" charset="-34"/>
              </a:rPr>
              <a:t>คณะกรรมการบริการงาน  บริการผู้ประกันตนของจังหวัด</a:t>
            </a:r>
            <a:r>
              <a:rPr lang="th-TH" altLang="th-TH" sz="1400" baseline="30000">
                <a:latin typeface="Angsana New" panose="02020603050405020304" pitchFamily="18" charset="-34"/>
              </a:rPr>
              <a:t>(1)</a:t>
            </a:r>
            <a:r>
              <a:rPr lang="en-US" altLang="th-TH" sz="1400">
                <a:latin typeface="Angsana New" panose="02020603050405020304" pitchFamily="18" charset="-34"/>
              </a:rPr>
              <a:t> </a:t>
            </a:r>
            <a:r>
              <a:rPr lang="th-TH" altLang="th-TH" sz="1400">
                <a:latin typeface="Angsana New" panose="02020603050405020304" pitchFamily="18" charset="-34"/>
              </a:rPr>
              <a:t>ทำแผนปฏิบัติการใช้เงินทุกปี</a:t>
            </a:r>
          </a:p>
        </p:txBody>
      </p:sp>
      <p:sp>
        <p:nvSpPr>
          <p:cNvPr id="22542" name="Line 20">
            <a:extLst>
              <a:ext uri="{FF2B5EF4-FFF2-40B4-BE49-F238E27FC236}">
                <a16:creationId xmlns:a16="http://schemas.microsoft.com/office/drawing/2014/main" id="{EF08D97B-F717-4BA0-B905-85FAB696A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5539" y="1590675"/>
            <a:ext cx="518477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3" name="Line 21">
            <a:extLst>
              <a:ext uri="{FF2B5EF4-FFF2-40B4-BE49-F238E27FC236}">
                <a16:creationId xmlns:a16="http://schemas.microsoft.com/office/drawing/2014/main" id="{0FCC4841-7ACD-4151-8366-8EEDB93E5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5538" y="1590675"/>
            <a:ext cx="0" cy="1476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4" name="Line 22">
            <a:extLst>
              <a:ext uri="{FF2B5EF4-FFF2-40B4-BE49-F238E27FC236}">
                <a16:creationId xmlns:a16="http://schemas.microsoft.com/office/drawing/2014/main" id="{4506178E-BAA6-4A57-ADA8-FB71D89A9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8" y="1590675"/>
            <a:ext cx="0" cy="1476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5" name="Line 23">
            <a:extLst>
              <a:ext uri="{FF2B5EF4-FFF2-40B4-BE49-F238E27FC236}">
                <a16:creationId xmlns:a16="http://schemas.microsoft.com/office/drawing/2014/main" id="{A9A9D803-9D84-45A5-8FCD-2568DDD09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1525" y="1590675"/>
            <a:ext cx="0" cy="1476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6" name="Line 24">
            <a:extLst>
              <a:ext uri="{FF2B5EF4-FFF2-40B4-BE49-F238E27FC236}">
                <a16:creationId xmlns:a16="http://schemas.microsoft.com/office/drawing/2014/main" id="{22859DEE-E226-43D3-A3FC-7C73F2149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0313" y="1590675"/>
            <a:ext cx="0" cy="1476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7" name="Line 25">
            <a:extLst>
              <a:ext uri="{FF2B5EF4-FFF2-40B4-BE49-F238E27FC236}">
                <a16:creationId xmlns:a16="http://schemas.microsoft.com/office/drawing/2014/main" id="{4150E43E-EACE-40F2-930F-5514B62AB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5538" y="2298701"/>
            <a:ext cx="0" cy="3587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8" name="Line 26">
            <a:extLst>
              <a:ext uri="{FF2B5EF4-FFF2-40B4-BE49-F238E27FC236}">
                <a16:creationId xmlns:a16="http://schemas.microsoft.com/office/drawing/2014/main" id="{E9A36872-EA69-49D4-B656-206B49F14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3463" y="3376614"/>
            <a:ext cx="0" cy="2952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49" name="Line 27">
            <a:extLst>
              <a:ext uri="{FF2B5EF4-FFF2-40B4-BE49-F238E27FC236}">
                <a16:creationId xmlns:a16="http://schemas.microsoft.com/office/drawing/2014/main" id="{71D4DFAE-D243-4892-94C7-C814AFB57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4662488"/>
            <a:ext cx="0" cy="2143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50" name="Line 28">
            <a:extLst>
              <a:ext uri="{FF2B5EF4-FFF2-40B4-BE49-F238E27FC236}">
                <a16:creationId xmlns:a16="http://schemas.microsoft.com/office/drawing/2014/main" id="{99C0D679-8B40-4969-A3DC-0368BD85B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8" y="5530850"/>
            <a:ext cx="18716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51" name="Line 29">
            <a:extLst>
              <a:ext uri="{FF2B5EF4-FFF2-40B4-BE49-F238E27FC236}">
                <a16:creationId xmlns:a16="http://schemas.microsoft.com/office/drawing/2014/main" id="{688D83B2-1A15-4841-A056-C4D36BC96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0088" y="5530851"/>
            <a:ext cx="0" cy="2206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52" name="Line 30">
            <a:extLst>
              <a:ext uri="{FF2B5EF4-FFF2-40B4-BE49-F238E27FC236}">
                <a16:creationId xmlns:a16="http://schemas.microsoft.com/office/drawing/2014/main" id="{DD35F84A-5269-4289-934F-18EDA5D4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8" y="5530851"/>
            <a:ext cx="0" cy="2206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53" name="Line 31">
            <a:extLst>
              <a:ext uri="{FF2B5EF4-FFF2-40B4-BE49-F238E27FC236}">
                <a16:creationId xmlns:a16="http://schemas.microsoft.com/office/drawing/2014/main" id="{F5385086-C2C8-402B-9AB5-63ED7201E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5233989"/>
            <a:ext cx="0" cy="2952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E360BE27-1EB8-40EB-8BE1-8C723FB06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1590675"/>
            <a:ext cx="0" cy="12144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C9FB73FF-C768-44A0-9B83-F283F5090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04" y="98563"/>
            <a:ext cx="8870951" cy="987504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38100" cmpd="dbl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2600" b="1" dirty="0">
                <a:solidFill>
                  <a:schemeClr val="bg1"/>
                </a:solidFill>
                <a:latin typeface="Angsana New" pitchFamily="18" charset="-34"/>
              </a:rPr>
              <a:t>แผนภูมิการจัดเงินรายรับประกันสังคมของหน่วยบริการสาธารณสุขเครือข่ายจังหวัดสระแก้ว</a:t>
            </a:r>
          </a:p>
        </p:txBody>
      </p:sp>
      <p:pic>
        <p:nvPicPr>
          <p:cNvPr id="22558" name="Picture 31">
            <a:extLst>
              <a:ext uri="{FF2B5EF4-FFF2-40B4-BE49-F238E27FC236}">
                <a16:creationId xmlns:a16="http://schemas.microsoft.com/office/drawing/2014/main" id="{697E708A-5888-4C90-BC0E-2DDA1B65C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5332414"/>
            <a:ext cx="6286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9" name="TextBox 2">
            <a:extLst>
              <a:ext uri="{FF2B5EF4-FFF2-40B4-BE49-F238E27FC236}">
                <a16:creationId xmlns:a16="http://schemas.microsoft.com/office/drawing/2014/main" id="{B82D1B81-37E1-4471-9EB0-BC74564A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6092826"/>
            <a:ext cx="15843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800" b="1">
                <a:solidFill>
                  <a:srgbClr val="0000FF"/>
                </a:solidFill>
                <a:latin typeface="Angsana New" panose="02020603050405020304" pitchFamily="18" charset="-34"/>
              </a:rPr>
              <a:t>ประกาศใช้ ต.ค.2561 เป็นต้นไป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674AF5D-5060-4F15-943C-41432131764F}"/>
              </a:ext>
            </a:extLst>
          </p:cNvPr>
          <p:cNvSpPr txBox="1"/>
          <p:nvPr/>
        </p:nvSpPr>
        <p:spPr>
          <a:xfrm>
            <a:off x="1248330" y="2357022"/>
            <a:ext cx="924483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5 </a:t>
            </a:r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เรื่องเพื่อพิจารณา</a:t>
            </a:r>
            <a:endParaRPr lang="th-TH" sz="7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60EEFC-F788-4698-84A2-9D83D7D1A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" y="1432018"/>
            <a:ext cx="11268075" cy="2387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 พัฒนาคุณภาพและศูนย์ประสานงานการให้บริการ</a:t>
            </a:r>
            <a:b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กลุ่มผู้ใช้สิทธิประกันสังคม โรงพยาบาลอรัญประเทศ </a:t>
            </a:r>
            <a:b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จังหวัดสระแก้ว ปีงบประมาณ 2562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CCFB9D0-7C23-45E6-8B93-209C54967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161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11,629,000 บาท</a:t>
            </a:r>
          </a:p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(งบเพื่อการพัฒนาระบบบริการ 5</a:t>
            </a:r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CAE42C5-22F3-4B18-8531-C20ECE856E21}"/>
              </a:ext>
            </a:extLst>
          </p:cNvPr>
          <p:cNvSpPr txBox="1"/>
          <p:nvPr/>
        </p:nvSpPr>
        <p:spPr>
          <a:xfrm>
            <a:off x="461962" y="508688"/>
            <a:ext cx="2667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วาระที่ 5.1  </a:t>
            </a:r>
          </a:p>
        </p:txBody>
      </p:sp>
    </p:spTree>
    <p:extLst>
      <p:ext uri="{BB962C8B-B14F-4D97-AF65-F5344CB8AC3E}">
        <p14:creationId xmlns:p14="http://schemas.microsoft.com/office/powerpoint/2010/main" val="85468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18F2A63-73EF-40F1-A718-E52FBA12A15D}"/>
              </a:ext>
            </a:extLst>
          </p:cNvPr>
          <p:cNvSpPr txBox="1"/>
          <p:nvPr/>
        </p:nvSpPr>
        <p:spPr>
          <a:xfrm>
            <a:off x="733425" y="625458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1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เรื่องแจ้งที่ประชุมทราบ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BB7F3F9-ECEA-4801-A815-2C54DFA84C6D}"/>
              </a:ext>
            </a:extLst>
          </p:cNvPr>
          <p:cNvSpPr txBox="1"/>
          <p:nvPr/>
        </p:nvSpPr>
        <p:spPr>
          <a:xfrm>
            <a:off x="1333500" y="1190641"/>
            <a:ext cx="787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1.1 มอบนโยบายการบริหารจัดการกองทุนประกันสังคมจังหวัดสระแก้ว ปี 2563</a:t>
            </a:r>
          </a:p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1.2 ............................................................................................................................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B687D9E-4B18-4237-A8AF-38F37F1D799A}"/>
              </a:ext>
            </a:extLst>
          </p:cNvPr>
          <p:cNvSpPr txBox="1"/>
          <p:nvPr/>
        </p:nvSpPr>
        <p:spPr>
          <a:xfrm>
            <a:off x="733425" y="2440929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2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รับรองรายงานการประชุม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572CCC2-4490-4FC9-AF47-FD6A76C8A917}"/>
              </a:ext>
            </a:extLst>
          </p:cNvPr>
          <p:cNvSpPr txBox="1"/>
          <p:nvPr/>
        </p:nvSpPr>
        <p:spPr>
          <a:xfrm>
            <a:off x="1333500" y="2990336"/>
            <a:ext cx="657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รับรองรายงานการประชุมครั้งที่ 1/2560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เอกสารหมายเลข 1 )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E63CF03-6B56-4DCB-BC39-17898EF5723C}"/>
              </a:ext>
            </a:extLst>
          </p:cNvPr>
          <p:cNvSpPr txBox="1"/>
          <p:nvPr/>
        </p:nvSpPr>
        <p:spPr>
          <a:xfrm>
            <a:off x="733425" y="4043913"/>
            <a:ext cx="61093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3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เรื่องสืบเนื่องจากการประชุมครั้งที่แล้ว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ไม่มี</a:t>
            </a:r>
            <a:endParaRPr lang="th-TH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411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2DE29-4BF7-483B-965B-B0005EB2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0"/>
            <a:ext cx="2490926" cy="68244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1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AFA1F1-BA6A-47DF-91BF-0CEFCD9A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810"/>
            <a:ext cx="11040122" cy="16899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พัฒนาศูนย์ประสานงานการให้บริการกลุ่มผู้ใช้สิทธิประกันสังคม</a:t>
            </a:r>
          </a:p>
          <a:p>
            <a:pPr lvl="1"/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ปรับปรุงศูนย์ประสานงานการให้บริการกลุ่มผู้ใช้สิทธิประกันสังคม จำนวน 490,000 บาท</a:t>
            </a:r>
          </a:p>
          <a:p>
            <a:pPr lvl="1"/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ซื้อวัสดุและครุภัณฑ์สำนักงานเพื่อใช้ในศูนย์ประสานงานการให้บริการกลุ่มผู้ใช้สิทธิประกันสังคม จำนวน 100,000 บาท</a:t>
            </a:r>
          </a:p>
          <a:p>
            <a:pPr marL="457200" lvl="1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 590,000 บาท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D1BF9-252F-4043-A0BE-CD95EF938286}"/>
              </a:ext>
            </a:extLst>
          </p:cNvPr>
          <p:cNvSpPr txBox="1">
            <a:spLocks/>
          </p:cNvSpPr>
          <p:nvPr/>
        </p:nvSpPr>
        <p:spPr>
          <a:xfrm>
            <a:off x="838200" y="2880136"/>
            <a:ext cx="2490926" cy="6924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2  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5960CD9E-B547-4F71-A361-16E95C8FFAE6}"/>
              </a:ext>
            </a:extLst>
          </p:cNvPr>
          <p:cNvSpPr txBox="1">
            <a:spLocks/>
          </p:cNvSpPr>
          <p:nvPr/>
        </p:nvSpPr>
        <p:spPr>
          <a:xfrm>
            <a:off x="838200" y="3572594"/>
            <a:ext cx="11040122" cy="3085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พัฒนาระบบบริการโดยจัดซื้อเครื่องมือทางการแพทย์</a:t>
            </a:r>
          </a:p>
          <a:p>
            <a:pPr marL="0" indent="0">
              <a:buNone/>
            </a:pP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ครุภัณฑ์ทางการแพทย์สำหรับ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ENT</a:t>
            </a:r>
            <a:endParaRPr lang="th-TH" sz="3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ชุดโต๊ะตรวจ 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ENT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Rhinoscopy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ส่องจมูกและ 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FOL fiberoptic laryngoscopy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ส่องคอ ราคา 929,000 บาท</a:t>
            </a:r>
          </a:p>
          <a:p>
            <a:pPr lvl="1"/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ตรวจการได้ยิน ราคา 325,000 บาท</a:t>
            </a:r>
          </a:p>
          <a:p>
            <a:pPr lvl="1"/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เครื่องตรวจการได้ยิน ราคา 350,000 บาท</a:t>
            </a:r>
          </a:p>
          <a:p>
            <a:pPr lvl="1"/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เครื่องตรวจหูชั้นกลาง ราคา 445,000 บาท</a:t>
            </a:r>
          </a:p>
          <a:p>
            <a:pPr lvl="1"/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เครื่องตรวจคัดกรองในเด็ก 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OAE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กับ 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ABR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 680,000 บาท</a:t>
            </a:r>
          </a:p>
          <a:p>
            <a:pPr lvl="1"/>
            <a:r>
              <a:rPr lang="en-US" sz="34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Otomicroscopy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เครื่องทำหัตถการหูพร้อมจอ </a:t>
            </a:r>
            <a:r>
              <a:rPr lang="en-US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1,800,000 </a:t>
            </a:r>
            <a:r>
              <a:rPr lang="th-TH" sz="3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</a:t>
            </a:r>
            <a:endParaRPr lang="en-US" sz="3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4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 4,539,000 บาท</a:t>
            </a:r>
          </a:p>
          <a:p>
            <a:pPr lvl="1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73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5960CD9E-B547-4F71-A361-16E95C8FFAE6}"/>
              </a:ext>
            </a:extLst>
          </p:cNvPr>
          <p:cNvSpPr txBox="1">
            <a:spLocks/>
          </p:cNvSpPr>
          <p:nvPr/>
        </p:nvSpPr>
        <p:spPr>
          <a:xfrm>
            <a:off x="838200" y="3688022"/>
            <a:ext cx="11040122" cy="2710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D4EA419A-3C00-4C90-BBCE-2B326276881C}"/>
              </a:ext>
            </a:extLst>
          </p:cNvPr>
          <p:cNvSpPr txBox="1">
            <a:spLocks/>
          </p:cNvSpPr>
          <p:nvPr/>
        </p:nvSpPr>
        <p:spPr>
          <a:xfrm>
            <a:off x="838200" y="621437"/>
            <a:ext cx="2490926" cy="6924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2 (ต่อ)  </a:t>
            </a:r>
          </a:p>
        </p:txBody>
      </p:sp>
      <p:sp>
        <p:nvSpPr>
          <p:cNvPr id="10" name="ตัวแทนเนื้อหา 2">
            <a:extLst>
              <a:ext uri="{FF2B5EF4-FFF2-40B4-BE49-F238E27FC236}">
                <a16:creationId xmlns:a16="http://schemas.microsoft.com/office/drawing/2014/main" id="{F3BB9CDF-BC44-467B-8864-6460DA816FE5}"/>
              </a:ext>
            </a:extLst>
          </p:cNvPr>
          <p:cNvSpPr txBox="1">
            <a:spLocks/>
          </p:cNvSpPr>
          <p:nvPr/>
        </p:nvSpPr>
        <p:spPr>
          <a:xfrm>
            <a:off x="838200" y="1313895"/>
            <a:ext cx="11040122" cy="2710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พัฒนาระบบบริการโดยจัดซื้อเครื่องมือทางการแพทย์</a:t>
            </a:r>
          </a:p>
          <a:p>
            <a:pPr marL="0" indent="0">
              <a:buNone/>
            </a:pP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ครุภัณฑ์ทางด้านงานรังสีวิทยา</a:t>
            </a:r>
          </a:p>
          <a:p>
            <a:pPr lvl="1"/>
            <a:r>
              <a:rPr lang="th-TH" sz="2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 </a:t>
            </a:r>
            <a:r>
              <a:rPr lang="en-US" sz="2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Ultrasound 1 </a:t>
            </a:r>
            <a:r>
              <a:rPr lang="th-TH" sz="2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เครื่อง ราคา 4,000,000 บาท</a:t>
            </a:r>
          </a:p>
          <a:p>
            <a:pPr lvl="1"/>
            <a:r>
              <a:rPr lang="th-TH" sz="2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ชุดเครื่องมือและระบบการอ่านฟิล์ม </a:t>
            </a:r>
            <a:r>
              <a:rPr lang="en-US" sz="2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X-ray </a:t>
            </a:r>
            <a:r>
              <a:rPr lang="th-TH" sz="2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 2,500,000 บาท</a:t>
            </a:r>
            <a:endParaRPr lang="en-US" sz="29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 6,500,000 บาท</a:t>
            </a:r>
          </a:p>
          <a:p>
            <a:pPr lvl="1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ชื่อเรื่องรอง 2">
            <a:extLst>
              <a:ext uri="{FF2B5EF4-FFF2-40B4-BE49-F238E27FC236}">
                <a16:creationId xmlns:a16="http://schemas.microsoft.com/office/drawing/2014/main" id="{9D820B07-7CC8-401F-AFF9-6CCFC12E0181}"/>
              </a:ext>
            </a:extLst>
          </p:cNvPr>
          <p:cNvSpPr txBox="1">
            <a:spLocks/>
          </p:cNvSpPr>
          <p:nvPr/>
        </p:nvSpPr>
        <p:spPr>
          <a:xfrm>
            <a:off x="1524000" y="44732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รวมงบประมาณทั้งสิ้น 11,629,000 บาท</a:t>
            </a:r>
          </a:p>
          <a:p>
            <a:pPr marL="0" indent="0" algn="ctr">
              <a:buNone/>
            </a:pP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(งบเพื่อการพัฒนาระบบบริการ 5</a:t>
            </a:r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044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34AB6D9-0654-454D-AF8D-769513080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903" y="1342588"/>
            <a:ext cx="10944865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วาระที่ 5.2</a:t>
            </a:r>
            <a:b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โรงพยาบาลยุพราชสระแก้วเสนอแนวทางการจัดสรรเงินประกันสังคม</a:t>
            </a:r>
            <a:b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งบเพื่อการพัฒนาระบบบริการไม่เกิน 5 % และงบ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IP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เหลือจ่าย ปี 2562</a:t>
            </a:r>
            <a:br>
              <a:rPr lang="th-TH" sz="48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118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>
            <a:extLst>
              <a:ext uri="{FF2B5EF4-FFF2-40B4-BE49-F238E27FC236}">
                <a16:creationId xmlns:a16="http://schemas.microsoft.com/office/drawing/2014/main" id="{E72F5035-48BE-49A2-BBBA-EF981B472B93}"/>
              </a:ext>
            </a:extLst>
          </p:cNvPr>
          <p:cNvSpPr/>
          <p:nvPr/>
        </p:nvSpPr>
        <p:spPr>
          <a:xfrm>
            <a:off x="2309814" y="928688"/>
            <a:ext cx="7572375" cy="37147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5B5054DA-9E74-489E-9895-9674C612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184276"/>
            <a:ext cx="7343775" cy="31083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th-TH" altLang="th-TH" sz="6200" b="1" dirty="0">
                <a:latin typeface="Angsana New" panose="02020603050405020304" pitchFamily="18" charset="-34"/>
              </a:rPr>
              <a:t>บัญชีงบพัฒนาระบบบริการ 5</a:t>
            </a:r>
            <a:r>
              <a:rPr lang="en-US" altLang="th-TH" sz="6200" b="1" dirty="0">
                <a:latin typeface="Angsana New" panose="02020603050405020304" pitchFamily="18" charset="-34"/>
              </a:rPr>
              <a:t>%</a:t>
            </a:r>
            <a:r>
              <a:rPr lang="th-TH" altLang="th-TH" sz="6200" b="1" dirty="0">
                <a:latin typeface="Angsana New" panose="02020603050405020304" pitchFamily="18" charset="-34"/>
              </a:rPr>
              <a:t>     </a:t>
            </a:r>
          </a:p>
          <a:p>
            <a:pPr algn="ctr" eaLnBrk="1" hangingPunct="1">
              <a:spcBef>
                <a:spcPts val="600"/>
              </a:spcBef>
            </a:pPr>
            <a:r>
              <a:rPr lang="th-TH" altLang="th-TH" sz="6200" b="1" dirty="0">
                <a:latin typeface="Angsana New" panose="02020603050405020304" pitchFamily="18" charset="-34"/>
              </a:rPr>
              <a:t>  ณ  25  ส.ค. 2562 </a:t>
            </a:r>
          </a:p>
          <a:p>
            <a:pPr algn="ctr" eaLnBrk="1" hangingPunct="1">
              <a:spcBef>
                <a:spcPts val="600"/>
              </a:spcBef>
            </a:pPr>
            <a:r>
              <a:rPr lang="th-TH" altLang="th-TH" sz="6200" b="1" dirty="0">
                <a:latin typeface="Angsana New" panose="02020603050405020304" pitchFamily="18" charset="-34"/>
              </a:rPr>
              <a:t>จำนวน  11,168,368.96  บาท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>
            <a:extLst>
              <a:ext uri="{FF2B5EF4-FFF2-40B4-BE49-F238E27FC236}">
                <a16:creationId xmlns:a16="http://schemas.microsoft.com/office/drawing/2014/main" id="{D96528D5-397E-4214-834F-DB1186BA86F2}"/>
              </a:ext>
            </a:extLst>
          </p:cNvPr>
          <p:cNvSpPr/>
          <p:nvPr/>
        </p:nvSpPr>
        <p:spPr>
          <a:xfrm>
            <a:off x="4656139" y="338139"/>
            <a:ext cx="3214687" cy="64293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1AF7C3-48F2-43FC-A6DB-0B39D31E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863" y="338139"/>
            <a:ext cx="3295650" cy="642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จัดสรรเงิน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5 % 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E4ADEC08-504B-4BDD-9EDC-FEDB6201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9167" r="29218" b="20833"/>
          <a:stretch>
            <a:fillRect/>
          </a:stretch>
        </p:blipFill>
        <p:spPr bwMode="auto">
          <a:xfrm>
            <a:off x="1666876" y="1214438"/>
            <a:ext cx="871537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E1DF80-428B-4C47-B037-24E3479F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14313"/>
            <a:ext cx="7467600" cy="5826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200" dirty="0">
                <a:solidFill>
                  <a:srgbClr val="FF0000"/>
                </a:solidFill>
              </a:rPr>
              <a:t>                จำนวนเงินที่ได้รับบาท </a:t>
            </a:r>
            <a:r>
              <a:rPr lang="en-US" sz="3200" dirty="0">
                <a:solidFill>
                  <a:srgbClr val="FF0000"/>
                </a:solidFill>
              </a:rPr>
              <a:t>: RW : </a:t>
            </a:r>
            <a:r>
              <a:rPr lang="th-TH" sz="3200" dirty="0">
                <a:solidFill>
                  <a:srgbClr val="FF0000"/>
                </a:solidFill>
              </a:rPr>
              <a:t>เดือน ที่ได้รับจัดสรร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075E68C7-0997-4142-909D-EFEB456DF84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28723" r="62117" b="32161"/>
          <a:stretch>
            <a:fillRect/>
          </a:stretch>
        </p:blipFill>
        <p:spPr>
          <a:xfrm>
            <a:off x="1881189" y="714375"/>
            <a:ext cx="8358187" cy="578643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ตัวยึดเนื้อหา 2">
            <a:extLst>
              <a:ext uri="{FF2B5EF4-FFF2-40B4-BE49-F238E27FC236}">
                <a16:creationId xmlns:a16="http://schemas.microsoft.com/office/drawing/2014/main" id="{CBD79275-F168-45BF-99C9-1EA9D2FBEC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endParaRPr lang="th-TH" altLang="th-TH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F2724D39-00A5-4649-896D-0EDE5A80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7500" r="17030" b="15833"/>
          <a:stretch>
            <a:fillRect/>
          </a:stretch>
        </p:blipFill>
        <p:spPr bwMode="auto">
          <a:xfrm>
            <a:off x="1524001" y="0"/>
            <a:ext cx="8874125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>
            <a:extLst>
              <a:ext uri="{FF2B5EF4-FFF2-40B4-BE49-F238E27FC236}">
                <a16:creationId xmlns:a16="http://schemas.microsoft.com/office/drawing/2014/main" id="{F1429043-7FE4-498B-95B5-AF3C0A95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6" y="6072189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>
                <a:solidFill>
                  <a:srgbClr val="FF0000"/>
                </a:solidFill>
              </a:rPr>
              <a:t>จ่ายเพิ่ม 2,016.08 บาท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1A14AB0-7635-494B-8072-FB18F73B4A07}"/>
              </a:ext>
            </a:extLst>
          </p:cNvPr>
          <p:cNvSpPr txBox="1"/>
          <p:nvPr/>
        </p:nvSpPr>
        <p:spPr>
          <a:xfrm>
            <a:off x="2986014" y="2497976"/>
            <a:ext cx="62199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345510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7272060-85F5-4656-A218-A245581D98CB}"/>
              </a:ext>
            </a:extLst>
          </p:cNvPr>
          <p:cNvSpPr txBox="1"/>
          <p:nvPr/>
        </p:nvSpPr>
        <p:spPr>
          <a:xfrm>
            <a:off x="724547" y="1310719"/>
            <a:ext cx="11197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4.1 ร่างคำสั่งคณะกรรมการบริหารงานบริการผู้ประกันตนจังหวัดสระแก้ว จังหวัดสระแก้ว ปี 2563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(เอกสารหมายเลข 2)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BDC5F7-3A8A-4955-96EB-7B9CE7C5557E}"/>
              </a:ext>
            </a:extLst>
          </p:cNvPr>
          <p:cNvSpPr txBox="1"/>
          <p:nvPr/>
        </p:nvSpPr>
        <p:spPr>
          <a:xfrm>
            <a:off x="724547" y="479722"/>
            <a:ext cx="62103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ระเบียบวาระที่ 4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เรื่องเพื่อทราบ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7BF16FC-F325-4821-AD1D-4AA74AF9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3" t="13719" r="24670" b="27249"/>
          <a:stretch/>
        </p:blipFill>
        <p:spPr>
          <a:xfrm>
            <a:off x="2521257" y="2387937"/>
            <a:ext cx="6210301" cy="40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2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>
            <a:extLst>
              <a:ext uri="{FF2B5EF4-FFF2-40B4-BE49-F238E27FC236}">
                <a16:creationId xmlns:a16="http://schemas.microsoft.com/office/drawing/2014/main" id="{47FD2D89-2ABA-487F-857A-29A8A7B3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862" y="1456239"/>
            <a:ext cx="7147015" cy="919401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1pPr>
            <a:lvl2pPr marL="742950" indent="-28575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2pPr>
            <a:lvl3pPr marL="11430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3pPr>
            <a:lvl4pPr marL="16002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4pPr>
            <a:lvl5pPr marL="20574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9pPr>
          </a:lstStyle>
          <a:p>
            <a:pPr algn="ctr">
              <a:defRPr/>
            </a:pPr>
            <a:r>
              <a:rPr lang="th-TH" sz="4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ยอดผู้ประกันตน ปี 2560-2562</a:t>
            </a:r>
          </a:p>
        </p:txBody>
      </p:sp>
      <p:pic>
        <p:nvPicPr>
          <p:cNvPr id="1030" name="Picture 13">
            <a:extLst>
              <a:ext uri="{FF2B5EF4-FFF2-40B4-BE49-F238E27FC236}">
                <a16:creationId xmlns:a16="http://schemas.microsoft.com/office/drawing/2014/main" id="{3446F120-B821-4E03-B883-A2701EC7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929313"/>
            <a:ext cx="928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E7555040-4CD4-4709-B7B2-821B5B1C9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12421"/>
              </p:ext>
            </p:extLst>
          </p:nvPr>
        </p:nvGraphicFramePr>
        <p:xfrm>
          <a:off x="2369598" y="2375640"/>
          <a:ext cx="79248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แผนภูมิ" r:id="rId5" imgW="7620000" imgH="5084004" progId="MSGraph.Chart.8">
                  <p:embed followColorScheme="full"/>
                </p:oleObj>
              </mc:Choice>
              <mc:Fallback>
                <p:oleObj name="แผนภูมิ" r:id="rId5" imgW="7620000" imgH="5084004" progId="MSGraph.Chart.8">
                  <p:embed followColorScheme="full"/>
                  <p:pic>
                    <p:nvPicPr>
                      <p:cNvPr id="1026" name="Object 7">
                        <a:extLst>
                          <a:ext uri="{FF2B5EF4-FFF2-40B4-BE49-F238E27FC236}">
                            <a16:creationId xmlns:a16="http://schemas.microsoft.com/office/drawing/2014/main" id="{E7555040-4CD4-4709-B7B2-821B5B1C9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598" y="2375640"/>
                        <a:ext cx="7924800" cy="5286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DACAE90-49BD-43FC-9F94-D7EDA1C0347B}"/>
              </a:ext>
            </a:extLst>
          </p:cNvPr>
          <p:cNvSpPr txBox="1"/>
          <p:nvPr/>
        </p:nvSpPr>
        <p:spPr>
          <a:xfrm>
            <a:off x="656948" y="506068"/>
            <a:ext cx="310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4.2 ยอดผู้ประกันตน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>
            <a:extLst>
              <a:ext uri="{FF2B5EF4-FFF2-40B4-BE49-F238E27FC236}">
                <a16:creationId xmlns:a16="http://schemas.microsoft.com/office/drawing/2014/main" id="{D6BCA9E5-7DBE-4D7C-8874-B1E7270A4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924176"/>
            <a:ext cx="7272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th-TH">
              <a:latin typeface="Angsana New" panose="02020603050405020304" pitchFamily="18" charset="-34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B4355426-F3D0-4FE2-BCC2-16C507B2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877" y="1766914"/>
            <a:ext cx="8429684" cy="715089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th-TH" sz="3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อัตราเหมาจ่ายรายหัว</a:t>
            </a:r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BD95AD32-B9BD-4FBE-9F17-AFECFD763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70778"/>
              </p:ext>
            </p:extLst>
          </p:nvPr>
        </p:nvGraphicFramePr>
        <p:xfrm>
          <a:off x="2547921" y="2388307"/>
          <a:ext cx="7523640" cy="457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แผนภูมิ" r:id="rId4" imgW="7620000" imgH="5084004" progId="MSGraph.Chart.8">
                  <p:embed followColorScheme="full"/>
                </p:oleObj>
              </mc:Choice>
              <mc:Fallback>
                <p:oleObj name="แผนภูมิ" r:id="rId4" imgW="7620000" imgH="5084004" progId="MSGraph.Chart.8">
                  <p:embed followColorScheme="full"/>
                  <p:pic>
                    <p:nvPicPr>
                      <p:cNvPr id="2050" name="Object 7">
                        <a:extLst>
                          <a:ext uri="{FF2B5EF4-FFF2-40B4-BE49-F238E27FC236}">
                            <a16:creationId xmlns:a16="http://schemas.microsoft.com/office/drawing/2014/main" id="{BD95AD32-B9BD-4FBE-9F17-AFECFD763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21" y="2388307"/>
                        <a:ext cx="7523640" cy="4573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>
            <a:extLst>
              <a:ext uri="{FF2B5EF4-FFF2-40B4-BE49-F238E27FC236}">
                <a16:creationId xmlns:a16="http://schemas.microsoft.com/office/drawing/2014/main" id="{95F66366-0394-41BD-AE7E-F0777609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6" y="5914551"/>
            <a:ext cx="4679950" cy="7848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h-TH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เดิม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=  </a:t>
            </a:r>
            <a:r>
              <a:rPr lang="th-TH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อัตราเหมาจ่ายค่าบริการ 1,460 บาท/คน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ตั้งแต่ ก.ค. 60 จนปัจจุบัน  อัตราเหมาจ่ายค่าบริการ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</a:t>
            </a:r>
            <a:r>
              <a:rPr lang="th-TH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,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500 </a:t>
            </a:r>
            <a:r>
              <a:rPr lang="th-TH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บาท/คน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2D7168E-B6EC-4BE5-B2CA-E412A6CD7C80}"/>
              </a:ext>
            </a:extLst>
          </p:cNvPr>
          <p:cNvSpPr txBox="1"/>
          <p:nvPr/>
        </p:nvSpPr>
        <p:spPr>
          <a:xfrm>
            <a:off x="693659" y="265151"/>
            <a:ext cx="112758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4.3 ผลการดำเนินงานกองทุนประกันสังคมจังหวัดสระแก้ว  ปี ๒๕61-2562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และหลักเกณฑ์การจัดสรรเงินรายรับประกันสังคมของหน่วยบริการสาธารณสุข  </a:t>
            </a:r>
          </a:p>
          <a:p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>
            <a:extLst>
              <a:ext uri="{FF2B5EF4-FFF2-40B4-BE49-F238E27FC236}">
                <a16:creationId xmlns:a16="http://schemas.microsoft.com/office/drawing/2014/main" id="{927D1492-03C2-4621-8153-6AAE3C74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924176"/>
            <a:ext cx="7272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th-TH">
              <a:latin typeface="Angsana New" panose="02020603050405020304" pitchFamily="18" charset="-34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66078C45-3A1E-426E-8E5B-35B490B0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566" y="402987"/>
            <a:ext cx="8429684" cy="919401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1pPr>
            <a:lvl2pPr marL="742950" indent="-28575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2pPr>
            <a:lvl3pPr marL="11430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3pPr>
            <a:lvl4pPr marL="16002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4pPr>
            <a:lvl5pPr marL="20574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9pPr>
          </a:lstStyle>
          <a:p>
            <a:pPr algn="ctr">
              <a:defRPr/>
            </a:pPr>
            <a:r>
              <a:rPr lang="th-TH" sz="4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ยอดจัดสรร</a:t>
            </a:r>
            <a:r>
              <a:rPr lang="en-US" sz="4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SUPRA</a:t>
            </a:r>
            <a:r>
              <a:rPr lang="th-TH" sz="4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ปี 2560-2562</a:t>
            </a:r>
          </a:p>
        </p:txBody>
      </p:sp>
      <p:graphicFrame>
        <p:nvGraphicFramePr>
          <p:cNvPr id="3074" name="วัตถุ 1">
            <a:extLst>
              <a:ext uri="{FF2B5EF4-FFF2-40B4-BE49-F238E27FC236}">
                <a16:creationId xmlns:a16="http://schemas.microsoft.com/office/drawing/2014/main" id="{72001846-06BA-49DA-A4B4-62BDF275D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0215"/>
              </p:ext>
            </p:extLst>
          </p:nvPr>
        </p:nvGraphicFramePr>
        <p:xfrm>
          <a:off x="1827977" y="1582738"/>
          <a:ext cx="8678862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แผนภูมิ" r:id="rId4" imgW="7620000" imgH="5084004" progId="MSGraph.Chart.8">
                  <p:embed followColorScheme="full"/>
                </p:oleObj>
              </mc:Choice>
              <mc:Fallback>
                <p:oleObj name="แผนภูมิ" r:id="rId4" imgW="7620000" imgH="5084004" progId="MSGraph.Chart.8">
                  <p:embed followColorScheme="full"/>
                  <p:pic>
                    <p:nvPicPr>
                      <p:cNvPr id="3074" name="วัตถุ 1">
                        <a:extLst>
                          <a:ext uri="{FF2B5EF4-FFF2-40B4-BE49-F238E27FC236}">
                            <a16:creationId xmlns:a16="http://schemas.microsoft.com/office/drawing/2014/main" id="{72001846-06BA-49DA-A4B4-62BDF275D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977" y="1582738"/>
                        <a:ext cx="8678862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B9769013-3D22-4BB4-8D70-E2934EEBA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924176"/>
            <a:ext cx="7272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th-TH">
              <a:latin typeface="Angsana New" panose="02020603050405020304" pitchFamily="18" charset="-34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54D568AB-A6D2-4E65-AD47-9BE460F7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596" y="188751"/>
            <a:ext cx="8429684" cy="1021556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1pPr>
            <a:lvl2pPr marL="742950" indent="-28575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2pPr>
            <a:lvl3pPr marL="11430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3pPr>
            <a:lvl4pPr marL="16002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4pPr>
            <a:lvl5pPr marL="2057400" indent="-228600"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66"/>
                </a:solidFill>
                <a:latin typeface="Times New Roman" pitchFamily="18" charset="0"/>
                <a:cs typeface="LilyUPC" pitchFamily="34" charset="-34"/>
              </a:defRPr>
            </a:lvl9pPr>
          </a:lstStyle>
          <a:p>
            <a:pPr algn="ctr">
              <a:defRPr/>
            </a:pPr>
            <a:r>
              <a:rPr lang="th-TH" sz="5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ยอดจัดสรรคลินิกเครือข่ายปี 60-62</a:t>
            </a:r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412EB911-3ED4-4B9A-9AB5-89184A6A23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9" y="1395414"/>
          <a:ext cx="8137525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แผนภูมิ" r:id="rId4" imgW="7620000" imgH="5084004" progId="MSGraph.Chart.8">
                  <p:embed followColorScheme="full"/>
                </p:oleObj>
              </mc:Choice>
              <mc:Fallback>
                <p:oleObj name="แผนภูมิ" r:id="rId4" imgW="7620000" imgH="5084004" progId="MSGraph.Chart.8">
                  <p:embed followColorScheme="full"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412EB911-3ED4-4B9A-9AB5-89184A6A2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1395414"/>
                        <a:ext cx="8137525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แผนภูมิ 2">
            <a:extLst>
              <a:ext uri="{FF2B5EF4-FFF2-40B4-BE49-F238E27FC236}">
                <a16:creationId xmlns:a16="http://schemas.microsoft.com/office/drawing/2014/main" id="{61524799-B15C-4653-BE15-D5717AB047CF}"/>
              </a:ext>
            </a:extLst>
          </p:cNvPr>
          <p:cNvGraphicFramePr>
            <a:graphicFrameLocks/>
          </p:cNvGraphicFramePr>
          <p:nvPr/>
        </p:nvGraphicFramePr>
        <p:xfrm>
          <a:off x="1724025" y="282576"/>
          <a:ext cx="8815388" cy="622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3" imgW="8815580" imgH="6224555" progId="Excel.Chart.8">
                  <p:embed/>
                </p:oleObj>
              </mc:Choice>
              <mc:Fallback>
                <p:oleObj r:id="rId3" imgW="8815580" imgH="6224555" progId="Excel.Chart.8">
                  <p:embed/>
                  <p:pic>
                    <p:nvPicPr>
                      <p:cNvPr id="5122" name="แผนภูมิ 2">
                        <a:extLst>
                          <a:ext uri="{FF2B5EF4-FFF2-40B4-BE49-F238E27FC236}">
                            <a16:creationId xmlns:a16="http://schemas.microsoft.com/office/drawing/2014/main" id="{61524799-B15C-4653-BE15-D5717AB047C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82576"/>
                        <a:ext cx="8815388" cy="622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7BAA13DF-D46A-4BF1-92C6-8FEA0EAA9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026488"/>
              </p:ext>
            </p:extLst>
          </p:nvPr>
        </p:nvGraphicFramePr>
        <p:xfrm>
          <a:off x="1713390" y="630314"/>
          <a:ext cx="8740328" cy="622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</TotalTime>
  <Words>1137</Words>
  <Application>Microsoft Office PowerPoint</Application>
  <PresentationFormat>แบบจอกว้าง</PresentationFormat>
  <Paragraphs>388</Paragraphs>
  <Slides>27</Slides>
  <Notes>5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TH SarabunIT๙</vt:lpstr>
      <vt:lpstr>ธีมของ Office</vt:lpstr>
      <vt:lpstr>แผนภูมิ</vt:lpstr>
      <vt:lpstr>Microsoft Excel Chart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ยอดจัดสรร OPD และ IPD ปี 2562 </vt:lpstr>
      <vt:lpstr> ยอดจัดสรร OPD และ IPD ปี 2562 </vt:lpstr>
      <vt:lpstr>งานนำเสนอ PowerPoint</vt:lpstr>
      <vt:lpstr>งานนำเสนอ PowerPoint</vt:lpstr>
      <vt:lpstr>งานนำเสนอ PowerPoint</vt:lpstr>
      <vt:lpstr>โครงการ พัฒนาคุณภาพและศูนย์ประสานงานการให้บริการ กลุ่มผู้ใช้สิทธิประกันสังคม โรงพยาบาลอรัญประเทศ  จังหวัดสระแก้ว ปีงบประมาณ 2562</vt:lpstr>
      <vt:lpstr>กิจกรรมที่ 1</vt:lpstr>
      <vt:lpstr>งานนำเสนอ PowerPoint</vt:lpstr>
      <vt:lpstr>วาระที่ 5.2 โรงพยาบาลยุพราชสระแก้วเสนอแนวทางการจัดสรรเงินประกันสังคม งบเพื่อการพัฒนาระบบบริการไม่เกิน 5 % และงบ IP เหลือจ่าย ปี 2562   </vt:lpstr>
      <vt:lpstr>งานนำเสนอ PowerPoint</vt:lpstr>
      <vt:lpstr>       จัดสรรเงิน 5 % </vt:lpstr>
      <vt:lpstr>                จำนวนเงินที่ได้รับบาท : RW : เดือน ที่ได้รับจัดสรร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 พัฒนาคุณภาพและศูนย์ประสานงานการให้บริการกลุ่มผู้ใช้สิทธิประกันสังคม โรงพยาบาลอรัญประเทศ  จังหวัดสระแก้ว ปีงบประมาณ 2562</dc:title>
  <dc:creator>User</dc:creator>
  <cp:lastModifiedBy>User</cp:lastModifiedBy>
  <cp:revision>19</cp:revision>
  <dcterms:created xsi:type="dcterms:W3CDTF">2019-08-23T07:05:10Z</dcterms:created>
  <dcterms:modified xsi:type="dcterms:W3CDTF">2019-08-26T04:50:14Z</dcterms:modified>
</cp:coreProperties>
</file>