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0" r:id="rId2"/>
    <p:sldId id="325" r:id="rId3"/>
    <p:sldId id="329" r:id="rId4"/>
    <p:sldId id="330" r:id="rId5"/>
    <p:sldId id="335" r:id="rId6"/>
    <p:sldId id="331" r:id="rId7"/>
    <p:sldId id="332" r:id="rId8"/>
    <p:sldId id="333" r:id="rId9"/>
    <p:sldId id="334" r:id="rId10"/>
    <p:sldId id="341" r:id="rId11"/>
    <p:sldId id="342" r:id="rId12"/>
    <p:sldId id="343" r:id="rId13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0066"/>
    <a:srgbClr val="8000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3" autoAdjust="0"/>
    <p:restoredTop sz="94660"/>
  </p:normalViewPr>
  <p:slideViewPr>
    <p:cSldViewPr>
      <p:cViewPr>
        <p:scale>
          <a:sx n="90" d="100"/>
          <a:sy n="90" d="100"/>
        </p:scale>
        <p:origin x="-714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D366F-9978-446F-9D30-0E846938583A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8EB8F-F166-459F-9CB1-C2A50274E4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D3A2-DD95-4807-B612-EEFA529F82CB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290CA-D1DB-45D3-8C46-3B07CAE8CF0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3402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7713"/>
            <a:ext cx="4954588" cy="3717925"/>
          </a:xfrm>
          <a:ln/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 smtClean="0"/>
          </a:p>
        </p:txBody>
      </p:sp>
      <p:sp>
        <p:nvSpPr>
          <p:cNvPr id="184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DC3C-DFAE-4B15-B794-1DDB74E825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th-TH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690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934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9783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264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060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601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55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5573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437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7977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3980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6CC68-D562-4606-B3D8-573005827A62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56BA-B75C-40FB-89D5-14A7AC9D799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587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frm=1&amp;source=images&amp;cd=&amp;cad=rja&amp;docid=aGnPgH7paHawdM&amp;tbnid=wuvGozzg1QHsqM:&amp;ved=0CAUQjRw&amp;url=http://th.wikipedia.org/wiki/%E0%B9%80%E0%B8%9A%E0%B8%B2%E0%B8%AB%E0%B8%A7%E0%B8%B2%E0%B8%99&amp;ei=q1mUUo7pJ8v9rAfmm4DwDA&amp;bvm=bv.57155469,d.bmk&amp;psig=AFQjCNE4qxgs4f8feqU9Ex7X2wn122adaQ&amp;ust=1385540219881802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.th/url?sa=i&amp;rct=j&amp;q=&amp;esrc=s&amp;frm=1&amp;source=images&amp;cd=&amp;cad=rja&amp;docid=5H08cwTFObbkfM&amp;tbnid=bpSpSzIyl1tjtM:&amp;ved=0CAUQjRw&amp;url=http://chittra-chaisuk.blogspot.com/2012/08/blog-post_30.html&amp;ei=oVuUUuPBC8KLrQeBy4CADg&amp;bvm=bv.57155469,d.bmk&amp;psig=AFQjCNEnGplIgps626P6ni3PclLjtDEItg&amp;ust=1385540546124748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%E0%B8%AD%E0%B8%B8%E0%B8%9A%E0%B8%B1%E0%B8%95%E0%B8%B4%E0%B9%80%E0%B8%AB%E0%B8%95%E0%B8%B8%20%E0%B8%AA%E0%B8%B2%E0%B8%98%E0%B8%B2%E0%B8%A3%E0%B8%93%E0%B8%A0%E0%B8%B1%E0%B8%A2&amp;source=images&amp;cd=&amp;cad=rja&amp;docid=kYgDu9AshTjGJM&amp;tbnid=mnlr96jZREQcEM:&amp;ved=0CAUQjRw&amp;url=http://chiangrai.prdnorth.in.th/ct/news/viewnews.php?ID=130409161327&amp;ei=8yQ5UrnWGs6FrAeg34GYBA&amp;bvm=bv.52288139,d.bmk&amp;psig=AFQjCNHPLQxgwT69rcjGsOK5Cw1tAVrtsw&amp;ust=1379563099529569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Microsoft_Office_Excel_97-20031.xls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source=images&amp;cd=&amp;cad=rja&amp;uact=8&amp;ved=0ahUKEwjikbSkw97OAhWJWhoKHWEjDHEQjRwIBw&amp;url=http://health.kapook.com/view139846.html&amp;psig=AFQjCNHPRs4kpaNx_vtWhE1Qh9HJwjtKhA&amp;ust=14722818062731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oogle.co.th/url?sa=i&amp;rct=j&amp;q=&amp;esrc=s&amp;source=images&amp;cd=&amp;cad=rja&amp;uact=8&amp;ved=0ahUKEwjxjNroxd7OAhVBmBoKHYd7CcwQjRwIBw&amp;url=http://www.tnamcot.com/content/tag/%E0%B9%84%E0%B8%A7%E0%B8%A3%E0%B8%B1%E0%B8%AA%E0%B8%8B%E0%B8%B4%E0%B8%81%E0%B8%B2&amp;psig=AFQjCNHPRs4kpaNx_vtWhE1Qh9HJwjtKhA&amp;ust=14722818062731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source=images&amp;cd=&amp;cad=rja&amp;uact=8&amp;ved=0ahUKEwjxjNroxd7OAhVBmBoKHYd7CcwQjRwIBw&amp;url=http://www.tnamcot.com/content/tag/%E0%B9%84%E0%B8%A7%E0%B8%A3%E0%B8%B1%E0%B8%AA%E0%B8%8B%E0%B8%B4%E0%B8%81%E0%B8%B2&amp;psig=AFQjCNHPRs4kpaNx_vtWhE1Qh9HJwjtKhA&amp;ust=1472281806273100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355976" y="2099692"/>
            <a:ext cx="431692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“CD HEART     </a:t>
            </a:r>
            <a:r>
              <a:rPr lang="th-TH" sz="48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th-TH" sz="4800" b="1" i="1" dirty="0" smtClean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4800" b="1" i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4000" b="1" i="1" dirty="0" smtClean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ควบคุม</a:t>
            </a:r>
            <a:r>
              <a:rPr lang="th-TH" sz="4000" b="1" i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โรคฉับไว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i="1" dirty="0">
                <a:solidFill>
                  <a:srgbClr val="002060"/>
                </a:solidFill>
                <a:latin typeface="TH SarabunIT๙" pitchFamily="34" charset="-34"/>
                <a:cs typeface="TH SarabunIT๙" pitchFamily="34" charset="-34"/>
              </a:rPr>
              <a:t>     ภายใต้หัวใจเดียวกัน”</a:t>
            </a:r>
          </a:p>
        </p:txBody>
      </p:sp>
      <p:pic>
        <p:nvPicPr>
          <p:cNvPr id="7171" name="Picture 6" descr="https://encrypted-tbn2.gstatic.com/images?q=tbn:ANd9GcSiWetZ-qz2YT2PDoj4Fv8hB2I9-F_Y5_hksaEb2S4gD5n2CV4CS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89" y="1916832"/>
            <a:ext cx="2749359" cy="255093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Picture 8" descr="https://encrypted-tbn1.gstatic.com/images?q=tbn:ANd9GcSjB_pdMHLwIyudGznR4w7MYLKVfFZZcU5n_3-wfomnpCveK3H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5695" y="2853630"/>
            <a:ext cx="2626265" cy="27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502" y="3141666"/>
            <a:ext cx="305679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- Healthy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Excellent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- Accurate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itchFamily="34" charset="-34"/>
                <a:cs typeface="TH SarabunPSK" pitchFamily="34" charset="-34"/>
              </a:rPr>
              <a:t>- Rapid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T- Teamwork</a:t>
            </a:r>
            <a:endParaRPr lang="th-TH" sz="3600" b="1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4282" y="791158"/>
            <a:ext cx="8775145" cy="92333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IT๙" pitchFamily="34" charset="-34"/>
                <a:cs typeface="TH SarabunIT๙" pitchFamily="34" charset="-34"/>
              </a:rPr>
              <a:t>ประชุม </a:t>
            </a:r>
            <a:r>
              <a:rPr lang="th-TH" sz="5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IT๙" pitchFamily="34" charset="-34"/>
                <a:cs typeface="TH SarabunIT๙" pitchFamily="34" charset="-34"/>
              </a:rPr>
              <a:t>คป</a:t>
            </a:r>
            <a:r>
              <a:rPr lang="th-TH" sz="5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IT๙" pitchFamily="34" charset="-34"/>
                <a:cs typeface="TH SarabunIT๙" pitchFamily="34" charset="-34"/>
              </a:rPr>
              <a:t>สจ.ประจำเดือน สิงหาคม ๒๕๕๙</a:t>
            </a:r>
            <a:endParaRPr lang="th-TH" sz="5400" b="1" dirty="0">
              <a:solidFill>
                <a:prstClr val="black">
                  <a:lumMod val="95000"/>
                  <a:lumOff val="5000"/>
                </a:prst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373216"/>
            <a:ext cx="1220576" cy="10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540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00034" y="1136642"/>
            <a:ext cx="8358218" cy="1077912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</a:rPr>
              <a:t>ตารางแสดง</a:t>
            </a:r>
            <a:r>
              <a:rPr lang="th-TH" sz="3200" dirty="0" smtClean="0">
                <a:solidFill>
                  <a:srgbClr val="0000FF"/>
                </a:solidFill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</a:rPr>
              <a:t>ตำบลเกิดโรคไข้เลือดออกสูงสุด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FF"/>
                </a:solidFill>
              </a:rPr>
              <a:t>(24กรกฎาคม-26สิงหาคม2559)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362492"/>
              </p:ext>
            </p:extLst>
          </p:nvPr>
        </p:nvGraphicFramePr>
        <p:xfrm>
          <a:off x="500063" y="2399970"/>
          <a:ext cx="8392417" cy="2243476"/>
        </p:xfrm>
        <a:graphic>
          <a:graphicData uri="http://schemas.openxmlformats.org/drawingml/2006/table">
            <a:tbl>
              <a:tblPr/>
              <a:tblGrid>
                <a:gridCol w="903585"/>
                <a:gridCol w="1440160"/>
                <a:gridCol w="1368152"/>
                <a:gridCol w="1512168"/>
                <a:gridCol w="3168352"/>
              </a:tblGrid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อันดับ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ตำบล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อำเภอ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จำนวน(ราย)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หมู่บ้านที่เสี่ยง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หนองหว้า</a:t>
                      </a:r>
                      <a:endParaRPr lang="en-US" sz="16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เขาฉกรรจ์</a:t>
                      </a:r>
                      <a:endParaRPr lang="en-US" sz="16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ม.5 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บ้านหนองหว้า </a:t>
                      </a: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 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ราย </a:t>
                      </a:r>
                      <a:r>
                        <a:rPr lang="en-US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,</a:t>
                      </a:r>
                      <a:endParaRPr lang="en-US" sz="16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ม.9 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บ้านทรัพย์สมบูรณ์ </a:t>
                      </a: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 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ราย</a:t>
                      </a:r>
                      <a:r>
                        <a:rPr lang="en-US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,</a:t>
                      </a:r>
                      <a:endParaRPr lang="en-US" sz="16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ม.24ลาน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ไผ่ </a:t>
                      </a: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 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ราย</a:t>
                      </a:r>
                      <a:endParaRPr lang="en-US" sz="16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90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เขาสามสิบ</a:t>
                      </a:r>
                      <a:endParaRPr lang="en-US" sz="16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เขาฉกรรจ์</a:t>
                      </a:r>
                      <a:endParaRPr lang="en-US" sz="16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6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ม.13 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บ้านจัดสรร </a:t>
                      </a: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 </a:t>
                      </a:r>
                      <a:r>
                        <a:rPr lang="th-TH" sz="24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ราย </a:t>
                      </a:r>
                      <a:endParaRPr lang="en-US" sz="16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11311" name="TextBox 4"/>
          <p:cNvSpPr txBox="1">
            <a:spLocks noChangeArrowheads="1"/>
          </p:cNvSpPr>
          <p:nvPr/>
        </p:nvSpPr>
        <p:spPr bwMode="auto">
          <a:xfrm>
            <a:off x="500034" y="5143512"/>
            <a:ext cx="8358246" cy="584200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prstClr val="black"/>
                </a:solidFill>
              </a:rPr>
              <a:t>หมายเหตุ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ngsana New" pitchFamily="18" charset="-34"/>
              </a:rPr>
              <a:t>:</a:t>
            </a:r>
            <a:r>
              <a:rPr lang="th-TH" sz="3200" b="1" dirty="0" smtClean="0">
                <a:solidFill>
                  <a:prstClr val="black"/>
                </a:solidFill>
                <a:latin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พื้นที่เสี่ยง คือ พื้นที่ที่พบผู้ป่วยย้อนหลัง 4 สัปดาห์ 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13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300192" y="6309320"/>
            <a:ext cx="2810070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ข้อมูลจาก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รง.506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26 ส.ค.</a:t>
            </a:r>
            <a:r>
              <a:rPr lang="en-US" sz="2000" b="1" dirty="0" smtClean="0">
                <a:solidFill>
                  <a:srgbClr val="1306BA"/>
                </a:solidFill>
                <a:latin typeface="Angsana New" pitchFamily="18" charset="-34"/>
                <a:cs typeface="Angsana New" pitchFamily="18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0" y="214313"/>
            <a:ext cx="3429000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โรค</a:t>
            </a:r>
            <a:r>
              <a:rPr lang="th-TH" sz="44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ไข้เลือดออก</a:t>
            </a:r>
            <a:endParaRPr lang="en-US" sz="44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0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792088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ร้อยละของเด็กอายุครบ1ปีที่ได้รับวัคซีน</a:t>
            </a:r>
            <a:r>
              <a:rPr lang="en-US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MMR1 </a:t>
            </a:r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จ.สระแก้ว ปี</a:t>
            </a:r>
            <a:r>
              <a:rPr lang="en-US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2559</a:t>
            </a:r>
            <a:endParaRPr lang="en-US" sz="32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572132" y="6236095"/>
            <a:ext cx="3464364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30 ส.ค.</a:t>
            </a:r>
            <a:r>
              <a:rPr lang="en-US" sz="2000" b="1" dirty="0" smtClean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714350" y="1746504"/>
          <a:ext cx="8215368" cy="3785616"/>
        </p:xfrm>
        <a:graphic>
          <a:graphicData uri="http://schemas.openxmlformats.org/drawingml/2006/table">
            <a:tbl>
              <a:tblPr/>
              <a:tblGrid>
                <a:gridCol w="642940"/>
                <a:gridCol w="2134155"/>
                <a:gridCol w="1652059"/>
                <a:gridCol w="1703801"/>
                <a:gridCol w="2082413"/>
              </a:tblGrid>
              <a:tr h="180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ลำดับ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อำเภอ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รวมทั้ง ปีงบประมาณ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 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เป้าหมาย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ผลงาน</a:t>
                      </a:r>
                      <a:endParaRPr lang="en-US" sz="18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MMR (%)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1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คลองหาด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349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318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91.12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ตาพระยา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487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434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89.12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โคกสูง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223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203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91.03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วัฒนานคร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617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541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87.68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อรัญประเทศ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591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521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88.16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เมืองสระแก้ว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880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784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89.09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วังสมบูรณ์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287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227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79.09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เขาฉกรรจ์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431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354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82.13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9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วังน้ำเย็น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503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395</a:t>
                      </a:r>
                      <a:endParaRPr lang="en-US" sz="12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78.53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รวม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4,368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3,777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86.22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714348" y="5730427"/>
            <a:ext cx="8143932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ผ่านเกณฑ์ร้อยละ 95</a:t>
            </a:r>
            <a:endParaRPr lang="th-TH" sz="2800" b="1" dirty="0">
              <a:solidFill>
                <a:srgbClr val="13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792088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ร้อยละของเด็กอายุครบ1ปีที่ได้รับวัคซีน</a:t>
            </a:r>
            <a:r>
              <a:rPr lang="en-US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MMR 2 </a:t>
            </a:r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จ.สระแก้ว ปี</a:t>
            </a:r>
            <a:r>
              <a:rPr lang="en-US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2559</a:t>
            </a:r>
            <a:endParaRPr lang="en-US" sz="32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572132" y="6236095"/>
            <a:ext cx="3464364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ข้อมูลจาก </a:t>
            </a:r>
            <a:r>
              <a:rPr lang="en-US" sz="2000" b="1" dirty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HDC </a:t>
            </a:r>
            <a:r>
              <a:rPr lang="th-TH" sz="2000" b="1" dirty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ณ วันที่ </a:t>
            </a:r>
            <a:r>
              <a:rPr lang="th-TH" sz="2000" b="1" dirty="0" smtClean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30 ส.ค.</a:t>
            </a:r>
            <a:r>
              <a:rPr lang="en-US" sz="2000" b="1" dirty="0" smtClean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59</a:t>
            </a:r>
            <a:endParaRPr lang="th-TH" sz="2000" b="1" dirty="0">
              <a:solidFill>
                <a:srgbClr val="13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714350" y="1784424"/>
          <a:ext cx="8215368" cy="4136136"/>
        </p:xfrm>
        <a:graphic>
          <a:graphicData uri="http://schemas.openxmlformats.org/drawingml/2006/table">
            <a:tbl>
              <a:tblPr/>
              <a:tblGrid>
                <a:gridCol w="642940"/>
                <a:gridCol w="2134155"/>
                <a:gridCol w="1652059"/>
                <a:gridCol w="1703801"/>
                <a:gridCol w="2082413"/>
              </a:tblGrid>
              <a:tr h="1809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ลำดับ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อำเภอ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รวมทั้ง ปีงบประมาณ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 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เป้าหมาย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H SarabunIT๙" pitchFamily="34" charset="-34"/>
                          <a:ea typeface="Calibri"/>
                          <a:cs typeface="TH SarabunIT๙" pitchFamily="34" charset="-34"/>
                        </a:rPr>
                        <a:t>ผลงาน</a:t>
                      </a:r>
                      <a:endParaRPr lang="en-US" sz="1800" b="1" dirty="0">
                        <a:latin typeface="TH SarabunIT๙" pitchFamily="34" charset="-34"/>
                        <a:ea typeface="Calibri"/>
                        <a:cs typeface="TH SarabunIT๙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MMR (%)</a:t>
                      </a:r>
                      <a:endParaRPr lang="en-US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1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ตาพระยา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595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415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69.75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โคกสูง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260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190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73.08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เขาฉกรรจ์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639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447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69.95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คลองหาด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443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274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61.85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อรัญประเทศ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765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491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64.18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เมืองสระแก้ว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1,048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649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61.93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วังน้ำเย็น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601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360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59.9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8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วัฒนานคร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777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429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55.21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9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วังสมบูรณ์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359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206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57.38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H SarabunIT๙"/>
                        </a:rPr>
                        <a:t>รวม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5,487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3,461</a:t>
                      </a:r>
                      <a:endParaRPr lang="en-US" sz="14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H SarabunIT๙"/>
                          <a:ea typeface="Times New Roman"/>
                          <a:cs typeface="Cordia New"/>
                        </a:rPr>
                        <a:t>63.69</a:t>
                      </a:r>
                      <a:endParaRPr lang="en-US" sz="1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714348" y="5873303"/>
            <a:ext cx="8143932" cy="41321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 smtClean="0">
                <a:solidFill>
                  <a:srgbClr val="1306BA"/>
                </a:solidFill>
                <a:latin typeface="TH SarabunIT๙" pitchFamily="34" charset="-34"/>
                <a:cs typeface="TH SarabunIT๙" pitchFamily="34" charset="-34"/>
              </a:rPr>
              <a:t>ผ่านเกณฑ์ร้อยละ 95</a:t>
            </a:r>
            <a:endParaRPr lang="th-TH" sz="2800" b="1" dirty="0">
              <a:solidFill>
                <a:srgbClr val="1306BA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0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oceansmile.com/map/k/31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70" y="1108546"/>
            <a:ext cx="8377612" cy="5056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prdnorth.in.th/Images/NewsImg/D13/13040916132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367221">
            <a:off x="5822686" y="4211652"/>
            <a:ext cx="2621008" cy="18048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849" y="980728"/>
            <a:ext cx="8388350" cy="9223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1" eaLnBrk="1" hangingPunct="1"/>
            <a:r>
              <a:rPr lang="th-TH" sz="5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การบาดเจ็บทางถนน </a:t>
            </a:r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7848" y="1980704"/>
            <a:ext cx="5821881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b="1" dirty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Road Traffic Injury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6" y="2420888"/>
            <a:ext cx="1974855" cy="134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51855"/>
            <a:ext cx="2376264" cy="1640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360738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1775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0" y="332656"/>
            <a:ext cx="745232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1" eaLnBrk="1" hangingPunct="1"/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การบาดเจ็บทาง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ถนนจังหวัดสระแก้ว  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D:\EMS\accident\วาระประชุม\วาระประชุม 59\อุบัติเหตุ เม.ย.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42"/>
          <a:stretch/>
        </p:blipFill>
        <p:spPr bwMode="auto">
          <a:xfrm>
            <a:off x="1547664" y="6309320"/>
            <a:ext cx="748883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1920578" cy="59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393861"/>
              </p:ext>
            </p:extLst>
          </p:nvPr>
        </p:nvGraphicFramePr>
        <p:xfrm>
          <a:off x="395536" y="3883304"/>
          <a:ext cx="8280921" cy="2065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625"/>
                <a:gridCol w="507872"/>
                <a:gridCol w="541947"/>
                <a:gridCol w="542759"/>
                <a:gridCol w="541947"/>
                <a:gridCol w="541947"/>
                <a:gridCol w="542759"/>
                <a:gridCol w="541947"/>
                <a:gridCol w="542759"/>
                <a:gridCol w="541947"/>
                <a:gridCol w="541947"/>
                <a:gridCol w="542759"/>
                <a:gridCol w="541947"/>
                <a:gridCol w="542759"/>
              </a:tblGrid>
              <a:tr h="745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การตายจาก</a:t>
                      </a:r>
                      <a:r>
                        <a:rPr lang="en-US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RTI</a:t>
                      </a:r>
                      <a:r>
                        <a:rPr lang="th-TH" sz="2000" b="1" baseline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สระแก้ว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ต.ค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 err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พ.ย</a:t>
                      </a: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ธ.ค.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ม.ค.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ก.พ.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มี.ค.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เม.ย.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พ.ค.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มิ.ย.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ก.ค.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ส.ค.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ก.ย.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40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US" sz="2000" b="1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</a:t>
                      </a:r>
                      <a:endParaRPr lang="en-US" sz="2000" b="1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28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29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21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19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18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20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206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การเปรียบเทียบ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+11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+14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+10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20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+20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SimSu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วัตถ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665570"/>
              </p:ext>
            </p:extLst>
          </p:nvPr>
        </p:nvGraphicFramePr>
        <p:xfrm>
          <a:off x="6444208" y="1268760"/>
          <a:ext cx="2448272" cy="2448272"/>
        </p:xfrm>
        <a:graphic>
          <a:graphicData uri="http://schemas.openxmlformats.org/presentationml/2006/ole">
            <p:oleObj spid="_x0000_s3092" name="แผ่นงาน" r:id="rId5" imgW="3543300" imgH="3333840" progId="Excel.Sheet.8">
              <p:embed/>
            </p:oleObj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323528" y="1196752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ปีงบประมาณ 2559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(ต.ค. 58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ก.ค.59)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อัตราตายฯ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37.31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ต่อ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แสน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ปชก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 (206 ราย) 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เฉพาะ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คนสระแก้วตาย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28.07 ต่อ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แสน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ปชก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. (155 ราย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) 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การตายฯ สูงกว่า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เป้าหมาย (16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ต่อแสน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ปชก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483" y="2780928"/>
            <a:ext cx="5310645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ประเทศไทยปี 2558 อัตราตาย 19.51 ต่อแสน (12</a:t>
            </a: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767 ราย)</a:t>
            </a:r>
          </a:p>
          <a:p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เขตสุขภาพที่ 6 ปี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2558  อัตราตาย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28.15 ต่อ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แสน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(1</a:t>
            </a: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655 </a:t>
            </a:r>
            <a:r>
              <a:rPr lang="th-TH" sz="2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 rot="10800000">
            <a:off x="5540011" y="1671451"/>
            <a:ext cx="848365" cy="74998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95536" y="3429000"/>
            <a:ext cx="296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ที่มา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; 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สำนักนโยบายและยุทธศาสตร์ กระทรวงสาธารณสุข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2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7503" y="332656"/>
            <a:ext cx="6984777" cy="584775"/>
          </a:xfrm>
          <a:prstGeom prst="rect">
            <a:avLst/>
          </a:prstGeom>
          <a:solidFill>
            <a:srgbClr val="003300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การวิเคราะห์ผู้เสียชีวิตจากการบาดเจ็บทางถนนสระแก้ว 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97590"/>
            <a:ext cx="1944216" cy="128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5536" y="166376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-ตาย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ทั้งหมด 20 ราย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เพศชาย 80.0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(16 ราย) 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อายุ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ปีขึ้นไป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30.0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(6 ราย) 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เวลา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เกิดเหตุช่วง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12.01-15.00 น. 26.3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(5 ราย)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-พื้นที่วัง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น้ำ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เย็น 25.0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(5 ราย) รองลงมา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คือเมือง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สระแก้ว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วัฒนา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นคร และ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อรัญฯ เท่ากัน  15.0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(3 ราย)  โดยเป็น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คนนอกจังหวัด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ร้อยละ  5.0 (1 ราย) 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-จักรยานยนต์ 60.0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(12 คัน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คู่กรณีเป็นรถ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กระบะ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1 ตัน และ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รถบรรทุก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เท่ากัน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20.0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(4 คัน)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ตาย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ที่จุดเกิดเหตุ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65.0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(13 ราย)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สวมหมวกนิรภัย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58.33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(7 ราย)  และดื่มเครื่องดื่ม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แอลกอฮอล์20.0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(4 ราย)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D:\EMS\accident\วาระประชุม\วาระประชุม 59\อุบัติเหตุ เม.ย.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442"/>
          <a:stretch/>
        </p:blipFill>
        <p:spPr bwMode="auto">
          <a:xfrm>
            <a:off x="1115616" y="5949280"/>
            <a:ext cx="7920880" cy="7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6" y="5425544"/>
            <a:ext cx="2068587" cy="124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195446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041" y="1000320"/>
            <a:ext cx="303801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ประจำเดือน กรกฎาคม 2559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7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8765"/>
            <a:ext cx="6732240" cy="52322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ผลสะท้อนการเสนอจุดเสี่ยงกรมการจังหวัดสระแก้ว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64453"/>
            <a:ext cx="2690160" cy="830997"/>
          </a:xfrm>
          <a:prstGeom prst="rect">
            <a:avLst/>
          </a:prstGeom>
          <a:solidFill>
            <a:srgbClr val="003300"/>
          </a:solidFill>
        </p:spPr>
        <p:txBody>
          <a:bodyPr wrap="none" rtlCol="0">
            <a:spAutoFit/>
          </a:bodyPr>
          <a:lstStyle/>
          <a:p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.สระแก้ววิเคราะห์จุดเสี่ยง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9 จุด/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ไตรมาส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7352" y="1051638"/>
            <a:ext cx="3695242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คณะกรรมการความปลอดภัยทางถนน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ประชุมพิจารณาแก้ไขจุดเสี่ยงฯของจังหวัด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017458"/>
              </p:ext>
            </p:extLst>
          </p:nvPr>
        </p:nvGraphicFramePr>
        <p:xfrm>
          <a:off x="323528" y="2211208"/>
          <a:ext cx="528244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812"/>
                <a:gridCol w="4165636"/>
              </a:tblGrid>
              <a:tr h="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จุดเสี่ยง</a:t>
                      </a:r>
                      <a:r>
                        <a:rPr lang="th-TH" sz="20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 14 จุด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เมืองสระแก้ว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สี่แยกสาลาลำดวน 33 /สี่แยกสระขวัญ 317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คลองหาด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โค้งเขาจันแดง 3395/โค้งบ้านหินกอง 4024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ตาพระยา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สามแยกบายพาส 348/บ้านโคกกราด 3486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วังน้ำเย็น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สามแยกหนองปรือ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ตาหลังใน/สี่แยกคลองใหญ่ 3486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วัฒนานคร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เลยหน้า รพ.วัฒนานคร(ต้นยางใหญ่) 3395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อรัญประเทศ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หน้าโรงแรมอินโดจีน 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เขาฉกรรจ์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ทางหลวงบ้านวังรี 317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โคกสูง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สี่แยกหนองแวง /ก่อนถึงจุดตรวจหนองแอก 200 ม.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วังสมบูรณ์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ตลาดวังสมบูรณ์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ลูกศรลง 8"/>
          <p:cNvSpPr/>
          <p:nvPr/>
        </p:nvSpPr>
        <p:spPr>
          <a:xfrm>
            <a:off x="4541344" y="1960188"/>
            <a:ext cx="1080120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 rot="16200000">
            <a:off x="3216270" y="1104368"/>
            <a:ext cx="803756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787190" y="2109104"/>
            <a:ext cx="3168352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ทางกายภาพ กรมทาง</a:t>
            </a:r>
          </a:p>
          <a:p>
            <a:r>
              <a:rPr lang="th-TH" sz="2400" b="1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ดำเนินการ/แผนดำเนินการทุกแห่ง</a:t>
            </a:r>
            <a:endParaRPr lang="th-TH" sz="2400" b="1" i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7190" y="3117220"/>
            <a:ext cx="3015390" cy="230832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-เน้นให้อำเภอ/ตำรวจ/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./สาธารณสุข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การดำเนินการบังคับกฎหมาย/ปรับเปลี่ยน      เชิงพฤติกรรม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 หน่วยงานของรัฐเข้มงวดสวมหมวกนิรภัย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717" y="44624"/>
            <a:ext cx="2007825" cy="105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25544"/>
            <a:ext cx="2880319" cy="11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101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214313"/>
            <a:ext cx="5880018" cy="769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โรคติดเชื้อ</a:t>
            </a:r>
            <a:r>
              <a:rPr lang="th-TH" sz="4400" b="1" dirty="0" err="1">
                <a:latin typeface="TH SarabunIT๙" pitchFamily="34" charset="-34"/>
                <a:cs typeface="TH SarabunIT๙" pitchFamily="34" charset="-34"/>
              </a:rPr>
              <a:t>ไวรัสซิก้า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 (1)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ผลการค้นหารูปภาพสำหรับ ไว้รัสซิกา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439863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ผลการค้นหารูปภาพสำหรับ ไว้รัสซิกา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8438" y="-1287463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สี่เหลี่ยมผืนผ้า 4"/>
          <p:cNvSpPr>
            <a:spLocks noChangeArrowheads="1"/>
          </p:cNvSpPr>
          <p:nvPr/>
        </p:nvSpPr>
        <p:spPr bwMode="auto">
          <a:xfrm>
            <a:off x="218901" y="4061390"/>
            <a:ext cx="697597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ระยะ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ฟักตัวเฉลี่ย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4-7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วัน สั้นสุด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3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วัน และยาวสุด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12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วัน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อาการ 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ไข้ออกผื่น ตาแดง ปวดข้อ ข้อบวม ปวดหลัง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ยกเว้นในหญิงตั้งครรภ์ซึ่งอาจ</a:t>
            </a:r>
            <a:r>
              <a:rPr lang="th-TH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ทํา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ให้เด็กทารกที่คลอด</a:t>
            </a: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มา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สมองเล็ก</a:t>
            </a:r>
            <a:r>
              <a:rPr lang="en-US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(microcephaly)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หรือ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ภาวะแทรกซ้อนขณะตั้งครรภ์ </a:t>
            </a:r>
            <a:endParaRPr lang="th-TH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105" name="Picture 9" descr="ผลการค้นหารูปภาพสำหรับ ไว้รัสซิกา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8106" y="4221088"/>
            <a:ext cx="2202309" cy="1872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สี่เหลี่ยมผืนผ้า 15"/>
          <p:cNvSpPr>
            <a:spLocks noChangeArrowheads="1"/>
          </p:cNvSpPr>
          <p:nvPr/>
        </p:nvSpPr>
        <p:spPr bwMode="auto">
          <a:xfrm>
            <a:off x="233784" y="2588711"/>
            <a:ext cx="70498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เชื้อ</a:t>
            </a:r>
            <a:r>
              <a:rPr lang="th-TH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ไวรัส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ซิกา อยู่ใน</a:t>
            </a:r>
            <a:r>
              <a:rPr lang="th-TH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ตระกูลฟ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ลาวิ</a:t>
            </a:r>
            <a:r>
              <a:rPr lang="th-TH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ไวรัส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(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flavivirus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) </a:t>
            </a:r>
            <a:r>
              <a:rPr lang="th-TH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จําพวก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เดียวกับ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ไวรัส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ไข้เหลือง </a:t>
            </a:r>
            <a:r>
              <a:rPr lang="th-TH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ไวรัสเดงกี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ไวรัสเวสต์ไนล์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และ</a:t>
            </a:r>
            <a:r>
              <a:rPr lang="th-TH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ไวรัส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ไข้สมองอักเสบเจ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มี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ยุงลายเป็นแมลง</a:t>
            </a:r>
            <a:r>
              <a:rPr lang="th-TH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นํา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โรค 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6414" y="1292567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	พื้นที่ระบาด  ลาติน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อเมริกาและแคริบเบียน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ได้แก่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บราซิล โคลอมเบีย เอลซัลวาดอร์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เฟรนช์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เกียนา กัวเตมาลา เฮติฮอนดูรัส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มาร์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ตี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นิก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เม็กซิโก 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ปานามา ปารากวัย 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ซู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รินาเม เวเนซุเอลา และ เครือรัฐเปอร์โตริโก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219" y="1712913"/>
            <a:ext cx="2830269" cy="2220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9318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สี่เหลี่ยมผืนผ้า 1"/>
          <p:cNvSpPr>
            <a:spLocks noChangeArrowheads="1"/>
          </p:cNvSpPr>
          <p:nvPr/>
        </p:nvSpPr>
        <p:spPr bwMode="auto">
          <a:xfrm>
            <a:off x="251519" y="1397000"/>
            <a:ext cx="8568953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u="sng" dirty="0" smtClean="0">
                <a:latin typeface="TH SarabunIT๙" pitchFamily="34" charset="-34"/>
                <a:cs typeface="TH SarabunIT๙" pitchFamily="34" charset="-34"/>
              </a:rPr>
              <a:t>กลุ่ม</a:t>
            </a:r>
            <a:r>
              <a:rPr lang="th-TH" b="1" u="sng" dirty="0">
                <a:latin typeface="TH SarabunIT๙" pitchFamily="34" charset="-34"/>
                <a:cs typeface="TH SarabunIT๙" pitchFamily="34" charset="-34"/>
              </a:rPr>
              <a:t>เสี่ยง 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ได้แก่ ผู้ที่เดินทางไปในพื้นที่ที่มีการระบาดอย่างกว้างขวาง </a:t>
            </a:r>
          </a:p>
          <a:p>
            <a:pPr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โดยเฉพาะ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หญิง</a:t>
            </a: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ตั้งครรภ์ อาจ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ติดเชื้อแล้ว</a:t>
            </a:r>
            <a:r>
              <a:rPr lang="th-TH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ทํา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ให้ทารกมีศีรษะเล็ก และสมองฝ่อได้ </a:t>
            </a:r>
          </a:p>
          <a:p>
            <a:pPr>
              <a:defRPr/>
            </a:pPr>
            <a:r>
              <a:rPr lang="th-TH" b="1" i="1" u="sng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ไทย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พบผู้ป่วยยืนยันตั้งแต่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ปี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 2555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โดยเฉลี่ยปีละประมาณ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5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ราย 		</a:t>
            </a:r>
          </a:p>
          <a:p>
            <a:pPr>
              <a:defRPr/>
            </a:pP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ซึ่งประเทศไทยมีระบบเฝ้าระวัง โรคนี้แล้ว 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ตั้งแต่</a:t>
            </a: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ปี</a:t>
            </a:r>
            <a:r>
              <a:rPr lang="en-US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2556</a:t>
            </a:r>
            <a:endParaRPr lang="th-TH" sz="2000" b="1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293" name="สี่เหลี่ยมผืนผ้า 4"/>
          <p:cNvSpPr>
            <a:spLocks noChangeArrowheads="1"/>
          </p:cNvSpPr>
          <p:nvPr/>
        </p:nvSpPr>
        <p:spPr bwMode="auto">
          <a:xfrm>
            <a:off x="251519" y="3789040"/>
            <a:ext cx="874960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กรณี ผู้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เดินทางกลับจาก</a:t>
            </a: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ประเทศเสี่ยง 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รวมทั้งหญิงตั้งครรภ์ที่อยู่ในไทย </a:t>
            </a:r>
            <a:endParaRPr lang="th-TH" b="1" dirty="0" smtClean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3200" b="1" u="sng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มี</a:t>
            </a:r>
            <a:r>
              <a:rPr lang="th-TH" sz="3200" b="1" u="sng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อาการไข้ออกผื่น ตาแดง หรือปวดข้อ </a:t>
            </a:r>
            <a:r>
              <a:rPr lang="th-TH" sz="32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				***</a:t>
            </a:r>
            <a:r>
              <a:rPr lang="th-TH" b="1" u="sng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เข้ารับการรักษาและปรึกษาได้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ที่ คลินิกเวชศาสตร์  การท่องเที่ยว และ	</a:t>
            </a:r>
          </a:p>
          <a:p>
            <a:pPr>
              <a:defRPr/>
            </a:pP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การเดินทาง สถาบัน</a:t>
            </a:r>
            <a:r>
              <a:rPr lang="th-TH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บําราศ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นรา</a:t>
            </a:r>
            <a:r>
              <a:rPr lang="th-TH" b="1" dirty="0" err="1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ดูร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และ รพ.เวชศาสตร์เขตร้อน </a:t>
            </a:r>
            <a:r>
              <a:rPr lang="th-TH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มหาวิทยาลัยมหิดล 	</a:t>
            </a:r>
            <a:endParaRPr lang="th-TH" b="1" dirty="0" smtClean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**</a:t>
            </a:r>
            <a:r>
              <a:rPr lang="th-TH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ในพื้นที่ต่างจังหวัด 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รับการรักษาได้ที่โรงพยาบาลของรัฐทุกแห่ง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214313"/>
            <a:ext cx="5214938" cy="769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โรคติดเชื้อ</a:t>
            </a:r>
            <a:r>
              <a:rPr lang="th-TH" sz="4400" b="1" dirty="0" err="1">
                <a:latin typeface="TH SarabunIT๙" pitchFamily="34" charset="-34"/>
                <a:cs typeface="TH SarabunIT๙" pitchFamily="34" charset="-34"/>
              </a:rPr>
              <a:t>ไวรัสซิก้า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 (2)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12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99"/>
          <a:stretch/>
        </p:blipFill>
        <p:spPr bwMode="auto">
          <a:xfrm>
            <a:off x="6876256" y="2271100"/>
            <a:ext cx="2124870" cy="2310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73468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สี่เหลี่ยมผืนผ้า 1"/>
          <p:cNvSpPr>
            <a:spLocks noChangeArrowheads="1"/>
          </p:cNvSpPr>
          <p:nvPr/>
        </p:nvSpPr>
        <p:spPr bwMode="auto">
          <a:xfrm>
            <a:off x="133303" y="1844823"/>
            <a:ext cx="8858250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2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ตรวจ</a:t>
            </a:r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วินิจฉัยโรคยืนยัน โดยการ</a:t>
            </a:r>
            <a:r>
              <a:rPr lang="th-TH" sz="32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ตรวจเลือด</a:t>
            </a:r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ผู้ป่วยใน</a:t>
            </a:r>
            <a:r>
              <a:rPr lang="th-TH" sz="32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ระยะเฉียบพลัน </a:t>
            </a:r>
          </a:p>
          <a:p>
            <a:pPr>
              <a:defRPr/>
            </a:pPr>
            <a:r>
              <a:rPr lang="th-TH" sz="32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เพื่อตรวจหาสารพันธุกรรมของ</a:t>
            </a:r>
            <a:r>
              <a:rPr lang="th-TH" sz="3200" b="1" dirty="0" err="1">
                <a:latin typeface="TH SarabunIT๙" pitchFamily="34" charset="-34"/>
                <a:cs typeface="TH SarabunIT๙" pitchFamily="34" charset="-34"/>
              </a:rPr>
              <a:t>ไวรัส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ซิกา </a:t>
            </a:r>
            <a:endParaRPr lang="th-TH" sz="3200" b="1" dirty="0" smtClean="0"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****ปัจจุบัน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ยังไม่มีวัคซีนป้องกันเฉพาะ การ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รักษาตาม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อาการเพื่อ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บรรเทา     การ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เจ็บป่วย 					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291" name="สี่เหลี่ยมผืนผ้า 3"/>
          <p:cNvSpPr>
            <a:spLocks noChangeArrowheads="1"/>
          </p:cNvSpPr>
          <p:nvPr/>
        </p:nvSpPr>
        <p:spPr bwMode="auto">
          <a:xfrm>
            <a:off x="112400" y="4149080"/>
            <a:ext cx="661984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การ</a:t>
            </a:r>
            <a:r>
              <a:rPr lang="th-TH" sz="32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ป้องกัน </a:t>
            </a:r>
            <a:r>
              <a:rPr lang="th-TH" sz="3200" b="1" dirty="0" smtClean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ดำเนินการเหมือนไข้เลือดออก  </a:t>
            </a:r>
          </a:p>
          <a:p>
            <a:pPr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หากมีอาการสงสัยให้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รีบไปพบ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แพทย์เพื่อ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รับการรักษาโดยเร็ว </a:t>
            </a:r>
            <a:endParaRPr lang="en-US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373063"/>
            <a:ext cx="5214938" cy="76993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โรคติดเชื้อ</a:t>
            </a:r>
            <a:r>
              <a:rPr lang="th-TH" sz="4400" b="1" dirty="0" err="1">
                <a:latin typeface="TH SarabunIT๙" pitchFamily="34" charset="-34"/>
                <a:cs typeface="TH SarabunIT๙" pitchFamily="34" charset="-34"/>
              </a:rPr>
              <a:t>ไวรัสซิก้า</a:t>
            </a: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 (3)</a:t>
            </a:r>
            <a:endParaRPr lang="en-US" sz="4400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22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941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4"/>
          <p:cNvSpPr>
            <a:spLocks noChangeArrowheads="1"/>
          </p:cNvSpPr>
          <p:nvPr/>
        </p:nvSpPr>
        <p:spPr bwMode="auto">
          <a:xfrm>
            <a:off x="112627" y="5373216"/>
            <a:ext cx="5923362" cy="1077218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สอบถามข้อมูลเพิ่มเติม  </a:t>
            </a:r>
          </a:p>
          <a:p>
            <a:pPr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ได้ที่สายด่วน กรม</a:t>
            </a:r>
            <a:r>
              <a:rPr lang="th-TH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ควบคุมโรค </a:t>
            </a:r>
            <a:r>
              <a:rPr lang="en-US" sz="32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1422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7020272" y="212724"/>
            <a:ext cx="1800200" cy="16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99"/>
          <a:stretch/>
        </p:blipFill>
        <p:spPr bwMode="auto">
          <a:xfrm>
            <a:off x="6786563" y="4005064"/>
            <a:ext cx="2204990" cy="256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78754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2809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 descr="ผลการค้นหารูปภาพสำหรับ ไว้รัสซิกา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4961"/>
            <a:ext cx="2274317" cy="21982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9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1053</Words>
  <Application>Microsoft Office PowerPoint</Application>
  <PresentationFormat>นำเสนอทางหน้าจอ (4:3)</PresentationFormat>
  <Paragraphs>279</Paragraphs>
  <Slides>12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4" baseType="lpstr">
      <vt:lpstr>Office Theme</vt:lpstr>
      <vt:lpstr>แผ่นงาน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ร้อยละของเด็กอายุครบ1ปีที่ได้รับวัคซีนMMR1 จ.สระแก้ว ปี 2559</vt:lpstr>
      <vt:lpstr>ร้อยละของเด็กอายุครบ1ปีที่ได้รับวัคซีนMMR 2 จ.สระแก้ว ปี 2559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nascomp</dc:creator>
  <cp:lastModifiedBy>Corporate Edition</cp:lastModifiedBy>
  <cp:revision>145</cp:revision>
  <cp:lastPrinted>2016-06-27T02:28:31Z</cp:lastPrinted>
  <dcterms:created xsi:type="dcterms:W3CDTF">2015-12-17T15:57:08Z</dcterms:created>
  <dcterms:modified xsi:type="dcterms:W3CDTF">2016-08-31T02:00:06Z</dcterms:modified>
</cp:coreProperties>
</file>