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0" r:id="rId14"/>
    <p:sldId id="268" r:id="rId15"/>
    <p:sldId id="271" r:id="rId16"/>
    <p:sldId id="266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430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307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36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17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858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621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129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970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418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230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141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C0B10-0A77-461D-B6AF-17E3713CD797}" type="datetimeFigureOut">
              <a:rPr lang="th-TH" smtClean="0"/>
              <a:t>03/11/59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66489-346E-462C-9FF9-49F20DDD9A3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693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249" y="2564904"/>
            <a:ext cx="8037585" cy="258532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Happy work place index</a:t>
            </a: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&amp;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Happy work life index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4048" y="5682730"/>
            <a:ext cx="37385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solidFill>
                  <a:srgbClr val="0070C0"/>
                </a:solidFill>
              </a:rPr>
              <a:t>กลุ่มงานบริหารทรัพยากรบุคคล</a:t>
            </a:r>
          </a:p>
          <a:p>
            <a:r>
              <a:rPr lang="th-TH" dirty="0" smtClean="0">
                <a:solidFill>
                  <a:srgbClr val="0070C0"/>
                </a:solidFill>
              </a:rPr>
              <a:t>สำนักงานสาธารณสุขจังหวัดสระแก้ว</a:t>
            </a:r>
            <a:endParaRPr lang="th-TH" dirty="0">
              <a:solidFill>
                <a:srgbClr val="0070C0"/>
              </a:solidFill>
            </a:endParaRPr>
          </a:p>
        </p:txBody>
      </p:sp>
      <p:pic>
        <p:nvPicPr>
          <p:cNvPr id="6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8640"/>
            <a:ext cx="41764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63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50309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Happy  work  life  index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412776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ความสุขต่อสภาพแวดล้อม</a:t>
            </a:r>
          </a:p>
          <a:p>
            <a:r>
              <a:rPr lang="th-TH" b="1" dirty="0" smtClean="0"/>
              <a:t>ในองค์กร</a:t>
            </a:r>
            <a:endParaRPr lang="th-TH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6433" y="2996952"/>
            <a:ext cx="2951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 การได้รับการดูแลสุขภาพ</a:t>
            </a:r>
            <a:endParaRPr lang="th-TH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56433" y="5437403"/>
            <a:ext cx="3253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ความพึงพอใจต่อสวัสดิการ</a:t>
            </a:r>
            <a:endParaRPr lang="th-TH" b="1" dirty="0"/>
          </a:p>
        </p:txBody>
      </p:sp>
      <p:pic>
        <p:nvPicPr>
          <p:cNvPr id="13314" name="Picture 2" descr="ผลการค้นหารูปภาพสำหรับ รูปภาพคนถือเงิ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4221088"/>
            <a:ext cx="4488223" cy="231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ผลการค้นหารูปภาพสำหรับ รูปภาพการดูแลสุขภาพ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94" y="3717032"/>
            <a:ext cx="2760033" cy="131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ผลการค้นหารูปภาพสำหรับ รูปภาพสภาพแวดล้อมองค์กร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96752"/>
            <a:ext cx="4488223" cy="285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9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50309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Happy  work  life  index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5735" y="1268760"/>
            <a:ext cx="397737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ความเหมาะสมของการเลื่อนขั้น   </a:t>
            </a:r>
          </a:p>
          <a:p>
            <a:r>
              <a:rPr lang="th-TH" b="1" dirty="0" smtClean="0"/>
              <a:t>เลื่อนตำแหน่ง ความ</a:t>
            </a:r>
            <a:r>
              <a:rPr lang="th-TH" b="1" dirty="0"/>
              <a:t>มั่นคงในอาชีพ</a:t>
            </a:r>
          </a:p>
          <a:p>
            <a:endParaRPr lang="th-TH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536219" y="5228040"/>
            <a:ext cx="2809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การลาออกจากงาน / </a:t>
            </a:r>
          </a:p>
          <a:p>
            <a:r>
              <a:rPr lang="th-TH" b="1" dirty="0" smtClean="0"/>
              <a:t>เปลี่ยนสถานที่ทำงาน</a:t>
            </a:r>
          </a:p>
        </p:txBody>
      </p:sp>
      <p:pic>
        <p:nvPicPr>
          <p:cNvPr id="9220" name="Picture 4" descr="ผลการค้นหารูปภาพสำหรับ รูปภาพความมั่นคงในอาชีพ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3810000" cy="376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2" name="Picture 16" descr="ผลการค้นหารูปภาพสำหรับ รูปภาพลาออกจากงา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12776"/>
            <a:ext cx="3600400" cy="355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12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50309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Happy  work  life  index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45077" y="124904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ความเสี่ยงจากการทำงาน</a:t>
            </a:r>
            <a:endParaRPr lang="th-TH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249046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การมีส่วนรวมแสดงความคิดเห็น</a:t>
            </a:r>
            <a:endParaRPr lang="th-TH" b="1" dirty="0"/>
          </a:p>
        </p:txBody>
      </p:sp>
      <p:sp>
        <p:nvSpPr>
          <p:cNvPr id="9" name="AutoShape 2" descr="ผลการค้นหารูปภาพสำหรับ รูปภาพความเสี่ยงจากการทำงาน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68" name="Picture 4" descr="ผลการค้นหารูปภาพสำหรับ รูปภาพความเสี่ยงจากการทำงา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2000517"/>
            <a:ext cx="3600400" cy="402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ผลการค้นหารูปภาพสำหรับ รูปภาพแสดงความคิ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06724"/>
            <a:ext cx="3528392" cy="421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67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50309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Happy  work  life  index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605458" y="1287924"/>
            <a:ext cx="7854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* ความถูกต้องของการจ่ายค่าจ้าง           * ความตรงต่อเวลาของการจ่ายค่าจ่าง  </a:t>
            </a:r>
          </a:p>
        </p:txBody>
      </p:sp>
      <p:sp>
        <p:nvSpPr>
          <p:cNvPr id="9" name="AutoShape 4" descr="ผลการค้นหารูปภาพสำหรับ รูปภาพความตรงเวลาจ่ายค่าจ้า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6" descr="ผลการค้นหารูปภาพสำหรับ รูปภาพความตรงเวลาจ่ายค่าจ้าง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344" name="Picture 8" descr="Guadagnare online con google adsen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50" y="2060848"/>
            <a:ext cx="719964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25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50309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Happy  work  life  index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914694" y="1268760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   การทำงานอย่างมีความสุข</a:t>
            </a:r>
          </a:p>
        </p:txBody>
      </p:sp>
      <p:pic>
        <p:nvPicPr>
          <p:cNvPr id="10242" name="Picture 2" descr="ผลการค้นหารูปภาพสำหรับ รูปภาพทำงานอย่างมีความสุ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35996"/>
            <a:ext cx="7128792" cy="444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67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90193"/>
            <a:ext cx="7560840" cy="495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35" y="260648"/>
            <a:ext cx="1456636" cy="102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3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484784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Timeline </a:t>
            </a:r>
            <a:r>
              <a:rPr lang="th-TH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กระทรวง</a:t>
            </a:r>
          </a:p>
        </p:txBody>
      </p:sp>
      <p:pic>
        <p:nvPicPr>
          <p:cNvPr id="1028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86" y="249931"/>
            <a:ext cx="1456636" cy="102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4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9752" y="208451"/>
            <a:ext cx="4500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Happy  work  place  index</a:t>
            </a:r>
          </a:p>
        </p:txBody>
      </p:sp>
      <p:sp>
        <p:nvSpPr>
          <p:cNvPr id="5" name="Oval 4"/>
          <p:cNvSpPr/>
          <p:nvPr/>
        </p:nvSpPr>
        <p:spPr>
          <a:xfrm>
            <a:off x="3299216" y="1880636"/>
            <a:ext cx="2858349" cy="23817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สุขภาวะระดับองค์กร  มีแนวคิด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Happy 8</a:t>
            </a:r>
            <a:r>
              <a:rPr lang="th-TH" b="1" dirty="0" smtClean="0">
                <a:solidFill>
                  <a:schemeClr val="tx1"/>
                </a:solidFill>
              </a:rPr>
              <a:t> 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258690" y="3573016"/>
            <a:ext cx="2417765" cy="213729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มิติที่ 4  สุขด้วยสุขภาพกายใจ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88193" y="3533124"/>
            <a:ext cx="2439761" cy="21771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มิติที่ 2 สุขด้วยบรรยากาศ</a:t>
            </a:r>
            <a:endParaRPr lang="th-TH" b="1" dirty="0"/>
          </a:p>
        </p:txBody>
      </p:sp>
      <p:sp>
        <p:nvSpPr>
          <p:cNvPr id="8" name="Oval 7"/>
          <p:cNvSpPr/>
          <p:nvPr/>
        </p:nvSpPr>
        <p:spPr>
          <a:xfrm>
            <a:off x="3638175" y="4684355"/>
            <a:ext cx="2485854" cy="208252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มิติที่ 3 สุขด้วยกระบวนการสร้างสุข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160105" y="824638"/>
            <a:ext cx="2352716" cy="199269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มิติที่ 5 สุขด้วยผลลัพธ์องค์กร</a:t>
            </a:r>
            <a:endParaRPr lang="th-TH" b="1" dirty="0"/>
          </a:p>
        </p:txBody>
      </p:sp>
      <p:sp>
        <p:nvSpPr>
          <p:cNvPr id="10" name="Oval 9"/>
          <p:cNvSpPr/>
          <p:nvPr/>
        </p:nvSpPr>
        <p:spPr>
          <a:xfrm>
            <a:off x="995707" y="924024"/>
            <a:ext cx="2232247" cy="19926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มิติที่ 1 สุขด้วยการจัดการ</a:t>
            </a:r>
            <a:endParaRPr lang="th-TH" b="1" dirty="0"/>
          </a:p>
        </p:txBody>
      </p:sp>
      <p:cxnSp>
        <p:nvCxnSpPr>
          <p:cNvPr id="17" name="Straight Arrow Connector 16"/>
          <p:cNvCxnSpPr>
            <a:stCxn id="5" idx="1"/>
            <a:endCxn id="10" idx="6"/>
          </p:cNvCxnSpPr>
          <p:nvPr/>
        </p:nvCxnSpPr>
        <p:spPr>
          <a:xfrm flipH="1" flipV="1">
            <a:off x="3227954" y="1920373"/>
            <a:ext cx="489858" cy="30906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7"/>
          </p:cNvCxnSpPr>
          <p:nvPr/>
        </p:nvCxnSpPr>
        <p:spPr>
          <a:xfrm flipV="1">
            <a:off x="5738969" y="1920373"/>
            <a:ext cx="504379" cy="30906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991158" y="3611429"/>
            <a:ext cx="504379" cy="45149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915816" y="3573016"/>
            <a:ext cx="557068" cy="48990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5" idx="4"/>
          </p:cNvCxnSpPr>
          <p:nvPr/>
        </p:nvCxnSpPr>
        <p:spPr>
          <a:xfrm flipH="1">
            <a:off x="4728390" y="4262416"/>
            <a:ext cx="1" cy="421939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5" y="21823"/>
            <a:ext cx="1456636" cy="102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ผลการค้นหารูปภาพสำหรับ รูปภาพความสุขในองค์กร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ผลการค้นหารูปภาพสำหรับ รูปภาพความสุขในองค์กร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9752" y="208451"/>
            <a:ext cx="4500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Happy  work  place  index</a:t>
            </a:r>
          </a:p>
        </p:txBody>
      </p:sp>
      <p:pic>
        <p:nvPicPr>
          <p:cNvPr id="14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5" y="21823"/>
            <a:ext cx="1456636" cy="102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ผลการค้นหารูปภาพสำหรับ รูปภาพความสุขในองค์กร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ผลการค้นหารูปภาพสำหรับ รูปภาพความสุขในองค์กร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4" name="Picture 6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196752"/>
            <a:ext cx="8320706" cy="535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7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0179" y="476672"/>
            <a:ext cx="4500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Happy  work  place  index</a:t>
            </a:r>
          </a:p>
        </p:txBody>
      </p:sp>
      <p:sp>
        <p:nvSpPr>
          <p:cNvPr id="10" name="Oval 9"/>
          <p:cNvSpPr/>
          <p:nvPr/>
        </p:nvSpPr>
        <p:spPr>
          <a:xfrm>
            <a:off x="625925" y="2201743"/>
            <a:ext cx="2520280" cy="225648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มิติที่ 1 สุขด้วยการจัดการ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39952" y="1340767"/>
            <a:ext cx="4248472" cy="35283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1.ระบบบริหารผลตอบแทน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2.นโยบายคุ้มครองพนักงาน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3.ประเมินผลการปฏิบัติงาน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4ระบบสวัสดิการ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5.การให้รางวัล 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6.กลไกพัฒนาความก้าวหน้า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203848" y="3104963"/>
            <a:ext cx="936104" cy="45005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3509"/>
            <a:ext cx="1456636" cy="102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708" y="4653136"/>
            <a:ext cx="3456383" cy="2016224"/>
          </a:xfrm>
          <a:prstGeom prst="rect">
            <a:avLst/>
          </a:prstGeom>
          <a:noFill/>
          <a:ln w="28575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59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7532" y="215062"/>
            <a:ext cx="4500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Happy  work  place  index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176732" y="836712"/>
            <a:ext cx="4427716" cy="57606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1.ภาวะผู้นำองค์กร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2.ผู้บริหารเป็นต้นแบบการสร้างสุข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3.บรรยากาศในองค์กรส่งเสริมการสร้างสุข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4.ส่งเสริมสภาพแวดล้อมการทำงาน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5.สร้างเสริมความปลอดภัย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6.สร้างเสริมคุณธรรม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7.ดูแลความสุขคนในครอบครัวพนักงาน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8.พัฒนาชุมชน และสังคม รักษาสิ่งแวดล้อม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9.การช่วยพนักงานที่ทุพพลภาพ ให้กลับสู่ที่ทำงาน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229865" y="3095479"/>
            <a:ext cx="936104" cy="45005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764087" y="2231913"/>
            <a:ext cx="2439761" cy="21771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มิติที่ 2 สุขด้วยบรรยากาศ</a:t>
            </a:r>
            <a:endParaRPr lang="th-TH" b="1" dirty="0"/>
          </a:p>
        </p:txBody>
      </p:sp>
      <p:pic>
        <p:nvPicPr>
          <p:cNvPr id="7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5062"/>
            <a:ext cx="1456636" cy="102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581128"/>
            <a:ext cx="2910351" cy="2016224"/>
          </a:xfrm>
          <a:prstGeom prst="rect">
            <a:avLst/>
          </a:prstGeom>
          <a:noFill/>
          <a:ln w="28575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95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7532" y="215062"/>
            <a:ext cx="4500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Happy  work  place  index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207086" y="1070426"/>
            <a:ext cx="4541377" cy="51125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1.คณะทำงานมีการกำกับดูนโยบาย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2.สร้างช่องทางการสื่อสารเรื่องการสร้างสุข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3.เรียนรู้การสร้างสุขในองค์กร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4.การสนับสนุนทรัพยากร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5.องค์กรให้ความสำคัญเรื่องสุขภาวะว่าเป็นทุนแบบหนึ่ง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6.การมีส่วนร่วมในกิจกรรมสร้างสุข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7.คุณภาพของกระบวนการประเมินองค์กร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229865" y="3095479"/>
            <a:ext cx="936104" cy="45005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Oval 6"/>
          <p:cNvSpPr/>
          <p:nvPr/>
        </p:nvSpPr>
        <p:spPr>
          <a:xfrm>
            <a:off x="739762" y="2279242"/>
            <a:ext cx="2485854" cy="2082524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มิติที่ 3 สุขด้วยกระบวนการสร้างสุข</a:t>
            </a:r>
            <a:endParaRPr lang="th-TH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53" y="223509"/>
            <a:ext cx="1456636" cy="102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34" y="4426913"/>
            <a:ext cx="3172009" cy="1756079"/>
          </a:xfrm>
          <a:prstGeom prst="rect">
            <a:avLst/>
          </a:prstGeom>
          <a:noFill/>
          <a:ln w="28575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2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7532" y="215062"/>
            <a:ext cx="4500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Happy  work  place  index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995936" y="908720"/>
            <a:ext cx="4608512" cy="57606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1.พฤติกรรมสุขภาพด้านความเสี่ยง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2.มีการกิจกรรมสร้างเสริมการมีส่วนร่วม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3.การเกิดอุบัติเหตุ เสียชีวิต 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4.ร้อยละวันลาที่มีสาเหตุจากอุบัติเหตุ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5.ออกกำลังกาย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6.ร้อยละ </a:t>
            </a:r>
            <a:r>
              <a:rPr lang="en-US" b="1" dirty="0" smtClean="0">
                <a:solidFill>
                  <a:schemeClr val="tx1"/>
                </a:solidFill>
                <a:cs typeface="+mj-cs"/>
              </a:rPr>
              <a:t>BMI   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7.ระดับความสุข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8.ระดับความพึงพอใจ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9.ระดับความเครียด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10.ระดับความรู้สึกของการเป็นเจ้าของ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11.มีระบบการดูแลบุคลากร</a:t>
            </a:r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r>
              <a:rPr lang="en-US" b="1" dirty="0">
                <a:solidFill>
                  <a:schemeClr val="tx1"/>
                </a:solidFill>
                <a:cs typeface="+mj-cs"/>
              </a:rPr>
              <a:t> </a:t>
            </a:r>
            <a:endParaRPr lang="th-TH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059832" y="3088552"/>
            <a:ext cx="936104" cy="45005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755576" y="2231913"/>
            <a:ext cx="2304256" cy="21771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มิติที่ 4  สุขด้วยสุขภาพกายใจ</a:t>
            </a:r>
            <a:endParaRPr lang="th-TH" b="1" dirty="0">
              <a:solidFill>
                <a:schemeClr val="tx1"/>
              </a:solidFill>
            </a:endParaRPr>
          </a:p>
        </p:txBody>
      </p:sp>
      <p:pic>
        <p:nvPicPr>
          <p:cNvPr id="7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68" y="192614"/>
            <a:ext cx="1456636" cy="102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1" y="4609581"/>
            <a:ext cx="2935382" cy="1915763"/>
          </a:xfrm>
          <a:prstGeom prst="rect">
            <a:avLst/>
          </a:prstGeom>
          <a:noFill/>
          <a:ln w="28575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5839" y="525479"/>
            <a:ext cx="4500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Happy  work  place  index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384459" y="1822749"/>
            <a:ext cx="3730294" cy="31843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1.บุคลากรมีความผูกพันในองค์กร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2.อัตราการลาออก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3.</a:t>
            </a:r>
            <a:r>
              <a:rPr lang="th-TH" b="1" dirty="0" err="1" smtClean="0">
                <a:solidFill>
                  <a:schemeClr val="tx1"/>
                </a:solidFill>
                <a:cs typeface="+mj-cs"/>
              </a:rPr>
              <a:t>ศํกยภาพ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บุคลากร</a:t>
            </a:r>
          </a:p>
          <a:p>
            <a:r>
              <a:rPr lang="th-TH" b="1" dirty="0" smtClean="0">
                <a:solidFill>
                  <a:schemeClr val="tx1"/>
                </a:solidFill>
                <a:cs typeface="+mj-cs"/>
              </a:rPr>
              <a:t>4.ผลผลิตโดยรวมขององค์กร</a:t>
            </a:r>
          </a:p>
          <a:p>
            <a:endParaRPr lang="th-TH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419871" y="3189907"/>
            <a:ext cx="936104" cy="45005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Oval 6"/>
          <p:cNvSpPr/>
          <p:nvPr/>
        </p:nvSpPr>
        <p:spPr>
          <a:xfrm>
            <a:off x="828982" y="2320746"/>
            <a:ext cx="2590889" cy="218837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มิติที่ 5 สุขด้วยผลลัพธ์องค์กร</a:t>
            </a:r>
            <a:endParaRPr lang="th-TH" b="1" dirty="0"/>
          </a:p>
        </p:txBody>
      </p:sp>
      <p:pic>
        <p:nvPicPr>
          <p:cNvPr id="6" name="Picture 4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2316"/>
            <a:ext cx="1456636" cy="102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09119"/>
            <a:ext cx="3240359" cy="2016224"/>
          </a:xfrm>
          <a:prstGeom prst="rect">
            <a:avLst/>
          </a:prstGeom>
          <a:noFill/>
          <a:ln w="28575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8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99623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Happy  work  life  index</a:t>
            </a:r>
          </a:p>
          <a:p>
            <a:pPr algn="ctr"/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การวัดผลความรู้สึก และประสบการณ์ของคนทำงานกับองค์กร     </a:t>
            </a:r>
          </a:p>
          <a:p>
            <a:pPr algn="ctr"/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โดยดูว่า</a:t>
            </a:r>
          </a:p>
          <a:p>
            <a:pPr algn="ctr"/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มีความสบายใจในที่ทำงาน มีความรัก ความผูกพัน ความภาคภูมิใจในองค์กร มั่นใจในอาชีพ รายได้ และความพึงพอใจกับความก้าวหน้าของตนเองในองค์กร  </a:t>
            </a:r>
            <a:endParaRPr lang="en-US" sz="3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6386" name="Picture 2" descr="ผลการค้นหารูปภาพสำหรับ รูปภาพความสุขในองค์กร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29" y="3346611"/>
            <a:ext cx="7848872" cy="332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7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484</Words>
  <Application>Microsoft Office PowerPoint</Application>
  <PresentationFormat>นำเสนอทางหน้าจอ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acer011</dc:creator>
  <cp:lastModifiedBy>User</cp:lastModifiedBy>
  <cp:revision>55</cp:revision>
  <dcterms:created xsi:type="dcterms:W3CDTF">2016-10-05T09:18:19Z</dcterms:created>
  <dcterms:modified xsi:type="dcterms:W3CDTF">2016-11-03T04:14:20Z</dcterms:modified>
</cp:coreProperties>
</file>