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ลักษณะ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87BD-DF42-43D3-BEC5-E01BC637F567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1CA93-F47A-4F6C-AA5A-94C4E9C41631}" type="slidenum">
              <a:rPr lang="th-TH" smtClean="0"/>
              <a:t>‹#›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87BD-DF42-43D3-BEC5-E01BC637F567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CA93-F47A-4F6C-AA5A-94C4E9C4163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87BD-DF42-43D3-BEC5-E01BC637F567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CA93-F47A-4F6C-AA5A-94C4E9C4163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87BD-DF42-43D3-BEC5-E01BC637F567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1CA93-F47A-4F6C-AA5A-94C4E9C41631}" type="slidenum">
              <a:rPr lang="th-TH" smtClean="0"/>
              <a:t>‹#›</a:t>
            </a:fld>
            <a:endParaRPr lang="th-TH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87BD-DF42-43D3-BEC5-E01BC637F567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1CA93-F47A-4F6C-AA5A-94C4E9C41631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87BD-DF42-43D3-BEC5-E01BC637F567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1CA93-F47A-4F6C-AA5A-94C4E9C41631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87BD-DF42-43D3-BEC5-E01BC637F567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1CA93-F47A-4F6C-AA5A-94C4E9C41631}" type="slidenum">
              <a:rPr lang="th-TH" smtClean="0"/>
              <a:t>‹#›</a:t>
            </a:fld>
            <a:endParaRPr lang="th-TH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87BD-DF42-43D3-BEC5-E01BC637F567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1CA93-F47A-4F6C-AA5A-94C4E9C41631}" type="slidenum">
              <a:rPr lang="th-TH" smtClean="0"/>
              <a:t>‹#›</a:t>
            </a:fld>
            <a:endParaRPr lang="th-TH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87BD-DF42-43D3-BEC5-E01BC637F567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1CA93-F47A-4F6C-AA5A-94C4E9C41631}" type="slidenum">
              <a:rPr lang="th-TH" smtClean="0"/>
              <a:t>‹#›</a:t>
            </a:fld>
            <a:endParaRPr lang="th-TH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87BD-DF42-43D3-BEC5-E01BC637F567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1CA93-F47A-4F6C-AA5A-94C4E9C41631}" type="slidenum">
              <a:rPr lang="th-TH" smtClean="0"/>
              <a:t>‹#›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87BD-DF42-43D3-BEC5-E01BC637F567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1CA93-F47A-4F6C-AA5A-94C4E9C41631}" type="slidenum">
              <a:rPr lang="th-TH" smtClean="0"/>
              <a:t>‹#›</a:t>
            </a:fld>
            <a:endParaRPr lang="th-TH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77FC87BD-DF42-43D3-BEC5-E01BC637F567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3C51CA93-F47A-4F6C-AA5A-94C4E9C41631}" type="slidenum">
              <a:rPr lang="th-TH" smtClean="0"/>
              <a:t>‹#›</a:t>
            </a:fld>
            <a:endParaRPr lang="th-TH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 txBox="1">
            <a:spLocks/>
          </p:cNvSpPr>
          <p:nvPr/>
        </p:nvSpPr>
        <p:spPr>
          <a:xfrm>
            <a:off x="611560" y="656692"/>
            <a:ext cx="7772400" cy="165618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วาระการประชุม </a:t>
            </a:r>
            <a:r>
              <a:rPr lang="th-TH" sz="5400" b="1" dirty="0" err="1" smtClean="0">
                <a:latin typeface="TH SarabunPSK" pitchFamily="34" charset="-34"/>
                <a:cs typeface="TH SarabunPSK" pitchFamily="34" charset="-34"/>
              </a:rPr>
              <a:t>คป</a:t>
            </a: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สจ. </a:t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วันที่ 30 มิถุนายน 2560</a:t>
            </a:r>
            <a:r>
              <a:rPr lang="en-US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5400" b="1" dirty="0" smtClean="0">
                <a:latin typeface="TH SarabunPSK" pitchFamily="34" charset="-34"/>
                <a:cs typeface="TH SarabunPSK" pitchFamily="34" charset="-34"/>
              </a:rPr>
            </a:br>
            <a:endParaRPr lang="th-TH" sz="5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ชื่อเรื่องรอง 2"/>
          <p:cNvSpPr txBox="1">
            <a:spLocks/>
          </p:cNvSpPr>
          <p:nvPr/>
        </p:nvSpPr>
        <p:spPr>
          <a:xfrm>
            <a:off x="637561" y="2780928"/>
            <a:ext cx="7746400" cy="25922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th-TH" sz="3600" b="1" u="sng" dirty="0" smtClean="0">
                <a:latin typeface="TH SarabunPSK" pitchFamily="34" charset="-34"/>
                <a:cs typeface="TH SarabunPSK" pitchFamily="34" charset="-34"/>
              </a:rPr>
              <a:t>กลุ่มงานประกันสุขภาพ</a:t>
            </a:r>
            <a:endParaRPr lang="en-US" sz="36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     การวิเคราะห์สถานการณ์การเงินการคลังของเครือข่ายหน่วยบริการ จังหวัดสระแก้ว  ณ  เดือน  พฤษภาคม  2560 </a:t>
            </a:r>
            <a:endParaRPr lang="th-TH" sz="36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10462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8366760" cy="914400"/>
          </a:xfrm>
        </p:spPr>
        <p:txBody>
          <a:bodyPr/>
          <a:lstStyle/>
          <a:p>
            <a:r>
              <a:rPr lang="th-TH" sz="4000" b="1" dirty="0">
                <a:latin typeface="TH SarabunPSK" pitchFamily="34" charset="-34"/>
                <a:cs typeface="TH SarabunPSK" pitchFamily="34" charset="-34"/>
              </a:rPr>
              <a:t>รายงานภาวะวิกฤติประจำเดือน พฤษภาคม 2560</a:t>
            </a: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634757"/>
              </p:ext>
            </p:extLst>
          </p:nvPr>
        </p:nvGraphicFramePr>
        <p:xfrm>
          <a:off x="323528" y="1268760"/>
          <a:ext cx="8568952" cy="4998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720080"/>
                <a:gridCol w="792088"/>
                <a:gridCol w="629950"/>
                <a:gridCol w="1342469"/>
                <a:gridCol w="1285343"/>
                <a:gridCol w="414166"/>
                <a:gridCol w="414166"/>
                <a:gridCol w="414166"/>
                <a:gridCol w="414166"/>
                <a:gridCol w="414166"/>
              </a:tblGrid>
              <a:tr h="19185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Org</a:t>
                      </a:r>
                      <a:endParaRPr lang="en-US" sz="2000" b="1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CR (</a:t>
                      </a:r>
                      <a:r>
                        <a:rPr lang="th-TH" sz="2000" b="1" u="none" strike="noStrike" dirty="0"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สินทรัพย์หมุนเวียน/หนี้สินหมุนเวียน)</a:t>
                      </a:r>
                      <a:endParaRPr lang="th-TH" sz="2000" b="1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QR (</a:t>
                      </a:r>
                      <a:r>
                        <a:rPr lang="th-TH" sz="2000" b="1" u="none" strike="noStrike" dirty="0"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สินทรัพย์หมุนเวียน-สินค้าคงเหลือ-ค่าใช้จ่ายล่วงหน้า)/หนี้สินหมุนเวียน</a:t>
                      </a:r>
                      <a:endParaRPr lang="th-TH" sz="2000" b="1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Cash</a:t>
                      </a:r>
                      <a:endParaRPr lang="en-US" sz="2000" b="1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NWC </a:t>
                      </a:r>
                      <a:r>
                        <a:rPr lang="th-TH" sz="2000" b="1" u="none" strike="noStrike" dirty="0"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ทุนหมุนเวียน</a:t>
                      </a:r>
                      <a:endParaRPr lang="th-TH" sz="2000" b="1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err="1"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NI+Depleciation</a:t>
                      </a:r>
                      <a:r>
                        <a:rPr lang="en-US" sz="2000" b="1" u="none" strike="noStrike" dirty="0"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b="1" u="none" strike="noStrike" dirty="0"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กำไรสุทธิรวมค่าเสื่อม</a:t>
                      </a:r>
                      <a:endParaRPr lang="th-TH" sz="2000" b="1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Liquid Index</a:t>
                      </a:r>
                      <a:endParaRPr lang="en-US" sz="2000" b="1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err="1"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StatusIndex</a:t>
                      </a:r>
                      <a:endParaRPr lang="en-US" sz="2000" b="1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Survival Index</a:t>
                      </a:r>
                      <a:endParaRPr lang="en-US" sz="2000" b="1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Months</a:t>
                      </a:r>
                      <a:endParaRPr lang="en-US" sz="2000" b="1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Risk Scoring</a:t>
                      </a:r>
                      <a:endParaRPr lang="en-US" sz="2000" b="1" i="0" u="none" strike="noStrike" dirty="0">
                        <a:solidFill>
                          <a:schemeClr val="tx1">
                            <a:lumMod val="9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vert="vert270" anchor="ctr"/>
                </a:tc>
              </a:tr>
              <a:tr h="193232">
                <a:tc>
                  <a:txBody>
                    <a:bodyPr/>
                    <a:lstStyle/>
                    <a:p>
                      <a:pPr algn="l" fontAlgn="b"/>
                      <a:r>
                        <a:rPr lang="th-TH" sz="2200" b="1" u="none" strike="noStrike" dirty="0" err="1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รพร</a:t>
                      </a:r>
                      <a:r>
                        <a:rPr lang="th-TH" sz="22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.สระแก้ว</a:t>
                      </a:r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,</a:t>
                      </a:r>
                      <a:r>
                        <a:rPr lang="th-TH" sz="2200" b="1" u="none" strike="noStrike" dirty="0" err="1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รพท</a:t>
                      </a:r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1.65 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1.53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0.80 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111,720,787.93 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47,763,947.73 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</a:tr>
              <a:tr h="193232">
                <a:tc>
                  <a:txBody>
                    <a:bodyPr/>
                    <a:lstStyle/>
                    <a:p>
                      <a:pPr algn="l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คลองหาด,รพช.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1.47</a:t>
                      </a:r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1.35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0.59</a:t>
                      </a:r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11,165,966.41 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4,968,372.00 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22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22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</a:tr>
              <a:tr h="193232">
                <a:tc>
                  <a:txBody>
                    <a:bodyPr/>
                    <a:lstStyle/>
                    <a:p>
                      <a:pPr algn="l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ตาพระยา,รพช.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2.25 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2.08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1.75 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22,193,385.32 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20,853,444.25 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</a:tr>
              <a:tr h="193232">
                <a:tc>
                  <a:txBody>
                    <a:bodyPr/>
                    <a:lstStyle/>
                    <a:p>
                      <a:pPr algn="l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วังน้ำเย็น,รพช.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1.43</a:t>
                      </a:r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1.19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0.49</a:t>
                      </a:r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11,998,368.37 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-991,260.94 </a:t>
                      </a:r>
                      <a:endParaRPr lang="th-TH" sz="22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22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2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22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</a:tr>
              <a:tr h="193232">
                <a:tc>
                  <a:txBody>
                    <a:bodyPr/>
                    <a:lstStyle/>
                    <a:p>
                      <a:pPr algn="l" fontAlgn="b"/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วัฒนานคร,</a:t>
                      </a:r>
                      <a:r>
                        <a:rPr lang="th-TH" sz="2200" b="1" u="none" strike="noStrike" dirty="0" err="1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รพช</a:t>
                      </a:r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1.29 </a:t>
                      </a:r>
                      <a:endParaRPr lang="th-TH" sz="22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1.17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0.88 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11,494,459.88 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12,085,089.91 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2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2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</a:tr>
              <a:tr h="193232">
                <a:tc>
                  <a:txBody>
                    <a:bodyPr/>
                    <a:lstStyle/>
                    <a:p>
                      <a:pPr algn="l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อรัญประเทศ,รพท.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1.20 </a:t>
                      </a:r>
                      <a:endParaRPr lang="th-TH" sz="22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1.09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0.70</a:t>
                      </a:r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13,769,042.79 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3,778,392.68 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22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22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</a:tr>
              <a:tr h="193232">
                <a:tc>
                  <a:txBody>
                    <a:bodyPr/>
                    <a:lstStyle/>
                    <a:p>
                      <a:pPr algn="l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เขาฉกรรจ์,รพช.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2.26 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2.07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1.84 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30,372,367.34 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14,843,970.65 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</a:tr>
              <a:tr h="193232">
                <a:tc>
                  <a:txBody>
                    <a:bodyPr/>
                    <a:lstStyle/>
                    <a:p>
                      <a:pPr algn="l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วังสมบูรณ์,รพช.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1.23 </a:t>
                      </a:r>
                      <a:endParaRPr lang="th-TH" sz="22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1.15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1.09 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4,428,610.27 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6,783,466.90 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2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2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</a:tr>
              <a:tr h="193232">
                <a:tc>
                  <a:txBody>
                    <a:bodyPr/>
                    <a:lstStyle/>
                    <a:p>
                      <a:pPr algn="l" fontAlgn="b"/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โคกสูง,</a:t>
                      </a:r>
                      <a:r>
                        <a:rPr lang="th-TH" sz="2200" b="1" u="none" strike="noStrike" dirty="0" err="1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รพช</a:t>
                      </a:r>
                      <a:r>
                        <a:rPr lang="th-TH" sz="22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endParaRPr lang="th-TH" sz="2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1.38 </a:t>
                      </a:r>
                      <a:endParaRPr lang="th-TH" sz="22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1.12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1.10 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3,871,186.29 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5,461,461.17 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2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22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2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2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890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9016265"/>
              </p:ext>
            </p:extLst>
          </p:nvPr>
        </p:nvGraphicFramePr>
        <p:xfrm>
          <a:off x="330177" y="1052736"/>
          <a:ext cx="8568952" cy="5602258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2949454"/>
                <a:gridCol w="740824"/>
                <a:gridCol w="604622"/>
                <a:gridCol w="604622"/>
                <a:gridCol w="604622"/>
                <a:gridCol w="604622"/>
                <a:gridCol w="604622"/>
                <a:gridCol w="604622"/>
                <a:gridCol w="625471"/>
                <a:gridCol w="625471"/>
              </a:tblGrid>
              <a:tr h="16996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Org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Operating Margin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Return on Asset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A Payment Period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A Collection Period-UC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A Collection Period -CSMBS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A Collection Period-SSS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Inventory Management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err="1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GradePlus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R G +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vert="vert270" anchor="ctr"/>
                </a:tc>
              </a:tr>
              <a:tr h="193232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สมเด็จพระยุพราชสระแก้ว,รพท.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B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0B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</a:tr>
              <a:tr h="193232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คลองหาด,รพช.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B-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2B-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</a:tr>
              <a:tr h="193232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ตาพระยา,</a:t>
                      </a:r>
                      <a:r>
                        <a:rPr lang="th-TH" sz="2400" b="1" u="none" strike="noStrike" dirty="0" err="1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รพช</a:t>
                      </a:r>
                      <a:r>
                        <a:rPr lang="th-TH" sz="24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A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0A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</a:tr>
              <a:tr h="193232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วังน้ำเย็น,รพช.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B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3B</a:t>
                      </a:r>
                      <a:endParaRPr lang="en-US" sz="28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</a:tr>
              <a:tr h="193232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วัฒนานคร,รพช.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B-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1B-</a:t>
                      </a:r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</a:tr>
              <a:tr h="193232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อรัญประเทศ,รพท.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B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solidFill>
                            <a:schemeClr val="bg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2B</a:t>
                      </a:r>
                      <a:endParaRPr lang="en-US" sz="2800" b="1" i="0" u="none" strike="noStrike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</a:tr>
              <a:tr h="193232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เขาฉกรรจ์,รพช.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B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0B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</a:tr>
              <a:tr h="193232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วังสมบูรณ์,รพช.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B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1B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</a:tr>
              <a:tr h="193232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โคกสูง,รพช.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 dirty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28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A-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1A-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901" marR="6901" marT="6901" marB="0" anchor="b"/>
                </a:tc>
              </a:tr>
            </a:tbl>
          </a:graphicData>
        </a:graphic>
      </p:graphicFrame>
      <p:sp>
        <p:nvSpPr>
          <p:cNvPr id="5" name="สี่เหลี่ยมผืนผ้า 4"/>
          <p:cNvSpPr/>
          <p:nvPr/>
        </p:nvSpPr>
        <p:spPr>
          <a:xfrm>
            <a:off x="330424" y="47963"/>
            <a:ext cx="87129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การประเมินประสิทธิภาพบริหารการเงิน (7 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Plus Efficiency Score)</a:t>
            </a:r>
          </a:p>
          <a:p>
            <a:pPr algn="ctr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พฤษภาคม 2560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76803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องค์ประกอบ">
  <a:themeElements>
    <a:clrScheme name="องค์ประกอบ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องค์ประกอบ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องค์ประกอบ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62</TotalTime>
  <Words>336</Words>
  <Application>Microsoft Office PowerPoint</Application>
  <PresentationFormat>นำเสนอทางหน้าจอ (4:3)</PresentationFormat>
  <Paragraphs>216</Paragraphs>
  <Slides>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องค์ประกอบ</vt:lpstr>
      <vt:lpstr>งานนำเสนอ PowerPoint</vt:lpstr>
      <vt:lpstr>รายงานภาวะวิกฤติประจำเดือน พฤษภาคม 2560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User</cp:lastModifiedBy>
  <cp:revision>14</cp:revision>
  <cp:lastPrinted>2017-06-29T09:14:11Z</cp:lastPrinted>
  <dcterms:created xsi:type="dcterms:W3CDTF">2017-06-29T06:14:39Z</dcterms:created>
  <dcterms:modified xsi:type="dcterms:W3CDTF">2017-06-30T01:25:17Z</dcterms:modified>
</cp:coreProperties>
</file>