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94" r:id="rId2"/>
    <p:sldId id="465" r:id="rId3"/>
    <p:sldId id="464" r:id="rId4"/>
    <p:sldId id="257" r:id="rId5"/>
    <p:sldId id="463" r:id="rId6"/>
    <p:sldId id="364" r:id="rId7"/>
    <p:sldId id="295" r:id="rId8"/>
    <p:sldId id="287" r:id="rId9"/>
    <p:sldId id="313" r:id="rId10"/>
    <p:sldId id="296" r:id="rId11"/>
    <p:sldId id="286" r:id="rId12"/>
    <p:sldId id="319" r:id="rId13"/>
    <p:sldId id="297" r:id="rId14"/>
    <p:sldId id="285" r:id="rId15"/>
    <p:sldId id="320" r:id="rId16"/>
    <p:sldId id="298" r:id="rId17"/>
    <p:sldId id="284" r:id="rId18"/>
    <p:sldId id="321" r:id="rId19"/>
    <p:sldId id="299" r:id="rId20"/>
    <p:sldId id="283" r:id="rId21"/>
    <p:sldId id="322" r:id="rId22"/>
    <p:sldId id="306" r:id="rId23"/>
    <p:sldId id="269" r:id="rId24"/>
    <p:sldId id="323" r:id="rId25"/>
    <p:sldId id="311" r:id="rId26"/>
    <p:sldId id="301" r:id="rId27"/>
    <p:sldId id="293" r:id="rId28"/>
    <p:sldId id="314" r:id="rId29"/>
    <p:sldId id="307" r:id="rId30"/>
    <p:sldId id="292" r:id="rId31"/>
    <p:sldId id="315" r:id="rId32"/>
    <p:sldId id="308" r:id="rId33"/>
    <p:sldId id="291" r:id="rId34"/>
    <p:sldId id="316" r:id="rId35"/>
    <p:sldId id="309" r:id="rId36"/>
    <p:sldId id="289" r:id="rId37"/>
    <p:sldId id="317" r:id="rId38"/>
    <p:sldId id="310" r:id="rId39"/>
    <p:sldId id="290" r:id="rId40"/>
    <p:sldId id="318" r:id="rId41"/>
    <p:sldId id="312" r:id="rId42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69AD-B3F4-4549-8087-8B6BC241FD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B09F-92B4-4791-8D3F-25E08A61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AA3849-B740-40C5-8178-27C1D0E52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3E6D0FE-C777-423C-AD7A-1ABF95133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AB0F3F0-49E4-414D-94E1-F21D4C6B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EB8D31A-37DB-49E7-98FD-CC8CC548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F82F367-CA40-417A-A3F7-54EA2922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45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D9E5F8-6E54-4476-8610-2E2FE5E3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AAAE1F5-5565-47C2-814B-B9E2A1584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C9E3B5-ECE4-4955-89C2-B49B09A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ADBF9B-359F-4F66-B0F6-A387487B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953F783-B7E7-4AC6-9982-F33452B6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965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0F3D0C2-0C61-4192-9E8C-DC7C09BC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5EF1F53-85C9-42EF-98D7-F5F075652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DC57362-20E9-41AC-8F83-08D3DE64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BE7824D-11CE-499A-AB5E-33666492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FC48F7-6197-43FB-BB8B-58B2FBC0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31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CD5D0C-7C84-40E0-ADFA-69D9E332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081B3D-1072-499C-8841-61EE56E2A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3E91F38-1B9D-4537-9D23-790F6240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670E62D-72A0-4512-A6DA-2B4C5CC2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025F0A-7A8A-4020-A80B-CA559131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6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D6BC9D-81E1-4D4A-8D7E-5C7E08A4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E0C65A-FABB-4E84-98C1-2A374A74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CF3CE8-EE91-473B-B0EF-C3F49B3C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26F163-65B7-4FF3-82B8-B28AB5C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ED3ADFA-9457-42F1-BBF1-047132D2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26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83D83E-8B84-457B-BCE4-3CB3AD6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6C35B0-15A4-4792-A51F-A5C201CB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32054D6-ADBB-4085-A06D-BC5C2995B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E96D86F-28B7-444B-AF9D-0BE10112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AE8260E-CEE8-42B4-8992-E542C75F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5561703-C5BD-4675-95FA-DE9F2C16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94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2DA1AC-7DEE-4481-930A-29939BAE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D5A3745-5FC9-4167-AFBD-2465705A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856DB74-FF04-48BB-AB49-E2F6F5DE5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C1FAC30-9922-4A2D-BA16-C2BD4D2E6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7F430FE-32CD-40C7-A680-F14F0F2C2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91EEE5-7AD5-4942-8285-DF219E90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AB791D2-0CEC-460F-BCAC-4FF819F9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588BDFB-0CD8-48F0-9AD0-94FCFD3C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2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10BDE8-DEC1-456B-B19B-C2D5194A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8B57C6C-77D5-423A-9BDA-C4D0E873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D43DB9C-FCF2-4F7B-8EFB-D4A97063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126CD58-CDE1-49DC-B235-552A3014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03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2BADBA3-0BFC-49DD-9B56-EB9DCCD6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C7EB1BA-2894-4B15-8F19-CAD3A90A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B86C5DF-7860-4BE8-9E9A-9D6814EC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30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A6C9CD-8D39-4B49-8828-D2F97D68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D3F679-8C22-410B-9868-4CB81B46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1C03982-5973-4025-963F-ACB958D19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CD45F34-D1E8-420A-B165-C07EECAE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C0FDBBC-252A-4E13-9F49-992C7B92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175BD1E-D5AA-4070-A162-4C4326F6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69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AB3AC2-5DC1-4E1D-8CB1-FFFBB0AB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DE2E84C-0F33-4F12-8E6F-51DC81C4C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BBE3FC-3FA7-4BA4-AA70-69F70FD85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EE71F08-91F2-482E-88B5-50B079A0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4D010-FB1B-4C71-AAFA-39ECBED6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F8B5E46-3D6F-41F4-A1D0-E5E6CC88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69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DCDCB2D-29B4-4268-B9A5-DEAA60C9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6532A6A-9709-4802-9D73-044045C0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B80182-BE2E-42D6-BCCE-230D0645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E55E-A8A0-4B9F-B881-E0F75A9018AF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0C3C4E3-C4F5-4022-84E3-F5C9AD983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63E73F-837B-4971-8160-A62CEB6E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50D0-FB1B-4962-AB78-D2531EDE0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5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zone6.cbo.moph.go.th/phi/report/index/?id=1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ครึ่งกรอบ 3">
            <a:extLst>
              <a:ext uri="{FF2B5EF4-FFF2-40B4-BE49-F238E27FC236}">
                <a16:creationId xmlns:a16="http://schemas.microsoft.com/office/drawing/2014/main" id="{777C9356-7B53-415F-A911-14965B513F3E}"/>
              </a:ext>
            </a:extLst>
          </p:cNvPr>
          <p:cNvSpPr/>
          <p:nvPr/>
        </p:nvSpPr>
        <p:spPr>
          <a:xfrm>
            <a:off x="292962" y="839786"/>
            <a:ext cx="11304231" cy="914400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7" name="รูปครึ่งกรอบ 6">
            <a:extLst>
              <a:ext uri="{FF2B5EF4-FFF2-40B4-BE49-F238E27FC236}">
                <a16:creationId xmlns:a16="http://schemas.microsoft.com/office/drawing/2014/main" id="{0D367D00-2BB6-4161-A864-8B9F0871D195}"/>
              </a:ext>
            </a:extLst>
          </p:cNvPr>
          <p:cNvSpPr/>
          <p:nvPr/>
        </p:nvSpPr>
        <p:spPr>
          <a:xfrm rot="10800000">
            <a:off x="594807" y="2585950"/>
            <a:ext cx="11304231" cy="914400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4A441B1-0708-4764-9B45-6330706390BB}"/>
              </a:ext>
            </a:extLst>
          </p:cNvPr>
          <p:cNvSpPr txBox="1"/>
          <p:nvPr/>
        </p:nvSpPr>
        <p:spPr>
          <a:xfrm>
            <a:off x="690646" y="1556711"/>
            <a:ext cx="111107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ผลการดำเนินงานบริการงบจ่ายตามเกณฑ์คุณภาพผลงานบริการ(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QOF) 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2564</a:t>
            </a:r>
          </a:p>
        </p:txBody>
      </p:sp>
      <p:pic>
        <p:nvPicPr>
          <p:cNvPr id="9" name="Picture 2" descr="คำศัพท์จีน หมวดครอบครัว : อาศรมสยาม-จีนวิทยา">
            <a:extLst>
              <a:ext uri="{FF2B5EF4-FFF2-40B4-BE49-F238E27FC236}">
                <a16:creationId xmlns:a16="http://schemas.microsoft.com/office/drawing/2014/main" id="{5EEBE9AE-DA25-4C8E-B9A7-819BE4BE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7" y="4112278"/>
            <a:ext cx="3124938" cy="25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เบาหวาน หรือภาวะมีน้ำตาลในเลือดสูงกว่าปกติ | Nature Biotec">
            <a:extLst>
              <a:ext uri="{FF2B5EF4-FFF2-40B4-BE49-F238E27FC236}">
                <a16:creationId xmlns:a16="http://schemas.microsoft.com/office/drawing/2014/main" id="{453AA2B2-3109-4F9F-868B-044237D1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2" y="4906919"/>
            <a:ext cx="7051829" cy="15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7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1" y="1278384"/>
            <a:ext cx="5610688" cy="4768142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จำนวนประชากรสิทธิประกันสุขภาพถ้วนหน้าอายุ 35-74ปี ที่อาศัยอยู่ในพื้นที่รับผิดชอบ    ที่ได้รับการคัดกรองความดันโลหิตสูงใน </a:t>
            </a:r>
          </a:p>
          <a:p>
            <a:pPr algn="thaiDist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 1 เมษายน 2563 ถึง 31 มีนาคม 2564 โดยตัดผู้ที่เคยเป็นโรคความดันโลหิตสูงก่อนหน้าวันที่คัดกรองออก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6" y="2709355"/>
            <a:ext cx="5415379" cy="2556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.ร้อยละของประชากรไทยอายุ 35-74 ปี ได้รับการคัดกรองความดันโลหิตสูง</a:t>
            </a: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ความดันโลหิต เลือด ความดัน - กราฟิกแบบเวกเตอร์ฟรีบน Pixabay">
            <a:extLst>
              <a:ext uri="{FF2B5EF4-FFF2-40B4-BE49-F238E27FC236}">
                <a16:creationId xmlns:a16="http://schemas.microsoft.com/office/drawing/2014/main" id="{E2E07D67-A419-41D7-8CCD-8B1415B4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" y="4534098"/>
            <a:ext cx="1990671" cy="19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4D6E12F-6279-470A-B89A-BB753BEA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" t="21748" r="29588" b="7314"/>
          <a:stretch/>
        </p:blipFill>
        <p:spPr>
          <a:xfrm>
            <a:off x="275207" y="0"/>
            <a:ext cx="11310152" cy="6833476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A4DA3283-9D8B-40B4-A661-1E5C3DEF92EF}"/>
              </a:ext>
            </a:extLst>
          </p:cNvPr>
          <p:cNvSpPr/>
          <p:nvPr/>
        </p:nvSpPr>
        <p:spPr>
          <a:xfrm>
            <a:off x="3799645" y="1562471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832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5FD0F5D-1092-49A8-915A-62192D1909E6}"/>
              </a:ext>
            </a:extLst>
          </p:cNvPr>
          <p:cNvSpPr/>
          <p:nvPr/>
        </p:nvSpPr>
        <p:spPr>
          <a:xfrm>
            <a:off x="361025" y="276874"/>
            <a:ext cx="11469950" cy="815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.ร้อยละของประชากรไทยอายุ 35-74 ปี ได้รับการคัดกรองความดันโลหิตสูง</a:t>
            </a:r>
          </a:p>
        </p:txBody>
      </p:sp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96EDF8E3-9B4E-4F67-9E21-CFA6A33E6A8E}"/>
              </a:ext>
            </a:extLst>
          </p:cNvPr>
          <p:cNvSpPr/>
          <p:nvPr/>
        </p:nvSpPr>
        <p:spPr>
          <a:xfrm>
            <a:off x="9078749" y="2112886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51F40FB-F73F-4232-BC1F-F0984401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34" y="1171852"/>
            <a:ext cx="6817755" cy="55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7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0" y="1278384"/>
            <a:ext cx="5933243" cy="4768142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6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จำนวนหญิงมีครรภ์สิทธิประกันสุขภาพถ้วนหน้าทุกรายในหน่วยบริการที่มาฝากครรภ์ครั้งแรก โดยอายุ ครรภ์ไม่เกิน 12 สัปดาห์ ที่ได้รับบริการ ภายในวันที่ 1 เมษายน 2563 ถึง 31 มีนาคม 2564 </a:t>
            </a:r>
            <a:endParaRPr lang="th-TH" sz="6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6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247717"/>
            <a:ext cx="5415379" cy="2556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3.ร้อยละของหญิงมีครรภ์ได้รับการฝากครรภ์ครั้งแรกภายใน 12 สัปดาห์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หญิงตั้งครรภ์กับการทำงานสัมผัสเสียงดัง">
            <a:extLst>
              <a:ext uri="{FF2B5EF4-FFF2-40B4-BE49-F238E27FC236}">
                <a16:creationId xmlns:a16="http://schemas.microsoft.com/office/drawing/2014/main" id="{D92DDB5A-4188-426A-94D7-F36BA964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84" y="4804485"/>
            <a:ext cx="3086470" cy="18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4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61D29B-AB5A-476F-B577-5E9668532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6" t="21878" r="29661" b="9126"/>
          <a:stretch/>
        </p:blipFill>
        <p:spPr>
          <a:xfrm>
            <a:off x="319597" y="79898"/>
            <a:ext cx="11405808" cy="6702642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60DDF173-B71D-45F2-8915-A2E4E0636090}"/>
              </a:ext>
            </a:extLst>
          </p:cNvPr>
          <p:cNvSpPr/>
          <p:nvPr/>
        </p:nvSpPr>
        <p:spPr>
          <a:xfrm>
            <a:off x="6693765" y="1793290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973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906248C-FE58-45B6-BAC0-D00448A5226A}"/>
              </a:ext>
            </a:extLst>
          </p:cNvPr>
          <p:cNvSpPr/>
          <p:nvPr/>
        </p:nvSpPr>
        <p:spPr>
          <a:xfrm>
            <a:off x="383219" y="294629"/>
            <a:ext cx="11425561" cy="939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3.ร้อยละของหญิงมีครรภ์ได้รับการฝากครรภ์ครั้งแรกภายใน 12 สัปดาห์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86E1770-6E7A-4143-B454-E869B6BC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15" y="1374596"/>
            <a:ext cx="6918367" cy="5188775"/>
          </a:xfrm>
          <a:prstGeom prst="rect">
            <a:avLst/>
          </a:prstGeom>
        </p:spPr>
      </p:pic>
      <p:sp>
        <p:nvSpPr>
          <p:cNvPr id="5" name="ดาว: 5 แฉก 4">
            <a:extLst>
              <a:ext uri="{FF2B5EF4-FFF2-40B4-BE49-F238E27FC236}">
                <a16:creationId xmlns:a16="http://schemas.microsoft.com/office/drawing/2014/main" id="{74127ED0-CA1F-490B-A911-D00BE25A2465}"/>
              </a:ext>
            </a:extLst>
          </p:cNvPr>
          <p:cNvSpPr/>
          <p:nvPr/>
        </p:nvSpPr>
        <p:spPr>
          <a:xfrm>
            <a:off x="9164565" y="1899822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51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0" y="1278384"/>
            <a:ext cx="5699465" cy="3526101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จำนวนสตรีสิทธิประกันสุขภาพถ้วนหน้า อายุ 30-60 ปี ที่ได้รับการตรวจมะเร็งปากมดลูกรายใหม่สะสม </a:t>
            </a:r>
          </a:p>
          <a:p>
            <a:pPr algn="thaiDist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1 เมษายน 2559 - 31 มีนาคม 2564 จัดกลุ่มตามหน่วยลงทะเบียน</a:t>
            </a:r>
            <a:endParaRPr lang="th-TH"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247717"/>
            <a:ext cx="5415379" cy="2556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4.ร้อยละสะสมความครอบคลุมการตรวจคัดกรองมะเร็งปากมดลูกในสตรี 30-60 ปี ภายใน 5 ปี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กินอะไรบํารุงมดลูก อยากให้มดลูกแข็งแรง ไม่แท้งง่ายๆ">
            <a:extLst>
              <a:ext uri="{FF2B5EF4-FFF2-40B4-BE49-F238E27FC236}">
                <a16:creationId xmlns:a16="http://schemas.microsoft.com/office/drawing/2014/main" id="{2D7F37F4-DBED-4AFE-A1F7-25D9955C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04" y="4326473"/>
            <a:ext cx="3278264" cy="25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7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CA5E5CA-7BFD-46BA-9A6F-9D9AC597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" t="27832" r="29516" b="5631"/>
          <a:stretch/>
        </p:blipFill>
        <p:spPr>
          <a:xfrm>
            <a:off x="465899" y="241916"/>
            <a:ext cx="11260201" cy="6374168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3D98A5CD-AF4C-45DC-A385-9F4D8D90177E}"/>
              </a:ext>
            </a:extLst>
          </p:cNvPr>
          <p:cNvSpPr/>
          <p:nvPr/>
        </p:nvSpPr>
        <p:spPr>
          <a:xfrm>
            <a:off x="9321555" y="2343706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614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AC1A605-8E1A-4230-AB35-1977ECF315F5}"/>
              </a:ext>
            </a:extLst>
          </p:cNvPr>
          <p:cNvSpPr/>
          <p:nvPr/>
        </p:nvSpPr>
        <p:spPr>
          <a:xfrm>
            <a:off x="639192" y="179220"/>
            <a:ext cx="10759736" cy="11812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4.ร้อยละสะสมความครอบคลุมการตรวจคัดกรองมะเร็งปากมดลูกในสตรี 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30-60 ปี ภายใน 5 ปี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A7B9A63-EBEF-481A-9530-5597D33D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55" y="1472250"/>
            <a:ext cx="7489489" cy="5132736"/>
          </a:xfrm>
          <a:prstGeom prst="rect">
            <a:avLst/>
          </a:prstGeom>
        </p:spPr>
      </p:pic>
      <p:sp>
        <p:nvSpPr>
          <p:cNvPr id="5" name="ดาว: 5 แฉก 4">
            <a:extLst>
              <a:ext uri="{FF2B5EF4-FFF2-40B4-BE49-F238E27FC236}">
                <a16:creationId xmlns:a16="http://schemas.microsoft.com/office/drawing/2014/main" id="{87714114-9525-40FD-A5FE-3BCD1BA86246}"/>
              </a:ext>
            </a:extLst>
          </p:cNvPr>
          <p:cNvSpPr/>
          <p:nvPr/>
        </p:nvSpPr>
        <p:spPr>
          <a:xfrm>
            <a:off x="9380590" y="1961965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444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6096000" y="1278384"/>
            <a:ext cx="5740893" cy="4768142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5.1ร้อยละการใช้ยาปฏิชีวนะอย่างรับผิดชอบในผู้ป่วยนอกโรคอุจจาระร่วงเฉียบพลัน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Acute Diarrhea)</a:t>
            </a:r>
          </a:p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จำนวนใบสั่งยาผู้ป่วยอุจจาระร่วงเฉียบพลันที่ได้รับยาปฏิชีวนะ</a:t>
            </a:r>
            <a:endParaRPr lang="th-TH" sz="4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797715"/>
            <a:ext cx="5646198" cy="1729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5.ร้อยละการใช้ยาปฏิชีวนะอย่างรับผิดชอบในผู้ป่วยนอก</a:t>
            </a: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ความสำคัญของยาคุณภาพ – PReMA">
            <a:extLst>
              <a:ext uri="{FF2B5EF4-FFF2-40B4-BE49-F238E27FC236}">
                <a16:creationId xmlns:a16="http://schemas.microsoft.com/office/drawing/2014/main" id="{AE7375F3-9514-447C-A2E0-40AE536E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79" y="4216153"/>
            <a:ext cx="4095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9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61" y="2536726"/>
            <a:ext cx="10515600" cy="2736610"/>
          </a:xfrm>
        </p:spPr>
        <p:txBody>
          <a:bodyPr>
            <a:normAutofit fontScale="92500"/>
          </a:bodyPr>
          <a:lstStyle/>
          <a:p>
            <a:pPr marL="0" indent="0" algn="thaiDist">
              <a:spcBef>
                <a:spcPts val="0"/>
              </a:spcBef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ตามที่ การจ่ายงบประมาณผลการดำเนินงานบริการงบจ่ายตามเกณฑ์คุณภาพผลงานบริการ(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QOF) </a:t>
            </a:r>
          </a:p>
          <a:p>
            <a:pPr marL="0" indent="0" algn="thaiDist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 สปสช.จ่ายให้กับหน่วยบริการ เป็นประจำทุกปี  โดยมีเกณฑ์ชี้วัดกลาง และตัวชี้วัดระดับเขต โดยได้ชี้แจงให้หน่วยบริการทุกแห่งทราบแล้วนั้น  ปีงบประมาณ 2564  มีช่วงระยะเวลาการคิดผลงานตั้งแต่วันที่ 1 เมษายน 2563 ถึง 31 มีนาคม 2564 ผลงานการดำเนินงานตามตาราง สสจ.สระแก้ว ขอให้หน่วยบริการดำเนินการ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 	- ตรวจสอบผลการดำเนินงานและข้อมูลให้ถูกต้อง  และบันทึกข้อมูลผลการดำเนินงานให้ครบถ้วน</a:t>
            </a:r>
          </a:p>
          <a:p>
            <a:pPr marL="0" indent="0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- เร่งรัดดำเนินงาน ตามเกณฑ์ชี้ ให้เป็นไปตามเป้าหมาย	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 marL="0" indent="0" algn="thaiDist">
              <a:spcBef>
                <a:spcPts val="0"/>
              </a:spcBef>
              <a:buNone/>
              <a:tabLst>
                <a:tab pos="898525" algn="l"/>
              </a:tabLst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43F2702-6F3A-4938-AD4B-4A9EE7462D74}"/>
              </a:ext>
            </a:extLst>
          </p:cNvPr>
          <p:cNvSpPr txBox="1"/>
          <p:nvPr/>
        </p:nvSpPr>
        <p:spPr>
          <a:xfrm>
            <a:off x="774361" y="657203"/>
            <a:ext cx="1041150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งบบริการงบจ่ายตามเกณฑ์คุณภาพผลงานบริการ(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QOF)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2564</a:t>
            </a:r>
          </a:p>
        </p:txBody>
      </p:sp>
    </p:spTree>
    <p:extLst>
      <p:ext uri="{BB962C8B-B14F-4D97-AF65-F5344CB8AC3E}">
        <p14:creationId xmlns:p14="http://schemas.microsoft.com/office/powerpoint/2010/main" val="248804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BD3E0B0-7E98-4FD9-962D-659911C0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26408" r="29661" b="5501"/>
          <a:stretch/>
        </p:blipFill>
        <p:spPr>
          <a:xfrm>
            <a:off x="647979" y="272987"/>
            <a:ext cx="10896041" cy="6312025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31F8C99D-28BE-4A83-A01F-AA2EE4BC3412}"/>
              </a:ext>
            </a:extLst>
          </p:cNvPr>
          <p:cNvSpPr/>
          <p:nvPr/>
        </p:nvSpPr>
        <p:spPr>
          <a:xfrm>
            <a:off x="5504156" y="3002871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224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D36190D-3680-402F-B530-7F7C1E5C9B9B}"/>
              </a:ext>
            </a:extLst>
          </p:cNvPr>
          <p:cNvSpPr/>
          <p:nvPr/>
        </p:nvSpPr>
        <p:spPr>
          <a:xfrm>
            <a:off x="400975" y="320846"/>
            <a:ext cx="11390050" cy="779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 ร้อยละการใช้ยาปฏิชีวนะอย่างรับผิดชอบในผู้ป่วยนอกโรคอุจจาระร่วงเฉียบพลัน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A8629F7-997B-41D3-9A4D-501B2D95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64" y="1321330"/>
            <a:ext cx="7641196" cy="5317146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96EFC79E-7B84-4B9D-A6F8-F39B0F6445D5}"/>
              </a:ext>
            </a:extLst>
          </p:cNvPr>
          <p:cNvSpPr/>
          <p:nvPr/>
        </p:nvSpPr>
        <p:spPr>
          <a:xfrm>
            <a:off x="9176404" y="5699464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8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6190697" y="1199734"/>
            <a:ext cx="5740893" cy="4768142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ร้อยละการใช้ยาปฏิชีวนะอย่างรับผิดชอบในผู้ป่วยนอกโรคติดเชื้อระบบทางเดินหายใจ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Respiratory Infection :RI)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จำนวนใบสั่งยาผู้ป่วยโรคติดเชื้อที่ระบบการหายใจช่วงบนและหลอดลมอักเสบเฉียบพลัน ที่ได้รับยาปฏิชีวนะ</a:t>
            </a:r>
            <a:endParaRPr lang="th-TH" sz="6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797715"/>
            <a:ext cx="5646198" cy="1729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5.ร้อยละการใช้ยาปฏิชีวนะอย่างรับผิดชอบในผู้ป่วยนอก</a:t>
            </a: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ขวด ยาเม็ด ยา - กราฟิกแบบเวกเตอร์ฟรีบน Pixabay">
            <a:extLst>
              <a:ext uri="{FF2B5EF4-FFF2-40B4-BE49-F238E27FC236}">
                <a16:creationId xmlns:a16="http://schemas.microsoft.com/office/drawing/2014/main" id="{C57577C2-798B-40A8-A7E2-300A8448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2" y="4247664"/>
            <a:ext cx="2148118" cy="22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0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5AB1F90-7DA1-4B43-9133-BC8F857C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1" t="18900" r="28568" b="11975"/>
          <a:stretch/>
        </p:blipFill>
        <p:spPr>
          <a:xfrm>
            <a:off x="475139" y="166456"/>
            <a:ext cx="11241722" cy="6525087"/>
          </a:xfrm>
          <a:prstGeom prst="rect">
            <a:avLst/>
          </a:prstGeom>
        </p:spPr>
      </p:pic>
      <p:sp>
        <p:nvSpPr>
          <p:cNvPr id="4" name="ดาว: 5 แฉก 3">
            <a:extLst>
              <a:ext uri="{FF2B5EF4-FFF2-40B4-BE49-F238E27FC236}">
                <a16:creationId xmlns:a16="http://schemas.microsoft.com/office/drawing/2014/main" id="{B0BE2D83-8689-4345-8502-0B1D2E6B1AEE}"/>
              </a:ext>
            </a:extLst>
          </p:cNvPr>
          <p:cNvSpPr/>
          <p:nvPr/>
        </p:nvSpPr>
        <p:spPr>
          <a:xfrm>
            <a:off x="10457897" y="3002871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394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E35DA13-03B7-4C2C-AAEA-BC8F4BBF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78" y="1247719"/>
            <a:ext cx="7070013" cy="539277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6AB8E4E-BB22-4861-9EDF-CA373E337BB0}"/>
              </a:ext>
            </a:extLst>
          </p:cNvPr>
          <p:cNvSpPr/>
          <p:nvPr/>
        </p:nvSpPr>
        <p:spPr>
          <a:xfrm>
            <a:off x="383219" y="365233"/>
            <a:ext cx="11425561" cy="700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ร้อยละการใช้ยาปฏิชีวนะอย่างรับผิดชอบในผู้ป่วยนอกโรคติดเชื้อระบบทางเดินหายใจ</a:t>
            </a:r>
          </a:p>
        </p:txBody>
      </p:sp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80929B99-BA5D-4409-84A8-B9E513854AED}"/>
              </a:ext>
            </a:extLst>
          </p:cNvPr>
          <p:cNvSpPr/>
          <p:nvPr/>
        </p:nvSpPr>
        <p:spPr>
          <a:xfrm>
            <a:off x="9060994" y="5690587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64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6096000" y="1278384"/>
            <a:ext cx="5740893" cy="4768142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จำนวนครั้งที่ผู้ป่วยสิทธิ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15-74 ปี ที่ลงทะเบียนของหน่วยบริการประจำ (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Hmain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OP)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เข้ารักษาใน โรงพยาบาลในโรคลมชัก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epilepsy)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ปอดอุดกั้นเรื้อรัง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COPD)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หืด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asthma)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และความดันโลหิต สูง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ตามคำนิยาม ข้อมูลระหว่าง 1 เม.ย.63 – 31 มีค. 64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สปสช. ดึงฐานข้อมูลจาก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e-Claim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ไม่มีผลงานใน</a:t>
            </a:r>
            <a:r>
              <a:rPr lang="th-TH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เวปไ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ซด์เขต</a:t>
            </a:r>
            <a:endParaRPr lang="th-TH" sz="7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198268" y="2552955"/>
            <a:ext cx="5740893" cy="221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6.การลดลงของอัตราการนอนโรงพยาบาลด้วยภาวะที่ควรควบคุมด้วยบริการผู้ป่วยนอก </a:t>
            </a:r>
          </a:p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ACSC: ambulatory care sensitive condition)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ในโรคลมชัก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epilepsy)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ปอดอุดกั้นเรื้อรัง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COPD)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หืด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asthma)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เบาหวาน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DM)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และความดันโลหิตสูง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HT)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การวินิจฉัย และการรักษาโรคกรวยไตอักเสบ">
            <a:extLst>
              <a:ext uri="{FF2B5EF4-FFF2-40B4-BE49-F238E27FC236}">
                <a16:creationId xmlns:a16="http://schemas.microsoft.com/office/drawing/2014/main" id="{5A0C3952-C60F-42FC-B21C-C7648D0D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34" y="4771955"/>
            <a:ext cx="381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7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0" y="1521042"/>
            <a:ext cx="5933243" cy="4386402"/>
          </a:xfrm>
          <a:prstGeom prst="flowChartPunchedCard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ประชากรที่มีอายุ 60 ปีขึ้นไปทุกสิทธิจากฐานข้อมูลของ สปสช.อาศัยอยู่ในเขตรับผิดชอบ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มีชื่ออยู่ในทะเบียนบ้านตัวอยู่จริง </a:t>
            </a:r>
          </a:p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3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ที่อาศัยอยู่ในเขตแต่ทะเบียนบ้านอยู่นอกเขต) ที่ไม่ป่วยด้วยโรคเรื้อรัง ได้รับการคัดกรองภาวะซึมเศร้า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247717"/>
            <a:ext cx="5415379" cy="255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การคัดกรองภาวะซึมเศร้าในกลุ่มเป้าหมายที่กำหนด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7.1 ร้อยละการคัดกรองซึมเศร้าในผู้สูงอายุ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ตัวชี้วัดเขต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E811E5-EED3-42AD-9305-71212C5F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202" y="4619909"/>
            <a:ext cx="3973867" cy="22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FD393B3-2C62-476C-934F-8FC0F07BB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5" t="28867" r="28349" b="13010"/>
          <a:stretch/>
        </p:blipFill>
        <p:spPr>
          <a:xfrm>
            <a:off x="163046" y="328473"/>
            <a:ext cx="11865907" cy="5734976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0D480EB3-F862-4E94-B9C5-31912DE10B0B}"/>
              </a:ext>
            </a:extLst>
          </p:cNvPr>
          <p:cNvSpPr/>
          <p:nvPr/>
        </p:nvSpPr>
        <p:spPr>
          <a:xfrm>
            <a:off x="10759738" y="2352585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725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97C15C5-8255-409D-99C2-681DF04A7D7B}"/>
              </a:ext>
            </a:extLst>
          </p:cNvPr>
          <p:cNvSpPr/>
          <p:nvPr/>
        </p:nvSpPr>
        <p:spPr>
          <a:xfrm>
            <a:off x="400975" y="232486"/>
            <a:ext cx="11390050" cy="735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 ร้อยละการคัดกรองซึมเศร้าในผู้สูงอายุ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6D76CD-937F-4401-800E-540963AE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78" y="1176691"/>
            <a:ext cx="7145044" cy="5448823"/>
          </a:xfrm>
          <a:prstGeom prst="rect">
            <a:avLst/>
          </a:prstGeom>
        </p:spPr>
      </p:pic>
      <p:sp>
        <p:nvSpPr>
          <p:cNvPr id="5" name="ดาว: 5 แฉก 4">
            <a:extLst>
              <a:ext uri="{FF2B5EF4-FFF2-40B4-BE49-F238E27FC236}">
                <a16:creationId xmlns:a16="http://schemas.microsoft.com/office/drawing/2014/main" id="{6D72B3B7-D3CA-4BEF-BD6C-2FA21B700F1D}"/>
              </a:ext>
            </a:extLst>
          </p:cNvPr>
          <p:cNvSpPr/>
          <p:nvPr/>
        </p:nvSpPr>
        <p:spPr>
          <a:xfrm>
            <a:off x="9277905" y="1899821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3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0" y="1420426"/>
            <a:ext cx="5933243" cy="4341181"/>
          </a:xfrm>
          <a:prstGeom prst="flowChartPunchedCard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ประชากรที่ป่วยด้วยโรคเรื้อรัง ทุกสิทธิจากฐานข้อมูลของ สปสช. อาศัยอยู่ในเขตรับผิดชอบ 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Type1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มีชื่ออยู่ในทะเบียนบ้าน ตัวอยู่จริง </a:t>
            </a:r>
          </a:p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3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ที่อาศัยอยู่ในเขต แต่ทะเบียนบ้านอยู่นอกเขต) ได้รับการ คัดกรองภาวะซึมเศร้า </a:t>
            </a: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ตัวชี้วัดเขต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DE115C3-76D9-4F16-843B-DFC8D87EA752}"/>
              </a:ext>
            </a:extLst>
          </p:cNvPr>
          <p:cNvSpPr/>
          <p:nvPr/>
        </p:nvSpPr>
        <p:spPr>
          <a:xfrm>
            <a:off x="292963" y="2312632"/>
            <a:ext cx="5415379" cy="255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การคัดกรองภาวะซึมเศร้าในกลุ่มเป้าหมายที่กำหนด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7.2 ร้อยละคัดกรองซึมเศร้าในผู้ป่วยโรคเรื้อรัง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2209D17-574A-4684-813A-24C23B2F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814" y="3765936"/>
            <a:ext cx="3092064" cy="3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8280" y="192716"/>
            <a:ext cx="9235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ผลการดำเนินงานบริการงบจ่ายตามเกณฑ์คุณภาพผลงานบริการ(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QOF)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ปีงบประมาณ 2564  จังหวัดสระแก้ว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089" y="645681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: ศูนย์ข้อมูล เขตสุขภาพที่ 6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http://zone6.cbo.moph.go.th/phi/report/index/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26 ม.ค. 64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4A14B0C-899F-4A38-B23B-FAD7BD5E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" y="1097280"/>
            <a:ext cx="11763865" cy="5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2C6D46C-F40B-4C3A-B522-453C4018B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" t="28738" r="28204" b="11585"/>
          <a:stretch/>
        </p:blipFill>
        <p:spPr>
          <a:xfrm>
            <a:off x="137744" y="381739"/>
            <a:ext cx="11916511" cy="5850386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2EC85B3F-8C81-439E-A82A-BB1C7C448A57}"/>
              </a:ext>
            </a:extLst>
          </p:cNvPr>
          <p:cNvSpPr/>
          <p:nvPr/>
        </p:nvSpPr>
        <p:spPr>
          <a:xfrm>
            <a:off x="10750860" y="1615737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385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DA244A1-9C87-40DA-83A5-35FFFD733A6B}"/>
              </a:ext>
            </a:extLst>
          </p:cNvPr>
          <p:cNvSpPr/>
          <p:nvPr/>
        </p:nvSpPr>
        <p:spPr>
          <a:xfrm>
            <a:off x="220463" y="318081"/>
            <a:ext cx="11751074" cy="827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7.2 ร้อยละคัดกรองซึมเศร้าในผู้ป่วยโรคเรื้อรัง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455714-C659-43F9-BD74-13482B69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40" y="1312377"/>
            <a:ext cx="7787196" cy="5347971"/>
          </a:xfrm>
          <a:prstGeom prst="rect">
            <a:avLst/>
          </a:prstGeom>
        </p:spPr>
      </p:pic>
      <p:sp>
        <p:nvSpPr>
          <p:cNvPr id="4" name="ดาว: 5 แฉก 3">
            <a:extLst>
              <a:ext uri="{FF2B5EF4-FFF2-40B4-BE49-F238E27FC236}">
                <a16:creationId xmlns:a16="http://schemas.microsoft.com/office/drawing/2014/main" id="{0B19AC37-0AE0-47CC-9C96-073FAC578EA8}"/>
              </a:ext>
            </a:extLst>
          </p:cNvPr>
          <p:cNvSpPr/>
          <p:nvPr/>
        </p:nvSpPr>
        <p:spPr>
          <a:xfrm>
            <a:off x="9389468" y="5726098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80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770486" y="1278384"/>
            <a:ext cx="6066408" cy="4768142"/>
          </a:xfrm>
          <a:prstGeom prst="flowChartPunchedCard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จำนวนเด็ก 9, 18, 30, 42 และ 60 เดือน ทุกสิทธิจากฐานข้อมูลของ สปสช. ที่อาศัยอยู่ในเขต รับผิดชอบ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1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มีชื่ออยู่ในทะเบียนบ้าน ตัวอยู่จริง และ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3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ที่อาศัยอยู่ในเขต แต่ทะเบียนบ้าน อยู่นอกเขต) ที่ได้รับการคัดกรองพัฒนาการโดยใช้คู่มือเฝ้าระวังและส่งเสริมพัฒนาการเด็กปฐมวัย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DSPM)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ครั้งแรก แล้วพบพัฒนาการสงสัยล่าช้า จากแฟ้ม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SPECIALPP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ที่ได้รับบริการในช่วง 1 เมษายน 2563 ถึง 31 มีนาคม 2564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247717"/>
            <a:ext cx="5282213" cy="255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ร้อยละเด็กอายุ 0-5 ปี ที่ได้รับการคัดกรองพัฒนาการ พบสงสัยล่าช้า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ตัวชี้วัดเขต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68E2B48-3C1E-4DD4-BB51-07C507CE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2179" y="4339151"/>
            <a:ext cx="2769833" cy="21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0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18F98C5-E6FB-44E8-AF76-44E81B3BA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" t="28220" r="28131" b="12751"/>
          <a:stretch/>
        </p:blipFill>
        <p:spPr>
          <a:xfrm>
            <a:off x="237215" y="408372"/>
            <a:ext cx="11717570" cy="5702468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45D377F9-C5E4-4C14-B356-FC9BDBF5FF9D}"/>
              </a:ext>
            </a:extLst>
          </p:cNvPr>
          <p:cNvSpPr/>
          <p:nvPr/>
        </p:nvSpPr>
        <p:spPr>
          <a:xfrm>
            <a:off x="10635450" y="1633493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6731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4D35775-16B1-40F3-9DBE-54E9C060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72" y="1322364"/>
            <a:ext cx="6980438" cy="5337351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5DF0267-59E3-4A9F-9F4F-9A5109F98188}"/>
              </a:ext>
            </a:extLst>
          </p:cNvPr>
          <p:cNvSpPr/>
          <p:nvPr/>
        </p:nvSpPr>
        <p:spPr>
          <a:xfrm>
            <a:off x="327179" y="350668"/>
            <a:ext cx="11537642" cy="803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ร้อยละเด็กอายุ 0-5 ปี ที่ได้รับการคัดกรองพัฒนาการ พบสงสัยล่าช้า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ดาว: 5 แฉก 4">
            <a:extLst>
              <a:ext uri="{FF2B5EF4-FFF2-40B4-BE49-F238E27FC236}">
                <a16:creationId xmlns:a16="http://schemas.microsoft.com/office/drawing/2014/main" id="{6093496F-2C01-45EE-8B26-D3812DB73432}"/>
              </a:ext>
            </a:extLst>
          </p:cNvPr>
          <p:cNvSpPr/>
          <p:nvPr/>
        </p:nvSpPr>
        <p:spPr>
          <a:xfrm>
            <a:off x="8883441" y="4749553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905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03650" y="1278384"/>
            <a:ext cx="5933243" cy="4768142"/>
          </a:xfrm>
          <a:prstGeom prst="flowChartPunchedCard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หญิงอายุน้อยกว่า 20 ปี ทุกสิทธิจากแฟ้ม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LABOR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ของหน่วยบริการ เฉพาะคนไทย ที่มารับบริการด้วยเรื่องคลอดหรือแท้งบุตรในระหว่างปีที่ทำการเก็บข้อมูล และได้รับบริการคุมกำเนิด ด้วยวิธีสมัยใหม่ภายใน 42 วัน หลังคลอดหรือหลังแท้ง</a:t>
            </a:r>
          </a:p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รับบริการในช่วง 1 เมษายน 2563 ถึง 31 มีนาคม 2564 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7" y="2247717"/>
            <a:ext cx="5086905" cy="255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ร้อยละของหญิงอายุน้อยกว่า 20 ปี ที่ได้รับบริการคุมกำเนิดด้วยวิธีสมัยใหม่ 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Modern Methods)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หลังคลอดหรือหลังแท้ง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ตัวชี้วัดเขต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1811685-D4AE-4E65-B704-5A2B64D6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419" y="4950414"/>
            <a:ext cx="3373514" cy="17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6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3F81425-C06C-41C3-A9B3-6A1AB05CC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6" t="27961" r="28276" b="12750"/>
          <a:stretch/>
        </p:blipFill>
        <p:spPr>
          <a:xfrm>
            <a:off x="0" y="186431"/>
            <a:ext cx="11972175" cy="5877018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90279C91-CE56-4FA6-8A18-63D7E20EC866}"/>
              </a:ext>
            </a:extLst>
          </p:cNvPr>
          <p:cNvSpPr/>
          <p:nvPr/>
        </p:nvSpPr>
        <p:spPr>
          <a:xfrm>
            <a:off x="10688716" y="1376041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1756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F63E72D-3121-4DDC-A672-0BAF01D1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87" y="1643514"/>
            <a:ext cx="6680779" cy="507647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960C355B-00A6-44A3-A8EB-728139FEFCBE}"/>
              </a:ext>
            </a:extLst>
          </p:cNvPr>
          <p:cNvSpPr/>
          <p:nvPr/>
        </p:nvSpPr>
        <p:spPr>
          <a:xfrm>
            <a:off x="323702" y="188098"/>
            <a:ext cx="11513191" cy="1276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ร้อยละของหญิงอายุน้อยกว่า 20 ปี ที่ได้รับบริการคุมกำเนิดด้วยวิธีสมัยใหม่ 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Modern Methods)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หลังคลอดหรือหลังแท้ง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ดาว: 5 แฉก 3">
            <a:extLst>
              <a:ext uri="{FF2B5EF4-FFF2-40B4-BE49-F238E27FC236}">
                <a16:creationId xmlns:a16="http://schemas.microsoft.com/office/drawing/2014/main" id="{2AE9BE60-9150-4872-8252-1F8EF4311456}"/>
              </a:ext>
            </a:extLst>
          </p:cNvPr>
          <p:cNvSpPr/>
          <p:nvPr/>
        </p:nvSpPr>
        <p:spPr>
          <a:xfrm>
            <a:off x="8726749" y="4412203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5847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797118" y="1278384"/>
            <a:ext cx="6128552" cy="4768142"/>
          </a:xfrm>
          <a:prstGeom prst="flowChartPunchedCard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จำนวนผู้ป่วยอายุ 35 ปีขึ้นไปทุกสิทธิ จากฐานข้อมูลของ สปสช. ที่อาศัยอยู่ในเขตรับผิดชอบ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มีชื่ออยู่ในทะเบียนบ้าน ตัวอยู่จริง และ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Type3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ที่อาศัยอยู่ในเขตแต่ทะเบียนบ้านอยู่นอกเขต) ที่ได้รับการวินิจฉัยว่าเป็นโรคความดันโลหิตสูง รหัส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ICD10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I10 - I15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ได้รับการรักษา อย่างต่อเนื่อง (แฟ้ม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Chronic)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และได้รับการวินิจฉัยว่าเป็น  โรคหลอดเลือดสมอง รหัส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ICD10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I60 - I69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ภายในช่วงเวลา 1 เมษายน 2563 – 31 มีนาคม 2564 </a:t>
            </a:r>
          </a:p>
          <a:p>
            <a:pPr algn="thaiDist"/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266330" y="2248270"/>
            <a:ext cx="5415379" cy="255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อัตราการเกิดโรคหลอดเลือดสมองรายใหม่ในกลุ่มผู้ป่วยความดันโลหิตสูง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ตัวชี้วัดเขต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32A82E7-79FE-4FA5-995A-D912D924D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9" y="4301233"/>
            <a:ext cx="5454437" cy="25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5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EDE73D-5518-4534-8FC2-5362842BC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" t="15923" r="27690" b="27108"/>
          <a:stretch/>
        </p:blipFill>
        <p:spPr>
          <a:xfrm>
            <a:off x="413917" y="796770"/>
            <a:ext cx="11364166" cy="526446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9703485-8A48-4C4E-9491-2EB190280C4B}"/>
              </a:ext>
            </a:extLst>
          </p:cNvPr>
          <p:cNvSpPr txBox="1"/>
          <p:nvPr/>
        </p:nvSpPr>
        <p:spPr>
          <a:xfrm>
            <a:off x="4110360" y="889988"/>
            <a:ext cx="51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case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น้อยกว่าร้อยละ 6 (ต่อ 1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 </a:t>
            </a:r>
            <a:r>
              <a:rPr lang="th-TH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ก.)</a:t>
            </a:r>
          </a:p>
        </p:txBody>
      </p:sp>
      <p:sp>
        <p:nvSpPr>
          <p:cNvPr id="7" name="ดาว: 5 แฉก 6">
            <a:extLst>
              <a:ext uri="{FF2B5EF4-FFF2-40B4-BE49-F238E27FC236}">
                <a16:creationId xmlns:a16="http://schemas.microsoft.com/office/drawing/2014/main" id="{45F06203-062D-42BE-AD86-97AACCA5A3B0}"/>
              </a:ext>
            </a:extLst>
          </p:cNvPr>
          <p:cNvSpPr/>
          <p:nvPr/>
        </p:nvSpPr>
        <p:spPr>
          <a:xfrm>
            <a:off x="9024151" y="5184561"/>
            <a:ext cx="239696" cy="2130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903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13" y="385227"/>
            <a:ext cx="5177997" cy="903069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QOF</a:t>
            </a:r>
            <a:endParaRPr lang="th-TH" sz="4800" b="1" dirty="0">
              <a:solidFill>
                <a:schemeClr val="tx1"/>
              </a:solidFill>
            </a:endParaRPr>
          </a:p>
        </p:txBody>
      </p:sp>
      <p:sp>
        <p:nvSpPr>
          <p:cNvPr id="3" name="ลูกศร: รูปห้าเหลี่ยม 2">
            <a:extLst>
              <a:ext uri="{FF2B5EF4-FFF2-40B4-BE49-F238E27FC236}">
                <a16:creationId xmlns:a16="http://schemas.microsoft.com/office/drawing/2014/main" id="{52B2BB13-F717-40E7-A797-7C04A6E54B62}"/>
              </a:ext>
            </a:extLst>
          </p:cNvPr>
          <p:cNvSpPr/>
          <p:nvPr/>
        </p:nvSpPr>
        <p:spPr>
          <a:xfrm>
            <a:off x="429768" y="1620675"/>
            <a:ext cx="3268736" cy="903069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เป้าประสงค์/วัตถุประสงค์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E5DC9E60-E352-4665-B58C-3FE5346AB06E}"/>
              </a:ext>
            </a:extLst>
          </p:cNvPr>
          <p:cNvSpPr/>
          <p:nvPr/>
        </p:nvSpPr>
        <p:spPr>
          <a:xfrm>
            <a:off x="429768" y="3922776"/>
            <a:ext cx="3268736" cy="9155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ผลลัพธ์ที่ต้องการ และการวัดผล</a:t>
            </a:r>
            <a:endParaRPr lang="th-TH" dirty="0"/>
          </a:p>
        </p:txBody>
      </p:sp>
      <p:sp>
        <p:nvSpPr>
          <p:cNvPr id="4" name="แผนผังลําดับงาน: กระบวนการ 3">
            <a:extLst>
              <a:ext uri="{FF2B5EF4-FFF2-40B4-BE49-F238E27FC236}">
                <a16:creationId xmlns:a16="http://schemas.microsoft.com/office/drawing/2014/main" id="{AC834DDE-51FD-419C-959B-A5EC0AD44DE1}"/>
              </a:ext>
            </a:extLst>
          </p:cNvPr>
          <p:cNvSpPr/>
          <p:nvPr/>
        </p:nvSpPr>
        <p:spPr>
          <a:xfrm>
            <a:off x="1124712" y="2523744"/>
            <a:ext cx="9601200" cy="1284591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82675" lvl="2" indent="-269875">
              <a:buFont typeface="+mj-lt"/>
              <a:buAutoNum type="arabicParenR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เพื่อให้ประชาชนได้รับบริการที่มีคุณภาพมาตรฐานตามความจำเป็นต่อสุขภาพและการดำรงชีวิต</a:t>
            </a:r>
          </a:p>
          <a:p>
            <a:pPr marL="1082675" lvl="2" indent="-269875">
              <a:buFont typeface="+mj-lt"/>
              <a:buAutoNum type="arabicParenR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เพื่อให้หน่วยบริการมีการพัฒนาคุณภาพผลงานบริการอย่างต่อเนื่อง</a:t>
            </a:r>
          </a:p>
          <a:p>
            <a:pPr marL="1082675" lvl="2" indent="-269875">
              <a:buFont typeface="+mj-lt"/>
              <a:buAutoNum type="arabicParenR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เพื่อส่งเสริมการพัฒนาคุณภาพของระบบข้อมูลสุขภาพในพื้นที่</a:t>
            </a:r>
          </a:p>
        </p:txBody>
      </p:sp>
      <p:sp>
        <p:nvSpPr>
          <p:cNvPr id="7" name="แผนผังลําดับงาน: กระบวนการ 6">
            <a:extLst>
              <a:ext uri="{FF2B5EF4-FFF2-40B4-BE49-F238E27FC236}">
                <a16:creationId xmlns:a16="http://schemas.microsoft.com/office/drawing/2014/main" id="{4FF3AD47-D7B9-4201-A9ED-1C2CAB025911}"/>
              </a:ext>
            </a:extLst>
          </p:cNvPr>
          <p:cNvSpPr/>
          <p:nvPr/>
        </p:nvSpPr>
        <p:spPr>
          <a:xfrm>
            <a:off x="1124712" y="4838329"/>
            <a:ext cx="9601200" cy="1284591"/>
          </a:xfrm>
          <a:prstGeom prst="flowChart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82675" lvl="2" indent="-269875">
              <a:buFont typeface="+mj-lt"/>
              <a:buAutoNum type="arabicParenR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ประชาชนได้รับบริการที่มีคุณภาพและได้มาตรฐาน</a:t>
            </a:r>
          </a:p>
          <a:p>
            <a:pPr marL="1082675" lvl="2" indent="-269875">
              <a:buFont typeface="+mj-lt"/>
              <a:buAutoNum type="arabicParenR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หน่วยบริการมีผลการดำเนินงานที่มีคุณภาพตามเกณฑ์ที่กำหนด</a:t>
            </a:r>
          </a:p>
          <a:p>
            <a:pPr marL="1082675" lvl="2" indent="-269875">
              <a:buFont typeface="+mj-lt"/>
              <a:buAutoNum type="arabicParenR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ข้อมูลบริการได้รับการพัฒนาและนำมาใช้ในแก้ไขปัญหา/บริการในพื้นที่ได้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6242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59ED6F0-783C-4D35-B49E-FC06E5F1FC1F}"/>
              </a:ext>
            </a:extLst>
          </p:cNvPr>
          <p:cNvSpPr/>
          <p:nvPr/>
        </p:nvSpPr>
        <p:spPr>
          <a:xfrm>
            <a:off x="662864" y="281541"/>
            <a:ext cx="10866267" cy="790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อัตราการเกิดโรคหลอดเลือดสมองรายใหม่ในกลุ่มผู้ป่วยความดันโลหิตสูง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70C7012-F2EE-475C-8722-EFF7D0B1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34" y="1152543"/>
            <a:ext cx="8540328" cy="5390300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922A02CB-F845-4377-94AC-9DC6318FC4FC}"/>
              </a:ext>
            </a:extLst>
          </p:cNvPr>
          <p:cNvSpPr/>
          <p:nvPr/>
        </p:nvSpPr>
        <p:spPr>
          <a:xfrm>
            <a:off x="9765436" y="4749554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F83FE9C-E25C-4C56-A343-8C281E1CCCB3}"/>
              </a:ext>
            </a:extLst>
          </p:cNvPr>
          <p:cNvSpPr txBox="1"/>
          <p:nvPr/>
        </p:nvSpPr>
        <p:spPr>
          <a:xfrm>
            <a:off x="6344572" y="6480660"/>
            <a:ext cx="518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case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น้อยกว่าร้อยละ 6 (ต่อ 1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 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ก.)</a:t>
            </a:r>
          </a:p>
        </p:txBody>
      </p:sp>
    </p:spTree>
    <p:extLst>
      <p:ext uri="{BB962C8B-B14F-4D97-AF65-F5344CB8AC3E}">
        <p14:creationId xmlns:p14="http://schemas.microsoft.com/office/powerpoint/2010/main" val="1684959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970A366-15A2-43BE-94D6-FD39C72BB20B}"/>
              </a:ext>
            </a:extLst>
          </p:cNvPr>
          <p:cNvSpPr txBox="1"/>
          <p:nvPr/>
        </p:nvSpPr>
        <p:spPr>
          <a:xfrm>
            <a:off x="-1624614" y="4633078"/>
            <a:ext cx="897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ศูนย์ข้อมูล เขตสุขภาพที่ 6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http://zone6.cbo.moph.go.th/phi/report/index/?id=127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F54E842-4274-419B-AF09-4B3FA87B4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4" y="1108828"/>
            <a:ext cx="3524250" cy="352425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A3CA899-9D3D-4567-AD01-DE7B37F2C14A}"/>
              </a:ext>
            </a:extLst>
          </p:cNvPr>
          <p:cNvSpPr txBox="1"/>
          <p:nvPr/>
        </p:nvSpPr>
        <p:spPr>
          <a:xfrm>
            <a:off x="1818532" y="52405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ตรวจสอบผลงาน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5CF501C-75F1-4960-BA24-EF499A9690BB}"/>
              </a:ext>
            </a:extLst>
          </p:cNvPr>
          <p:cNvSpPr txBox="1"/>
          <p:nvPr/>
        </p:nvSpPr>
        <p:spPr>
          <a:xfrm>
            <a:off x="8203057" y="524053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ดาวน์โหลดเอกสาร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BF3F0F-480D-4C50-9022-891D03B2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14" y="1303071"/>
            <a:ext cx="3232708" cy="32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58E97E-E324-479E-946E-E834F397FECF}"/>
              </a:ext>
            </a:extLst>
          </p:cNvPr>
          <p:cNvSpPr txBox="1"/>
          <p:nvPr/>
        </p:nvSpPr>
        <p:spPr>
          <a:xfrm>
            <a:off x="6492402" y="5007006"/>
            <a:ext cx="55234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ผลการดำเนินงานบริการงบจ่ายตามเกณฑ์คุณภาพผลงานบริการ(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QOF)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2564 ณ วันที่ 20 มกราคม 2564</a:t>
            </a:r>
          </a:p>
          <a:p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1091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20002" y="337202"/>
            <a:ext cx="10751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ตัวชี้วัดงบจ่ายตามเกณฑ์คุณภาพบริการ </a:t>
            </a:r>
            <a:r>
              <a:rPr lang="th-TH" sz="3600" b="1" dirty="0">
                <a:highlight>
                  <a:srgbClr val="FFFF00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ตัวชี้วัดกลาง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(QOF)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ปีงบประมาณ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2421"/>
              </p:ext>
            </p:extLst>
          </p:nvPr>
        </p:nvGraphicFramePr>
        <p:xfrm>
          <a:off x="934833" y="1154758"/>
          <a:ext cx="10322333" cy="5087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2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ร้อยละผู้ได้รับการคัดกรองและวินิจฉัยเป็นเบาหวาน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02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ร้อยละผู้ได้รับการคัดกรองและวินิจฉัยเป็นความดันโลหิตสูง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ร้อยละหญิงมีครรภ์ได้รับการฝากครรภ์ครั้งแรกภายใน 12 สัปดาห์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1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ร้อยละสะสมความครอบคลุมการตรวจคัดกรองมะเร็งปากมดลูกในสตรี อายุ 30-60 ปี ภายใน 5 ปี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05.1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ร้อยละการใช้ยาปฏิชีวนะอย่างรับผิดชอบในผู้ป่วยนอกโรคอุจจาระร่วงเฉียบพลัน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Diarrhea)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05.2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ร้อยละการใช้ยาปฏิชีวนะอย่างรับผิดชอบในผู้ป่วยนอกโรคติดเชื้อระบบทางเดินหายใจ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Respiratory Infection : RI)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i="0" u="none" strike="noStrike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อัตราการนอนโรงพยาบาลด้วยภาวะที่ควรควบคุมด้วยบริการผู้ป่วยนอก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ACSC: Ambulatory Care Sensitive Condition)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ในโรคลมชัก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epilepsy)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ปอดอุดกั้นเรื้อรัง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COPD)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หืด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asthma)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เบาหวาน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DM)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และความดันโลหิตสูง (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HT) </a:t>
                      </a: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 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400" b="1" i="0" u="none" strike="noStrike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37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484EF24-E20A-480D-82C1-E10A14B4ACC3}"/>
              </a:ext>
            </a:extLst>
          </p:cNvPr>
          <p:cNvSpPr txBox="1">
            <a:spLocks/>
          </p:cNvSpPr>
          <p:nvPr/>
        </p:nvSpPr>
        <p:spPr>
          <a:xfrm>
            <a:off x="169818" y="103031"/>
            <a:ext cx="11737304" cy="869323"/>
          </a:xfrm>
          <a:prstGeom prst="roundRect">
            <a:avLst/>
          </a:prstGeom>
          <a:solidFill>
            <a:schemeClr val="bg1"/>
          </a:solidFill>
        </p:spPr>
        <p:txBody>
          <a:bodyPr lIns="91438" tIns="45719" rIns="91438" bIns="45719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ตัวชี้วัด น้ำหนัก เกณฑ์ </a:t>
            </a:r>
            <a:r>
              <a:rPr lang="th-TH" sz="4000" b="1" dirty="0">
                <a:solidFill>
                  <a:schemeClr val="tx1"/>
                </a:solidFill>
                <a:highlight>
                  <a:srgbClr val="FFFF00"/>
                </a:highligh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ระดับเขต 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ปีงบประมาณ </a:t>
            </a:r>
            <a:r>
              <a:rPr lang="en-US" sz="4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2564 -2566</a:t>
            </a:r>
            <a:endParaRPr lang="en-US" b="1" dirty="0">
              <a:solidFill>
                <a:schemeClr val="tx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F0DFD72-8218-4E1C-BAA7-C48EB517B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34109"/>
              </p:ext>
            </p:extLst>
          </p:nvPr>
        </p:nvGraphicFramePr>
        <p:xfrm>
          <a:off x="851417" y="1053753"/>
          <a:ext cx="10236791" cy="40597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 ระดับเขต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การคัดกรองภาวะซึมเศร้าในกลุ่มเป้าหมายที่กำหนด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5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ผู้สูงอายุ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 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ปีขึ้นไป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28931" marR="2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NCD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84">
                <a:tc>
                  <a:txBody>
                    <a:bodyPr/>
                    <a:lstStyle/>
                    <a:p>
                      <a:pPr marL="173038" indent="-173038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เด็กอายุ 0-5 ปี ที่ได้รับการคัดกรองพัฒนาการ พบสงสัยล่าช้า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marL="630238" lvl="1" indent="-173038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602">
                <a:tc>
                  <a:txBody>
                    <a:bodyPr/>
                    <a:lstStyle/>
                    <a:p>
                      <a:pPr marL="173038" indent="-173038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marL="173038" indent="-173038"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ร้อยละของหญิงอายุน้อยกว่า 20 ปี ที่ได้รับบริการคุมกำเนิดด้วยวิธีสมัยใหม่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Modern Methods)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หลังคลอดหรือหลังแท้ง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marL="630238" lvl="1" indent="-173038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อัตราการเกิดผู้ป่วยโรคหลอดเลือดสมอง รายใหม่ในกลุ่ม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NCD (HT)</a:t>
                      </a:r>
                      <a:b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ที่ได้รับการรักษา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38573" marR="385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1034" y="6130658"/>
            <a:ext cx="1159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ตัวชี้วัดจะไม่มีการเปลี่ยนแปลงในช่วงระยะเวลาที่กำหนด ตั้งแต่ปีงบประมาณ 2564-2566 </a:t>
            </a:r>
            <a:r>
              <a:rPr lang="th-TH" sz="2000" b="1" dirty="0">
                <a:solidFill>
                  <a:srgbClr val="0000CC"/>
                </a:solidFill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แต่อาจมีการปรับนิยาม เป้าหมาย หรือรายละเอียดตัวชี้วัดได้เพื่อให้มีความเหมาะสม โดยกำหนดรายละเอียดตัวชี้วัดที่จะมีการวัดผล หรือเป้าหมาย ปีงบประมาณ 2564-2566 ไว้ในตัวชี้วัดนั้นๆ</a:t>
            </a:r>
            <a:endParaRPr lang="th-TH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822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บัตร 3">
            <a:extLst>
              <a:ext uri="{FF2B5EF4-FFF2-40B4-BE49-F238E27FC236}">
                <a16:creationId xmlns:a16="http://schemas.microsoft.com/office/drawing/2014/main" id="{FE631ED2-8CFB-4828-8122-334052AFED9A}"/>
              </a:ext>
            </a:extLst>
          </p:cNvPr>
          <p:cNvSpPr/>
          <p:nvPr/>
        </p:nvSpPr>
        <p:spPr>
          <a:xfrm>
            <a:off x="5912528" y="1732657"/>
            <a:ext cx="5610688" cy="4190260"/>
          </a:xfrm>
          <a:prstGeom prst="flowChartPunchedCar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จำนวนประชากรสิทธิประกันสุขภาพถ้วนหน้าอายุ 35-74 ปี ที่อาศัยอยู่ในพื้นที่รับผิดชอบ ที่ได้รับการคัดกรองระดับน้ำตาลในเลือด 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 1 เมษายน 2563 ถึง 31 มีนาคม 2564 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(โดยตัดผู้ป่วยที่เคยเป็นเบาหวานก่อนหน้านั้นออก)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F5931A3-4353-4BA1-B4B4-8B5CF0FB0B19}"/>
              </a:ext>
            </a:extLst>
          </p:cNvPr>
          <p:cNvSpPr/>
          <p:nvPr/>
        </p:nvSpPr>
        <p:spPr>
          <a:xfrm>
            <a:off x="355106" y="2709355"/>
            <a:ext cx="5415379" cy="25567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1.ร้อยละของประชากรไทยอายุ 35-74 ปี ได้รับการคัดกรองเบาหวาน โดยการตรวจวัดระดับน้ำตาลในเลือด</a:t>
            </a:r>
          </a:p>
        </p:txBody>
      </p:sp>
      <p:pic>
        <p:nvPicPr>
          <p:cNvPr id="7" name="Picture 2" descr="5 โรคสุดเสี่ยงเพียงขาดการรักษา โรคแทรกซ้อนอาจมาโดยไม่รู้ตัว - โพสต์ทูเดย์  สุขภาพ">
            <a:extLst>
              <a:ext uri="{FF2B5EF4-FFF2-40B4-BE49-F238E27FC236}">
                <a16:creationId xmlns:a16="http://schemas.microsoft.com/office/drawing/2014/main" id="{BAE12852-152D-4C4B-937C-13B6651DD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18712" r="58932" b="59788"/>
          <a:stretch/>
        </p:blipFill>
        <p:spPr bwMode="auto">
          <a:xfrm>
            <a:off x="9952357" y="4856085"/>
            <a:ext cx="2239644" cy="20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แผนผังลำดับงาน: หน่วงเวลา 8">
            <a:extLst>
              <a:ext uri="{FF2B5EF4-FFF2-40B4-BE49-F238E27FC236}">
                <a16:creationId xmlns:a16="http://schemas.microsoft.com/office/drawing/2014/main" id="{FBFBE3C2-F801-4604-9B02-2C4BAC608D48}"/>
              </a:ext>
            </a:extLst>
          </p:cNvPr>
          <p:cNvSpPr/>
          <p:nvPr/>
        </p:nvSpPr>
        <p:spPr>
          <a:xfrm>
            <a:off x="0" y="355106"/>
            <a:ext cx="3373515" cy="861134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แผนผังลำดับงาน: หน่วงเวลา 10">
            <a:extLst>
              <a:ext uri="{FF2B5EF4-FFF2-40B4-BE49-F238E27FC236}">
                <a16:creationId xmlns:a16="http://schemas.microsoft.com/office/drawing/2014/main" id="{4882646B-19B4-4B19-B78D-A1563C8419F4}"/>
              </a:ext>
            </a:extLst>
          </p:cNvPr>
          <p:cNvSpPr/>
          <p:nvPr/>
        </p:nvSpPr>
        <p:spPr>
          <a:xfrm>
            <a:off x="0" y="507507"/>
            <a:ext cx="3373515" cy="1013535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QOF 2564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ตัวชี้วัดกลาง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67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E46CB40-7FA5-4051-A16C-4925867F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21358" r="29368" b="8739"/>
          <a:stretch/>
        </p:blipFill>
        <p:spPr>
          <a:xfrm>
            <a:off x="401039" y="64363"/>
            <a:ext cx="11389921" cy="6729274"/>
          </a:xfrm>
          <a:prstGeom prst="rect">
            <a:avLst/>
          </a:prstGeom>
        </p:spPr>
      </p:pic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1494F7D9-7FBC-4FC6-9E63-8AE0F400CC6D}"/>
              </a:ext>
            </a:extLst>
          </p:cNvPr>
          <p:cNvSpPr/>
          <p:nvPr/>
        </p:nvSpPr>
        <p:spPr>
          <a:xfrm>
            <a:off x="3968320" y="1526961"/>
            <a:ext cx="506026" cy="4261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888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F7D0611-4819-46BC-9812-D62D1077FA61}"/>
              </a:ext>
            </a:extLst>
          </p:cNvPr>
          <p:cNvSpPr/>
          <p:nvPr/>
        </p:nvSpPr>
        <p:spPr>
          <a:xfrm>
            <a:off x="147961" y="461639"/>
            <a:ext cx="9270359" cy="791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1.ร้อยละของประชากรไทยอายุ 35-74 ปี ได้รับการคัดกรองเบาหวาน โดยการตรวจวัดระดับน้ำตาลในเลือด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1D375E3-B7F3-42D9-86C4-B3871672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97" y="1385914"/>
            <a:ext cx="7153748" cy="5281215"/>
          </a:xfrm>
          <a:prstGeom prst="rect">
            <a:avLst/>
          </a:prstGeom>
        </p:spPr>
      </p:pic>
      <p:sp>
        <p:nvSpPr>
          <p:cNvPr id="3" name="ดาว: 5 แฉก 2">
            <a:extLst>
              <a:ext uri="{FF2B5EF4-FFF2-40B4-BE49-F238E27FC236}">
                <a16:creationId xmlns:a16="http://schemas.microsoft.com/office/drawing/2014/main" id="{A83FEC19-4679-4DC8-AF56-85D5EB5360F8}"/>
              </a:ext>
            </a:extLst>
          </p:cNvPr>
          <p:cNvSpPr/>
          <p:nvPr/>
        </p:nvSpPr>
        <p:spPr>
          <a:xfrm>
            <a:off x="8611341" y="2299316"/>
            <a:ext cx="390617" cy="39061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0632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1856</Words>
  <Application>Microsoft Office PowerPoint</Application>
  <PresentationFormat>แบบจอกว้าง</PresentationFormat>
  <Paragraphs>143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QOF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49</cp:revision>
  <cp:lastPrinted>2021-01-27T04:37:03Z</cp:lastPrinted>
  <dcterms:created xsi:type="dcterms:W3CDTF">2021-01-20T03:58:54Z</dcterms:created>
  <dcterms:modified xsi:type="dcterms:W3CDTF">2021-01-27T08:56:35Z</dcterms:modified>
</cp:coreProperties>
</file>