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3" r:id="rId12"/>
    <p:sldId id="275" r:id="rId13"/>
    <p:sldId id="268" r:id="rId14"/>
    <p:sldId id="266" r:id="rId15"/>
    <p:sldId id="269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apple\Downloads\Ill%20define%20(&#3652;&#3605;&#3619;&#3617;&#3634;&#3626;&#3607;&#3637;&#3656;%202)&#3617;.&#3588;-&#3617;&#3637;.&#3588;.60(&#3648;&#3586;&#3605;%206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3200" b="1" dirty="0"/>
              <a:t>ร้อยละการตายไม่ทราบสาเหตุ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'ILL define'!$E$3</c:f>
              <c:strCache>
                <c:ptCount val="1"/>
                <c:pt idx="0">
                  <c:v>ร้อยละการตายไม่ทราบสาเหตุ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'ILL define'!$B$4:$B$11</c:f>
              <c:strCache>
                <c:ptCount val="8"/>
                <c:pt idx="0">
                  <c:v>จันทบุรี</c:v>
                </c:pt>
                <c:pt idx="1">
                  <c:v>ฉะเชิงเทรา</c:v>
                </c:pt>
                <c:pt idx="2">
                  <c:v>ชลบุรี</c:v>
                </c:pt>
                <c:pt idx="3">
                  <c:v>ตราด</c:v>
                </c:pt>
                <c:pt idx="4">
                  <c:v>ปราจีนบุรี</c:v>
                </c:pt>
                <c:pt idx="5">
                  <c:v>ระยอง</c:v>
                </c:pt>
                <c:pt idx="6">
                  <c:v>สมุทรปราการ</c:v>
                </c:pt>
                <c:pt idx="7">
                  <c:v>สระแก้ว</c:v>
                </c:pt>
              </c:strCache>
            </c:strRef>
          </c:cat>
          <c:val>
            <c:numRef>
              <c:f>'ILL define'!$E$4:$E$11</c:f>
              <c:numCache>
                <c:formatCode>0.0</c:formatCode>
                <c:ptCount val="8"/>
                <c:pt idx="0">
                  <c:v>23.65702479338843</c:v>
                </c:pt>
                <c:pt idx="1">
                  <c:v>27.571669477234401</c:v>
                </c:pt>
                <c:pt idx="2">
                  <c:v>30.680119581464869</c:v>
                </c:pt>
                <c:pt idx="3">
                  <c:v>20.82191780821918</c:v>
                </c:pt>
                <c:pt idx="4">
                  <c:v>27.634660421545661</c:v>
                </c:pt>
                <c:pt idx="5">
                  <c:v>28.268551236749119</c:v>
                </c:pt>
                <c:pt idx="6">
                  <c:v>32.464825429911407</c:v>
                </c:pt>
                <c:pt idx="7">
                  <c:v>27.073170731707322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99136"/>
        <c:axId val="23975424"/>
      </c:barChart>
      <c:catAx>
        <c:axId val="1989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75424"/>
        <c:crosses val="autoZero"/>
        <c:auto val="1"/>
        <c:lblAlgn val="ctr"/>
        <c:lblOffset val="100"/>
        <c:noMultiLvlLbl val="0"/>
      </c:catAx>
      <c:valAx>
        <c:axId val="239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0540888986098959"/>
          <c:y val="8.4180979826834635E-3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กราฟแสดงร้อยละการให้สาเหตุการตายที่ไม่ทราบสาเหตุ จ.สระแก้ว  (ต.ค.59 – ก.พ.60)</c:v>
                </c:pt>
              </c:strCache>
            </c:strRef>
          </c:tx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ปี 59</c:v>
                </c:pt>
                <c:pt idx="1">
                  <c:v>ไตรมาศ 1</c:v>
                </c:pt>
                <c:pt idx="2">
                  <c:v>ไตรมาศ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31.9</c:v>
                </c:pt>
                <c:pt idx="2">
                  <c:v>27.1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729728"/>
        <c:axId val="348731264"/>
      </c:lineChart>
      <c:catAx>
        <c:axId val="34872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48731264"/>
        <c:crosses val="autoZero"/>
        <c:auto val="1"/>
        <c:lblAlgn val="ctr"/>
        <c:lblOffset val="100"/>
        <c:noMultiLvlLbl val="0"/>
      </c:catAx>
      <c:valAx>
        <c:axId val="348731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72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บริการสุขภาพ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5"/>
              <c:layout>
                <c:manualLayout>
                  <c:x val="-1.3888888888888888E-2"/>
                  <c:y val="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296296296296294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รพ.สมเด็จพระยุพราชสระแก้ว</c:v>
                </c:pt>
                <c:pt idx="1">
                  <c:v>รพ.คลองหาด</c:v>
                </c:pt>
                <c:pt idx="2">
                  <c:v>รพ.ตาพระยา</c:v>
                </c:pt>
                <c:pt idx="3">
                  <c:v>รพ.วังน้ำเย็น</c:v>
                </c:pt>
                <c:pt idx="4">
                  <c:v>รพ.วัฒนานคร</c:v>
                </c:pt>
                <c:pt idx="5">
                  <c:v>รพ.อรัญประเทศ</c:v>
                </c:pt>
                <c:pt idx="6">
                  <c:v>รพ.เขาฉกรรจ์</c:v>
                </c:pt>
                <c:pt idx="7">
                  <c:v>รพ.โคกสูง</c:v>
                </c:pt>
                <c:pt idx="8">
                  <c:v>รพ.วังสมบูรณ์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76.078431372549019</c:v>
                </c:pt>
                <c:pt idx="1">
                  <c:v>80.735294117647058</c:v>
                </c:pt>
                <c:pt idx="2">
                  <c:v>50.445103857566764</c:v>
                </c:pt>
                <c:pt idx="3">
                  <c:v>51.994091580502214</c:v>
                </c:pt>
                <c:pt idx="4">
                  <c:v>47.647058823529413</c:v>
                </c:pt>
                <c:pt idx="5">
                  <c:v>70</c:v>
                </c:pt>
                <c:pt idx="6">
                  <c:v>69.705882352941174</c:v>
                </c:pt>
                <c:pt idx="7">
                  <c:v>62.941176470588232</c:v>
                </c:pt>
                <c:pt idx="8">
                  <c:v>55.735294117647058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การให้รหัส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5"/>
              <c:layout>
                <c:manualLayout>
                  <c:x val="6.1728395061728392E-3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061728395061727E-2"/>
                  <c:y val="-1.403016330447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8888888888887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757363662875474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92D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รพ.สมเด็จพระยุพราชสระแก้ว</c:v>
                </c:pt>
                <c:pt idx="1">
                  <c:v>รพ.คลองหาด</c:v>
                </c:pt>
                <c:pt idx="2">
                  <c:v>รพ.ตาพระยา</c:v>
                </c:pt>
                <c:pt idx="3">
                  <c:v>รพ.วังน้ำเย็น</c:v>
                </c:pt>
                <c:pt idx="4">
                  <c:v>รพ.วัฒนานคร</c:v>
                </c:pt>
                <c:pt idx="5">
                  <c:v>รพ.อรัญประเทศ</c:v>
                </c:pt>
                <c:pt idx="6">
                  <c:v>รพ.เขาฉกรรจ์</c:v>
                </c:pt>
                <c:pt idx="7">
                  <c:v>รพ.โคกสูง</c:v>
                </c:pt>
                <c:pt idx="8">
                  <c:v>รพ.วังสมบูรณ์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89.8</c:v>
                </c:pt>
                <c:pt idx="1">
                  <c:v>90.57</c:v>
                </c:pt>
                <c:pt idx="2">
                  <c:v>69.33</c:v>
                </c:pt>
                <c:pt idx="3">
                  <c:v>77</c:v>
                </c:pt>
                <c:pt idx="5">
                  <c:v>65.709999999999994</c:v>
                </c:pt>
                <c:pt idx="6">
                  <c:v>68.180000000000007</c:v>
                </c:pt>
                <c:pt idx="7">
                  <c:v>51.43</c:v>
                </c:pt>
                <c:pt idx="8">
                  <c:v>52.69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046976"/>
        <c:axId val="20747392"/>
      </c:barChart>
      <c:catAx>
        <c:axId val="20046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47392"/>
        <c:crosses val="autoZero"/>
        <c:auto val="1"/>
        <c:lblAlgn val="ctr"/>
        <c:lblOffset val="100"/>
        <c:noMultiLvlLbl val="0"/>
      </c:catAx>
      <c:valAx>
        <c:axId val="20747392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crossAx val="20046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บริการสุขภาพ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4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รพ.สมเด็จพระยุพราชสระแก้ว</c:v>
                </c:pt>
                <c:pt idx="1">
                  <c:v>รพ.คลองหาด</c:v>
                </c:pt>
                <c:pt idx="2">
                  <c:v>รพ.ตาพระยา</c:v>
                </c:pt>
                <c:pt idx="3">
                  <c:v>รพ.วังน้ำเย็น</c:v>
                </c:pt>
                <c:pt idx="4">
                  <c:v>รพ.วัฒนานคร</c:v>
                </c:pt>
                <c:pt idx="5">
                  <c:v>รพ.อรัญประเทศ</c:v>
                </c:pt>
                <c:pt idx="6">
                  <c:v>รพ.เขาฉกรรจ์</c:v>
                </c:pt>
                <c:pt idx="7">
                  <c:v>รพ.โคกสูง</c:v>
                </c:pt>
                <c:pt idx="8">
                  <c:v>รพ.วังสมบูรณ์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75.411522633744852</c:v>
                </c:pt>
                <c:pt idx="1">
                  <c:v>72.717391304347828</c:v>
                </c:pt>
                <c:pt idx="2">
                  <c:v>72.457627118644069</c:v>
                </c:pt>
                <c:pt idx="3">
                  <c:v>74.46120689655173</c:v>
                </c:pt>
                <c:pt idx="4">
                  <c:v>0</c:v>
                </c:pt>
                <c:pt idx="5">
                  <c:v>70.557851239669418</c:v>
                </c:pt>
                <c:pt idx="6">
                  <c:v>72.608695652173907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การให้รหัส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delete val="1"/>
            </c:dLbl>
            <c:dLbl>
              <c:idx val="6"/>
              <c:layout>
                <c:manualLayout>
                  <c:x val="2.1604938271604937E-2"/>
                  <c:y val="8.4180979826834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400">
                    <a:solidFill>
                      <a:srgbClr val="92D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รพ.สมเด็จพระยุพราชสระแก้ว</c:v>
                </c:pt>
                <c:pt idx="1">
                  <c:v>รพ.คลองหาด</c:v>
                </c:pt>
                <c:pt idx="2">
                  <c:v>รพ.ตาพระยา</c:v>
                </c:pt>
                <c:pt idx="3">
                  <c:v>รพ.วังน้ำเย็น</c:v>
                </c:pt>
                <c:pt idx="4">
                  <c:v>รพ.วัฒนานคร</c:v>
                </c:pt>
                <c:pt idx="5">
                  <c:v>รพ.อรัญประเทศ</c:v>
                </c:pt>
                <c:pt idx="6">
                  <c:v>รพ.เขาฉกรรจ์</c:v>
                </c:pt>
                <c:pt idx="7">
                  <c:v>รพ.โคกสูง</c:v>
                </c:pt>
                <c:pt idx="8">
                  <c:v>รพ.วังสมบูรณ์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98.92</c:v>
                </c:pt>
                <c:pt idx="1">
                  <c:v>98.68</c:v>
                </c:pt>
                <c:pt idx="2">
                  <c:v>83.45</c:v>
                </c:pt>
                <c:pt idx="3">
                  <c:v>96.46</c:v>
                </c:pt>
                <c:pt idx="4" formatCode="0.00">
                  <c:v>0</c:v>
                </c:pt>
                <c:pt idx="5">
                  <c:v>90.21</c:v>
                </c:pt>
                <c:pt idx="6">
                  <c:v>71.430000000000007</c:v>
                </c:pt>
                <c:pt idx="7" formatCode="0.00">
                  <c:v>0</c:v>
                </c:pt>
                <c:pt idx="8" formatCode="0.0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942656"/>
        <c:axId val="23973888"/>
      </c:barChart>
      <c:catAx>
        <c:axId val="23942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973888"/>
        <c:crosses val="autoZero"/>
        <c:auto val="1"/>
        <c:lblAlgn val="ctr"/>
        <c:lblOffset val="100"/>
        <c:noMultiLvlLbl val="0"/>
      </c:catAx>
      <c:valAx>
        <c:axId val="2397388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crossAx val="23942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0.11501</cdr:x>
      <cdr:y>0.14951</cdr:y>
    </cdr:from>
    <cdr:to>
      <cdr:x>0.98124</cdr:x>
      <cdr:y>0.14951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946448" y="676672"/>
          <a:ext cx="712879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0.11501</cdr:x>
      <cdr:y>0.21315</cdr:y>
    </cdr:from>
    <cdr:to>
      <cdr:x>0.98124</cdr:x>
      <cdr:y>0.21315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946448" y="964704"/>
          <a:ext cx="7128792" cy="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A97A-1E50-4ADC-90D7-4B02F2393565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6BC05-5135-4A7B-B14C-D7555C5C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6BC05-5135-4A7B-B14C-D7555C5CD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6BC05-5135-4A7B-B14C-D7555C5CD5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5634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113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8592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5071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FF8F15B6-D210-494D-AF16-3DD12F5D37E9}" type="datetime1">
              <a:rPr lang="th-TH" altLang="th-TH" sz="1300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02/06/60</a:t>
            </a:fld>
            <a:endParaRPr lang="en-US" altLang="th-TH" sz="1300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5634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113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8592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5071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EA1CCE07-CF98-482D-88F7-8E13F51BF2A4}" type="slidenum">
              <a:rPr lang="en-US" altLang="th-TH" sz="1300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17</a:t>
            </a:fld>
            <a:endParaRPr lang="en-US" altLang="th-TH" sz="1300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7125" cy="3702050"/>
          </a:xfrm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689477"/>
            <a:ext cx="5438775" cy="444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4" tIns="42451" rIns="84904" bIns="42451" anchor="ctr"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3573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4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6638" y="272542"/>
            <a:ext cx="8227914" cy="114610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0085-609A-47D5-A53B-0D9B5D10D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2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1689-E0D4-4C45-9E3D-FFA8F9400FAD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1660-05EA-44CE-8D9D-91BD25105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7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kw.hdc.moph.go.th/hdc/reports/report.php?source=pformated/format1.php&amp;cat_id=b2b59e64c4e6c92d4b1ec16a599d882b&amp;id=d0726b6e82496162f596395050cb6c8c" TargetMode="External"/><Relationship Id="rId7" Type="http://schemas.openxmlformats.org/officeDocument/2006/relationships/hyperlink" Target="http://skw.hdc.moph.go.th/hdc/reports/report.php?source=pformated/format1.php&amp;cat_id=6966b0664b89805a484d7ac96c6edc48&amp;id=4eab25b045dc0a9453d85c98dc2fdef0" TargetMode="External"/><Relationship Id="rId2" Type="http://schemas.openxmlformats.org/officeDocument/2006/relationships/hyperlink" Target="http://skw.hdc.moph.go.th/hdc/reports/report.php?source=pformated/format1.php&amp;cat_id=b2b59e64c4e6c92d4b1ec16a599d882b&amp;id=71cff4a5f828ddbe688784c2659abfe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kw.hdc.moph.go.th/hdc/reports/report.php?source=pformated/format1.php&amp;cat_id=6966b0664b89805a484d7ac96c6edc48&amp;id=308526013808e90ce8f30d66e3b5ad82" TargetMode="External"/><Relationship Id="rId5" Type="http://schemas.openxmlformats.org/officeDocument/2006/relationships/hyperlink" Target="http://skw.hdc.moph.go.th/hdc/reports/report.php?source=pformated/format1.php&amp;cat_id=6966b0664b89805a484d7ac96c6edc48&amp;id=df0700e8e3c79802b208b8780ab64d61" TargetMode="External"/><Relationship Id="rId4" Type="http://schemas.openxmlformats.org/officeDocument/2006/relationships/hyperlink" Target="http://skw.hdc.moph.go.th/hdc/reports/report.php?source=pformated/format1.php&amp;cat_id=b2b59e64c4e6c92d4b1ec16a599d882b&amp;id=1932e7f6482a5e1e3c20b51927ef4ad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/>
          </p:cNvSpPr>
          <p:nvPr/>
        </p:nvSpPr>
        <p:spPr>
          <a:xfrm>
            <a:off x="483050" y="1919172"/>
            <a:ext cx="8238123" cy="121732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tabLst>
                <a:tab pos="642129" algn="l"/>
                <a:tab pos="1281448" algn="l"/>
                <a:tab pos="1920767" algn="l"/>
                <a:tab pos="2564301" algn="l"/>
                <a:tab pos="3205025" algn="l"/>
                <a:tab pos="3845749" algn="l"/>
                <a:tab pos="4486473" algn="l"/>
                <a:tab pos="5127197" algn="l"/>
                <a:tab pos="5765110" algn="l"/>
                <a:tab pos="6407239" algn="l"/>
                <a:tab pos="7049368" algn="l"/>
                <a:tab pos="7691497" algn="l"/>
              </a:tabLst>
              <a:defRPr/>
            </a:pPr>
            <a:r>
              <a:rPr lang="th-TH" sz="7200" b="1" dirty="0" smtClean="0">
                <a:solidFill>
                  <a:srgbClr val="004A4A"/>
                </a:solidFill>
                <a:latin typeface="Angsana New" charset="0"/>
                <a:ea typeface="Angsana New" charset="0"/>
                <a:cs typeface="Angsana New" charset="0"/>
              </a:rPr>
              <a:t>การดำเนินงาน</a:t>
            </a:r>
          </a:p>
          <a:p>
            <a:pPr algn="ctr">
              <a:lnSpc>
                <a:spcPct val="80000"/>
              </a:lnSpc>
              <a:tabLst>
                <a:tab pos="642129" algn="l"/>
                <a:tab pos="1281448" algn="l"/>
                <a:tab pos="1920767" algn="l"/>
                <a:tab pos="2564301" algn="l"/>
                <a:tab pos="3205025" algn="l"/>
                <a:tab pos="3845749" algn="l"/>
                <a:tab pos="4486473" algn="l"/>
                <a:tab pos="5127197" algn="l"/>
                <a:tab pos="5765110" algn="l"/>
                <a:tab pos="6407239" algn="l"/>
                <a:tab pos="7049368" algn="l"/>
                <a:tab pos="7691497" algn="l"/>
              </a:tabLst>
              <a:defRPr/>
            </a:pPr>
            <a:r>
              <a:rPr lang="th-TH" sz="7200" b="1" dirty="0" smtClean="0">
                <a:solidFill>
                  <a:srgbClr val="004A4A"/>
                </a:solidFill>
                <a:latin typeface="Angsana New" charset="0"/>
                <a:ea typeface="Angsana New" charset="0"/>
                <a:cs typeface="Angsana New" charset="0"/>
              </a:rPr>
              <a:t>ด้านระบบสารสนเทศสุขภาพ</a:t>
            </a:r>
          </a:p>
          <a:p>
            <a:pPr algn="ctr">
              <a:lnSpc>
                <a:spcPct val="80000"/>
              </a:lnSpc>
              <a:tabLst>
                <a:tab pos="642129" algn="l"/>
                <a:tab pos="1281448" algn="l"/>
                <a:tab pos="1920767" algn="l"/>
                <a:tab pos="2564301" algn="l"/>
                <a:tab pos="3205025" algn="l"/>
                <a:tab pos="3845749" algn="l"/>
                <a:tab pos="4486473" algn="l"/>
                <a:tab pos="5127197" algn="l"/>
                <a:tab pos="5765110" algn="l"/>
                <a:tab pos="6407239" algn="l"/>
                <a:tab pos="7049368" algn="l"/>
                <a:tab pos="7691497" algn="l"/>
              </a:tabLst>
              <a:defRPr/>
            </a:pPr>
            <a:r>
              <a:rPr lang="th-TH" sz="7200" b="1" dirty="0" smtClean="0">
                <a:solidFill>
                  <a:srgbClr val="004A4A"/>
                </a:solidFill>
                <a:latin typeface="Angsana New" charset="0"/>
                <a:ea typeface="Angsana New" charset="0"/>
                <a:cs typeface="Angsana New" charset="0"/>
              </a:rPr>
              <a:t>จ.สระแก้ว</a:t>
            </a:r>
            <a:endParaRPr lang="th-TH" sz="7200" b="1" dirty="0">
              <a:solidFill>
                <a:srgbClr val="004A4A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9186" y="931612"/>
            <a:ext cx="587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chemeClr val="accent1">
                    <a:lumMod val="50000"/>
                  </a:schemeClr>
                </a:solidFill>
                <a:latin typeface="Angsana New" charset="0"/>
                <a:ea typeface="Angsana New" charset="0"/>
                <a:cs typeface="Angsana New" charset="0"/>
              </a:rPr>
              <a:t>รายงานความคืบหน้า</a:t>
            </a:r>
            <a:endParaRPr lang="th-TH" sz="5400" dirty="0">
              <a:solidFill>
                <a:schemeClr val="accent1">
                  <a:lumMod val="50000"/>
                </a:schemeClr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คุณภาพข้อมูล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คุณภาพข้อมูลสาเหตุการตาย</a:t>
            </a:r>
            <a:br>
              <a:rPr lang="th-TH" sz="3600" b="1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ตายไม่ทราบสาเหตุ 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(ill-define) </a:t>
            </a:r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ของจังหวัดไม่เกินร้อยละ 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25</a:t>
            </a:r>
            <a:endParaRPr lang="th-TH" dirty="0" smtClean="0">
              <a:latin typeface="Angsana New" pitchFamily="18" charset="-34"/>
              <a:ea typeface="Tahoma" panose="020B0604030504040204" pitchFamily="34" charset="0"/>
              <a:cs typeface="Angsana New" pitchFamily="18" charset="-34"/>
            </a:endParaRPr>
          </a:p>
          <a:p>
            <a:r>
              <a:rPr lang="th-TH" sz="3600" b="1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คุณภาพข้อมูลบริการสุขภาพ</a:t>
            </a:r>
          </a:p>
          <a:p>
            <a:pPr marL="400050" lvl="1" indent="0">
              <a:buNone/>
            </a:pPr>
            <a:r>
              <a:rPr lang="th-TH" sz="3200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ข้อมูลเวชระเบียนและการวินิจฉัยโรค มีความถูกต้องครบถ้วนไม่น้อยกว่าร้อยละ </a:t>
            </a:r>
            <a:r>
              <a:rPr lang="en-US" sz="3200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6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872185"/>
              </p:ext>
            </p:extLst>
          </p:nvPr>
        </p:nvGraphicFramePr>
        <p:xfrm>
          <a:off x="666750" y="1219200"/>
          <a:ext cx="7810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086007" y="548695"/>
            <a:ext cx="2513749" cy="51246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h-TH" sz="2400" dirty="0" smtClean="0">
                <a:solidFill>
                  <a:schemeClr val="bg1"/>
                </a:solidFill>
                <a:latin typeface="Angsana New" charset="0"/>
                <a:ea typeface="Angsana New" charset="0"/>
                <a:cs typeface="Angsana New" charset="0"/>
              </a:rPr>
              <a:t>ข้อมูลจากการใบมรณะบัตร</a:t>
            </a:r>
            <a:endParaRPr lang="en-US" sz="2400" dirty="0">
              <a:solidFill>
                <a:schemeClr val="bg1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66750" y="5889735"/>
            <a:ext cx="2756102" cy="512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ข้อมูล</a:t>
            </a:r>
            <a:r>
              <a:rPr lang="en-US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ณ วันที่ </a:t>
            </a:r>
            <a:r>
              <a:rPr lang="en-US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22 </a:t>
            </a:r>
            <a:r>
              <a:rPr lang="th-TH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พ.ค. </a:t>
            </a:r>
            <a:r>
              <a:rPr lang="en-US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60</a:t>
            </a:r>
            <a:endParaRPr lang="en-US" sz="2000" dirty="0">
              <a:solidFill>
                <a:srgbClr val="FF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69233" y="2743200"/>
            <a:ext cx="730801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69233" y="2236033"/>
            <a:ext cx="730801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148780" y="2422666"/>
            <a:ext cx="2756102" cy="512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เกณฑ์</a:t>
            </a:r>
            <a:r>
              <a:rPr lang="en-US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 (25.0)</a:t>
            </a:r>
            <a:endParaRPr lang="en-US" sz="2000" dirty="0">
              <a:solidFill>
                <a:srgbClr val="FF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169233" y="1912852"/>
            <a:ext cx="2756102" cy="5124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ค่าเฉลี่ยประเทศ </a:t>
            </a:r>
            <a:r>
              <a:rPr lang="en-US" sz="2000" dirty="0" smtClean="0">
                <a:solidFill>
                  <a:srgbClr val="FF0000"/>
                </a:solidFill>
                <a:latin typeface="Angsana New" charset="0"/>
                <a:ea typeface="Angsana New" charset="0"/>
                <a:cs typeface="Angsana New" charset="0"/>
              </a:rPr>
              <a:t>(32.0)</a:t>
            </a:r>
            <a:endParaRPr lang="en-US" sz="2000" dirty="0">
              <a:solidFill>
                <a:srgbClr val="FF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7513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คุณภาพข้อมูลสาเหตุการตาย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ข้อมูลเวชระเบียนและการวินิจฉัยโรค มีความถูกต้องครบถ้วนไม่น้อยกว่าร้อยละ 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80 (</a:t>
            </a:r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ผู้ป่วยนอก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3400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2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8650" y="1663700"/>
          <a:ext cx="7886701" cy="3532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510"/>
                <a:gridCol w="617826"/>
                <a:gridCol w="881779"/>
                <a:gridCol w="823767"/>
                <a:gridCol w="823767"/>
                <a:gridCol w="881779"/>
                <a:gridCol w="556913"/>
                <a:gridCol w="591720"/>
                <a:gridCol w="548211"/>
                <a:gridCol w="1125429"/>
              </a:tblGrid>
              <a:tr h="2787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 dirty="0">
                          <a:effectLst/>
                        </a:rPr>
                        <a:t>ชื่อหน่วยบริการ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เกณฑ์คุณภาพข้อมูล </a:t>
                      </a:r>
                      <a:r>
                        <a:rPr lang="en-US" sz="1500" u="none" strike="noStrike">
                          <a:effectLst/>
                        </a:rPr>
                        <a:t>OPD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ร้อยละ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คะแนนคุณภาพ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454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CC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ประวัติการเจ็บป่วย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ตรวจร่างกาย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 dirty="0">
                          <a:effectLst/>
                        </a:rPr>
                        <a:t>คำวินิจฉัย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การรักษา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คะแนนเต็ม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คะแนนที่ได้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u="none" strike="noStrike">
                          <a:effectLst/>
                        </a:rPr>
                        <a:t>การให้รหัส (ร้อยละ)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557528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รพ.สมเด็จพระยุพราชสระแก้ว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76.08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89.80%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รพ.คลองหาด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158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119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549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80.74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90.57%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u="none" strike="noStrike">
                          <a:effectLst/>
                        </a:rPr>
                        <a:t>รพ.ตาพระยา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109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674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50.45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69.33%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รพ.วังน้ำเย็น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116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677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352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51.99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77.00%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รพ.วัฒนานคร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114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324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47.65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 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รพ.อรัญประเทศ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476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70.00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65.71%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รพ.เขาฉกรรจ์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237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69.71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68.18%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รพ.โคกสูง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77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94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428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62.94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51.43%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  <a:tr h="278764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500" u="none" strike="noStrike">
                          <a:effectLst/>
                        </a:rPr>
                        <a:t>รพ.วังสมบูรณ์</a:t>
                      </a:r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108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49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112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680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379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55.74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52.69%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711" marR="8711" marT="8711" marB="0"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995936" y="1916832"/>
            <a:ext cx="0" cy="3240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88024" y="1916832"/>
            <a:ext cx="0" cy="3240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5936" y="1916832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5936" y="5157192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ข้อมูลเวชระเบียนและการวินิจฉัยโรค มีความถูกต้องครบถ้วนไม่น้อยกว่าร้อยละ 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80 (</a:t>
            </a:r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ผู้ป่วยนอก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25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490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ข้อมูลเวชระเบียนและการวินิจฉัยโรค มีความถูกต้องครบถ้วนไม่น้อยกว่าร้อยละ 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80 (</a:t>
            </a:r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ผู้ป่วยใน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26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ข้อมูลเวชระเบียนและการวินิจฉัยโรค มีความถูกต้องครบถ้วนไม่น้อยกว่าร้อยละ 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80 (</a:t>
            </a:r>
            <a:r>
              <a:rPr lang="th-TH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ผู้ป่วยใน</a:t>
            </a:r>
            <a:r>
              <a:rPr lang="en-US" dirty="0" smtClean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33853"/>
              </p:ext>
            </p:extLst>
          </p:nvPr>
        </p:nvGraphicFramePr>
        <p:xfrm>
          <a:off x="0" y="1619670"/>
          <a:ext cx="9108506" cy="4596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996"/>
                <a:gridCol w="590822"/>
                <a:gridCol w="590822"/>
                <a:gridCol w="590822"/>
                <a:gridCol w="590822"/>
                <a:gridCol w="590822"/>
                <a:gridCol w="590822"/>
                <a:gridCol w="590822"/>
                <a:gridCol w="590822"/>
                <a:gridCol w="590822"/>
                <a:gridCol w="590822"/>
                <a:gridCol w="849307"/>
                <a:gridCol w="676983"/>
              </a:tblGrid>
              <a:tr h="1500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</a:rPr>
                        <a:t>ชื่อหน่วยบริการ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DS1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DS2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Hx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Progress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Nurse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คะแนนเต็ม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คะแนน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ร้อยละ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คะแนนคุณภาพการให้รหัสโรค (ร้อยละ)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>
                          <a:effectLst/>
                        </a:rPr>
                        <a:t>ที่ได้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รพ.สมเด็จพระยุพราชสระแก้ว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75.41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98.92%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รพ.คลองหาด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72.72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98.68%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รพ.ตาพระยา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72.46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83.45%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u="none" strike="noStrike">
                          <a:effectLst/>
                        </a:rPr>
                        <a:t>รพ.วังน้ำเย็น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74.46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96.46%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รพ.วัฒนานคร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รพ.อรัญประเทศ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70.56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90.21%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รพ.เขาฉกรรจ์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72.61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71.43%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รพ.โคกสูง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  <a:tr h="309536"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400" u="none" strike="noStrike">
                          <a:effectLst/>
                        </a:rPr>
                        <a:t>รพ.วังสมบูรณ์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8341" marR="8341" marT="8341" marB="0"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82344" y="1916832"/>
            <a:ext cx="1213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3" idx="2"/>
          </p:cNvCxnSpPr>
          <p:nvPr/>
        </p:nvCxnSpPr>
        <p:spPr>
          <a:xfrm flipH="1">
            <a:off x="4554253" y="1916832"/>
            <a:ext cx="28092" cy="4298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6136" y="1916832"/>
            <a:ext cx="0" cy="432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4253" y="6237312"/>
            <a:ext cx="12418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25672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630340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035008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439676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AFCED0A9-FFA3-4EBA-8F41-B7F543F6D151}" type="slidenum">
              <a:rPr lang="en-US" altLang="th-TH" sz="1328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17</a:t>
            </a:fld>
            <a:endParaRPr lang="en-US" altLang="th-TH" sz="1328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0922" y="1940601"/>
            <a:ext cx="2012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baseline="30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you.</a:t>
            </a:r>
            <a:endParaRPr lang="th-TH" sz="6000" b="1" baseline="30000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3593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96124"/>
          </a:xfrm>
        </p:spPr>
        <p:txBody>
          <a:bodyPr anchor="t">
            <a:noAutofit/>
          </a:bodyPr>
          <a:lstStyle/>
          <a:p>
            <a:r>
              <a:rPr lang="th-TH" sz="4000" b="1" dirty="0" smtClean="0"/>
              <a:t>สรุปแผนงานข้อมูลที่ต้อง</a:t>
            </a:r>
            <a:r>
              <a:rPr lang="th-TH" sz="4000" b="1" dirty="0" smtClean="0"/>
              <a:t>ดำเนินการ</a:t>
            </a:r>
            <a:endParaRPr lang="th-TH" sz="4000" b="1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44916"/>
              </p:ext>
            </p:extLst>
          </p:nvPr>
        </p:nvGraphicFramePr>
        <p:xfrm>
          <a:off x="323528" y="902261"/>
          <a:ext cx="8568952" cy="5828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2368"/>
                <a:gridCol w="1728192"/>
                <a:gridCol w="2592288"/>
                <a:gridCol w="936104"/>
              </a:tblGrid>
              <a:tr h="375920"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กิจกรรม</a:t>
                      </a:r>
                      <a:endParaRPr lang="th-TH" sz="28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แฟ้มที่บันทึก</a:t>
                      </a:r>
                      <a:endParaRPr lang="th-TH" sz="28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รหัสที่เกี่ยวข้อง</a:t>
                      </a:r>
                      <a:endParaRPr lang="th-TH" sz="28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LINK 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ปรับเปลี่ยนพฤติกรรมกลุ่มเสี่ยง/กลุ่มป่วย/กลุ่ม </a:t>
                      </a:r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CVD Risk </a:t>
                      </a:r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ที่ผลผิดปกติ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diag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38113" indent="-138113" fontAlgn="t">
                        <a:buFont typeface="Arial"/>
                        <a:buChar char="•"/>
                        <a:tabLst/>
                      </a:pP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Z71.3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2"/>
                        </a:rPr>
                        <a:t>HDC</a:t>
                      </a:r>
                      <a:endParaRPr lang="en-US" sz="1800" dirty="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1172431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 ตา ไต เท้าและช่องปาก ผู้ป่วยเบาหวาน/ความดันฯ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chronicfu</a:t>
                      </a:r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labfu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38113" indent="-138113" fontAlgn="t">
                        <a:buFont typeface="Arial"/>
                        <a:buChar char="•"/>
                        <a:tabLst/>
                      </a:pP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diag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โรคที่ป่วย</a:t>
                      </a:r>
                    </a:p>
                    <a:p>
                      <a:pPr marL="138113" indent="-138113" fontAlgn="t">
                        <a:buFont typeface="Arial"/>
                        <a:buChar char="•"/>
                        <a:tabLst/>
                      </a:pP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ตรวจฟันลงหัตถการ 2330011 (</a:t>
                      </a:r>
                      <a:r>
                        <a:rPr lang="th-TH" sz="1800" u="sng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ผู้บันทึก </a:t>
                      </a:r>
                      <a:r>
                        <a:rPr lang="th-TH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ทันตแพทย์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หรือทัน</a:t>
                      </a:r>
                      <a:r>
                        <a:rPr lang="th-TH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ตาภิ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บาล)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ตา </a:t>
                      </a:r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3"/>
                        </a:rPr>
                        <a:t>HDC</a:t>
                      </a:r>
                      <a:endParaRPr lang="en-US" sz="1800" dirty="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เท้า </a:t>
                      </a:r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4"/>
                        </a:rPr>
                        <a:t>HDC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คัดกรองความเสี่ยงในผู้สูงอายุ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Z00.0 +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 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10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ด้าน (เอกสารแนบท้าย)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5"/>
                        </a:rPr>
                        <a:t>HDC</a:t>
                      </a:r>
                      <a:endParaRPr lang="en-US" sz="1800" dirty="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คัดกรองซึมเศร้า อายุ ๑๕ปีขึ้นไป  เน้นกลุ่ม 60 ปี + กลุ่มเป้าหมายพิเศษ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Z13.3 +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 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th-TH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62079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คัดกรองมะเร็งเต้านม อายุ 30-70 ปี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 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Z12.3 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ผิดปกติ ใช้ 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N63 + (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)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6"/>
                        </a:rPr>
                        <a:t>HDC</a:t>
                      </a:r>
                      <a:endParaRPr lang="en-US" sz="1800"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  <a:p>
                      <a:pPr fontAlgn="t"/>
                      <a:r>
                        <a:rPr lang="en-US" sz="180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 </a:t>
                      </a:r>
                      <a:endParaRPr lang="en-US" sz="180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  <a:tr h="785252">
                <a:tc>
                  <a:txBody>
                    <a:bodyPr/>
                    <a:lstStyle/>
                    <a:p>
                      <a:pPr fontAlgn="t"/>
                      <a:r>
                        <a:rPr lang="th-TH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คัดกรองมะเร็งปากมดลูกอายุ 30-60 ปี</a:t>
                      </a:r>
                      <a:endParaRPr lang="th-TH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Service + </a:t>
                      </a:r>
                      <a:r>
                        <a:rPr lang="en-US" sz="24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endParaRPr lang="en-US" sz="24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184150" indent="-184150" fontAlgn="t">
                        <a:buFont typeface="Arial"/>
                        <a:buChar char="•"/>
                        <a:tabLst/>
                      </a:pP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รหัส 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Z01.4  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ผิดปกติใช้ 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R87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ปี 60 ปีที่ 5) + (</a:t>
                      </a:r>
                      <a:r>
                        <a:rPr lang="en-US" sz="1800" dirty="0" err="1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specialpp</a:t>
                      </a:r>
                      <a:r>
                        <a:rPr lang="en-US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) (</a:t>
                      </a:r>
                      <a:r>
                        <a:rPr lang="th-TH" sz="1800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</a:rPr>
                        <a:t>เอกสารแนบท้าย)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effectLst/>
                          <a:latin typeface="Angsana New" charset="0"/>
                          <a:ea typeface="Angsana New" charset="0"/>
                          <a:cs typeface="Angsana New" charset="0"/>
                          <a:hlinkClick r:id="rId7"/>
                        </a:rPr>
                        <a:t>HDC</a:t>
                      </a:r>
                      <a:endParaRPr lang="en-US" sz="1800" dirty="0">
                        <a:solidFill>
                          <a:srgbClr val="777777"/>
                        </a:solidFill>
                        <a:effectLst/>
                        <a:latin typeface="Angsana New" charset="0"/>
                        <a:ea typeface="Angsana New" charset="0"/>
                        <a:cs typeface="Angsana New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0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8" t="47268" r="5125" b="15295"/>
          <a:stretch/>
        </p:blipFill>
        <p:spPr bwMode="auto">
          <a:xfrm>
            <a:off x="924818" y="3418354"/>
            <a:ext cx="7761744" cy="24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9025" y="116632"/>
            <a:ext cx="8229600" cy="838079"/>
          </a:xfrm>
        </p:spPr>
        <p:txBody>
          <a:bodyPr>
            <a:noAutofit/>
          </a:bodyPr>
          <a:lstStyle/>
          <a:p>
            <a:r>
              <a:rPr lang="th-TH" sz="3200" b="1" dirty="0"/>
              <a:t>ปรับเปลี่ยนพฤติกรรมกลุ่มเสี่ยง/กลุ่มป่วย/กลุ่ม </a:t>
            </a:r>
            <a:r>
              <a:rPr lang="en-US" sz="3200" b="1" dirty="0"/>
              <a:t>CVD Risk </a:t>
            </a:r>
            <a:r>
              <a:rPr lang="th-TH" sz="3200" b="1" dirty="0"/>
              <a:t>ที่ผลผิดปกติ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200" dirty="0" smtClean="0"/>
              <a:t>B </a:t>
            </a:r>
            <a:r>
              <a:rPr lang="th-TH" sz="1200" dirty="0" smtClean="0"/>
              <a:t>หมายถึง จำนวนผู้ป่วยเบาหวาน ความดันโลหิตสูง ที่ขึ้นทะเบียนและอยู่ในพื้นที่รับผิดชอบ ที่ยังไม่ป่วยด้วย </a:t>
            </a:r>
            <a:r>
              <a:rPr lang="en-US" sz="1200" dirty="0" smtClean="0"/>
              <a:t>CVD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 </a:t>
            </a:r>
            <a:r>
              <a:rPr lang="th-TH" sz="1200" dirty="0" smtClean="0"/>
              <a:t>หมายถึง จำนวนผู้ป่วยเบาหวาน ความดันโลหิตสูง ที่ขึ้นทะเบียนและอยู่ในพื้นที่รับผิดชอบที่ยังไม่ป่วยด้วย </a:t>
            </a:r>
            <a:r>
              <a:rPr lang="en-US" sz="1200" dirty="0" smtClean="0"/>
              <a:t>CVD </a:t>
            </a:r>
            <a:r>
              <a:rPr lang="th-TH" sz="1200" dirty="0" smtClean="0"/>
              <a:t>ได้รับการประเมินโอกาสเสี่ยงต่อการเกิดโรคหัวใจและหลอดเลือด (</a:t>
            </a:r>
            <a:r>
              <a:rPr lang="en-US" sz="1200" dirty="0" smtClean="0"/>
              <a:t>CVD Risk)</a:t>
            </a:r>
          </a:p>
          <a:p>
            <a:r>
              <a:rPr lang="th-TH" sz="1100" dirty="0" smtClean="0"/>
              <a:t>ข้อมูล ณ วันที่ </a:t>
            </a:r>
            <a:r>
              <a:rPr lang="en-US" sz="1100" dirty="0" smtClean="0"/>
              <a:t>22</a:t>
            </a:r>
            <a:r>
              <a:rPr lang="th-TH" sz="1100" dirty="0" smtClean="0"/>
              <a:t> มีนาคม 2560</a:t>
            </a:r>
            <a:br>
              <a:rPr lang="th-TH" sz="1100" dirty="0" smtClean="0"/>
            </a:br>
            <a:r>
              <a:rPr lang="th-TH" sz="1100" dirty="0" smtClean="0"/>
              <a:t>ที่มา </a:t>
            </a:r>
            <a:r>
              <a:rPr lang="en-US" sz="1100" dirty="0" smtClean="0"/>
              <a:t>http://skw.hdc.moph.go.th</a:t>
            </a:r>
            <a:endParaRPr lang="th-TH" sz="1100" dirty="0" smtClean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0" y="766709"/>
            <a:ext cx="7557085" cy="242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3114" y="8721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79.6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9928" y="888617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66.77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7840" y="1584960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33.39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8858" y="139535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46.8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4762" y="1520210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40.86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0909" y="1584960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37.94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6367" y="1323350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51.91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0506" y="872138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74.58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3826" y="139535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46.42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356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t="45066" r="4129" b="20709"/>
          <a:stretch/>
        </p:blipFill>
        <p:spPr bwMode="auto">
          <a:xfrm>
            <a:off x="-8105935" y="0"/>
            <a:ext cx="7849290" cy="22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21716" y="3434120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73506" y="3434390"/>
            <a:ext cx="86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83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50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2546" y="3650941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4330" y="3908960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59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46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7177" y="4009670"/>
            <a:ext cx="906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52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26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8895" y="3388985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88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.59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57037" y="3530576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77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.17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9230" y="3890084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3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5102" y="3457748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71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3826" y="39005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56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93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310412" y="402596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2905194" y="402434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4679978" y="350766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3743672" y="367984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5422426" y="4102601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6195388" y="402493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8033311" y="353057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7135598" y="3805618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54"/>
          <p:cNvSpPr/>
          <p:nvPr/>
        </p:nvSpPr>
        <p:spPr>
          <a:xfrm>
            <a:off x="2174706" y="3608829"/>
            <a:ext cx="166431" cy="2061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41014" r="4531" b="19222"/>
          <a:stretch/>
        </p:blipFill>
        <p:spPr bwMode="auto">
          <a:xfrm>
            <a:off x="715857" y="3264105"/>
            <a:ext cx="8039065" cy="263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49025" y="116632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/>
              <a:t>คัด</a:t>
            </a:r>
            <a:r>
              <a:rPr lang="th-TH" sz="3200" b="1" dirty="0" smtClean="0"/>
              <a:t>กรองตาในผู้ป่วยเบาหวาน</a:t>
            </a:r>
            <a:endParaRPr lang="th-TH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715994"/>
            <a:ext cx="7639117" cy="237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91661" y="164104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1.72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dirty="0" smtClean="0"/>
              <a:t>B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จำนวนผู้ป่วยเบาหวานทั้งหมด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จำนวนผู้ป่วยเบาหวานที่ได้รับการตรวจตา ด้วย </a:t>
            </a:r>
            <a:r>
              <a:rPr lang="en-US" sz="1400" dirty="0"/>
              <a:t>Ophthalmoscope </a:t>
            </a:r>
            <a:r>
              <a:rPr lang="th-TH" sz="1400" dirty="0"/>
              <a:t>หรือ </a:t>
            </a:r>
            <a:r>
              <a:rPr lang="en-US" sz="1400" dirty="0"/>
              <a:t>Fundus </a:t>
            </a:r>
            <a:r>
              <a:rPr lang="en-US" sz="1400" dirty="0" smtClean="0"/>
              <a:t>Camera</a:t>
            </a:r>
            <a:endParaRPr lang="th-TH" sz="1400" dirty="0" smtClean="0"/>
          </a:p>
          <a:p>
            <a:r>
              <a:rPr lang="th-TH" sz="1400" dirty="0" smtClean="0"/>
              <a:t>ข้อมูล </a:t>
            </a:r>
            <a:r>
              <a:rPr lang="th-TH" sz="1400" dirty="0"/>
              <a:t>ณ วันที่ </a:t>
            </a:r>
            <a:r>
              <a:rPr lang="en-US" sz="1400" dirty="0"/>
              <a:t>30</a:t>
            </a:r>
            <a:r>
              <a:rPr lang="th-TH" sz="1400" dirty="0"/>
              <a:t> พฤษภาคม 2560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920945" y="646387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6.16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763" y="1793168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1.16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721160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13.67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2197" y="715994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49.98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2443" y="1862779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1.04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1597" y="621876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64.96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630" y="629908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62.37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17211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16.13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111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39366" r="4443" b="22658"/>
          <a:stretch/>
        </p:blipFill>
        <p:spPr bwMode="auto">
          <a:xfrm>
            <a:off x="-8028806" y="-505913"/>
            <a:ext cx="7864078" cy="253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75431" y="3052601"/>
            <a:ext cx="60465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0784" y="3551273"/>
            <a:ext cx="81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70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20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2362" y="3388815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63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93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4593" y="3790563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55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29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5505" y="4304093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32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97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880" y="3446020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76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53860" y="3977860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49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.43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33014" y="3516704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71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78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62047" y="3543786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70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10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3057" y="44635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24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35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2960138" y="3617908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3685092" y="4110551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6211179" y="3912035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7987370" y="369817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5364088" y="443505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4490631" y="3551921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6878948" y="3520021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2055245" y="364439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1289643" y="4565703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45306" r="5973" b="14453"/>
          <a:stretch/>
        </p:blipFill>
        <p:spPr bwMode="auto">
          <a:xfrm>
            <a:off x="-8500006" y="2140764"/>
            <a:ext cx="8335278" cy="28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39553" r="5491" b="21151"/>
          <a:stretch/>
        </p:blipFill>
        <p:spPr bwMode="auto">
          <a:xfrm>
            <a:off x="1017664" y="3355119"/>
            <a:ext cx="7373278" cy="250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87" y="959343"/>
            <a:ext cx="7357641" cy="23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49025" y="116632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/>
              <a:t>คัด</a:t>
            </a:r>
            <a:r>
              <a:rPr lang="th-TH" sz="3200" b="1" dirty="0" smtClean="0"/>
              <a:t>กรองเท้าในผู้ป่วยเบาหวาน</a:t>
            </a:r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dirty="0" smtClean="0"/>
              <a:t>B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จำนวนผู้ป่วยเบาหวานทั้งหมด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 </a:t>
            </a:r>
            <a:r>
              <a:rPr lang="th-TH" sz="1400" dirty="0" smtClean="0"/>
              <a:t>หมายถึง </a:t>
            </a:r>
            <a:r>
              <a:rPr lang="th-TH" sz="1400" dirty="0"/>
              <a:t>จำนวนผู้ป่วยเบาหวานที่ได้รับการ</a:t>
            </a:r>
            <a:r>
              <a:rPr lang="th-TH" sz="1400" dirty="0" smtClean="0"/>
              <a:t>ตรวจเท้า</a:t>
            </a:r>
          </a:p>
          <a:p>
            <a:r>
              <a:rPr lang="th-TH" sz="1400" dirty="0" smtClean="0"/>
              <a:t>ข้อมูล ณ </a:t>
            </a:r>
            <a:r>
              <a:rPr lang="th-TH" sz="1400" dirty="0"/>
              <a:t>วันที่ </a:t>
            </a:r>
            <a:r>
              <a:rPr lang="en-US" sz="1400" dirty="0"/>
              <a:t>22</a:t>
            </a:r>
            <a:r>
              <a:rPr lang="th-TH" sz="1400" dirty="0"/>
              <a:t> มีนาคม 2560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749026" y="211073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1.29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5537" y="841008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65.61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4874" y="2154784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6.89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951" y="1561088"/>
            <a:ext cx="74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38.2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3293" y="1201048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51.66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9112" y="2161515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1.21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3620" y="803922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58.59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0417" y="787264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67.85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4241" y="182583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23.19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836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9255" y="3052601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8636" r="4806" b="22658"/>
          <a:stretch/>
        </p:blipFill>
        <p:spPr bwMode="auto">
          <a:xfrm>
            <a:off x="-7862670" y="0"/>
            <a:ext cx="7606338" cy="249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33520" y="3594466"/>
            <a:ext cx="82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0.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92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0032" y="3408863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6.8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3039" y="3791814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60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03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93446" y="3492518"/>
            <a:ext cx="96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67.61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7786" y="3408863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77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96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16644" y="3811921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58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52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8188" y="3547160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75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06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4912" y="3312587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8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9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0</a:t>
            </a:r>
            <a:r>
              <a:rPr lang="th-TH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8736" y="434052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31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.97</a:t>
            </a:r>
            <a:endParaRPr lang="th-TH" dirty="0">
              <a:solidFill>
                <a:schemeClr val="accent6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1535322" y="445938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>
            <a:off x="2316004" y="346209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3074774" y="367700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3835932" y="3922274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4623349" y="355854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5496265" y="364997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6170258" y="391062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6965727" y="3556808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7850106" y="3711222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คัดกรองความเสี่ยงใน</a:t>
            </a:r>
            <a:r>
              <a:rPr lang="th-TH" b="1" dirty="0" smtClean="0"/>
              <a:t>ผู้สูงอายุ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463297"/>
              </p:ext>
            </p:extLst>
          </p:nvPr>
        </p:nvGraphicFramePr>
        <p:xfrm>
          <a:off x="0" y="1760955"/>
          <a:ext cx="9144003" cy="3036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523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  <a:gridCol w="422924"/>
              </a:tblGrid>
              <a:tr h="276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อำเภอ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ความดันโลหิตสูง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เบาหวาน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CVD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สุขภาพช่องปาก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สมองเสื่อม </a:t>
                      </a:r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AMT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ซึมเศร้า 2</a:t>
                      </a:r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Q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ข้อเข่า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ภาวะหกล้ม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ADL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BMI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ก่อน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หลัง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เมืองสระแก้ว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52.29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54.25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66.56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47.87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61.26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52.69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72.47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43.21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59.63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56.07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46.71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67.45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คลองหาด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59.72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59.13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75.68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75.61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26.96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36.35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21.02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61.62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10.16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54.83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92.93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94.87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ตาพระยา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62.71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61.15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75.38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18.23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77.37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77.71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79.79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76.47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76.84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74.05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74.49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76.85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77.59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93.43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93.42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วังน้ำเย็น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33.9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62.36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43.07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11.25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21.57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25.77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28.94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67.43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19.78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62.22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30.01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68.53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21.17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68.31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31.82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69.89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55.34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วัฒนานคร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33.38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43.89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70.13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17.72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27.81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28.3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81.27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41.44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81.98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42.88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85.16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41.4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26.27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84.41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64.09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88.21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อรัญประเทศ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44.22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49.85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53.16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61.21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4.98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41.86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9.16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43.98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7.97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44.62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67.02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เขาฉกรรจ์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30.09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36.74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27.36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51.07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70.73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โคกสูง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57.71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68.63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23.21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23.92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67.11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69.32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10.13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72.16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69.38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8.76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82.35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76061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วังสมบูรณ์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63.12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82.43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23.31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47.89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15.99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49.58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16.24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14.68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81.09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marL="7196" marR="7196" marT="71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3858" y="4695540"/>
            <a:ext cx="9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th-TH" sz="1200" u="sng" dirty="0"/>
              <a:t>เป้าหมาย</a:t>
            </a:r>
            <a:r>
              <a:rPr lang="th-TH" sz="1200" dirty="0"/>
              <a:t> คือ ผู้สูงอายุในเขตรับผิดชอบ จากแฟ้ม </a:t>
            </a:r>
            <a:r>
              <a:rPr lang="en-US" sz="1200" dirty="0"/>
              <a:t>PERSON </a:t>
            </a:r>
            <a:r>
              <a:rPr lang="en-US" sz="1200" dirty="0" err="1"/>
              <a:t>Typearea</a:t>
            </a:r>
            <a:r>
              <a:rPr lang="en-US" sz="1200" dirty="0"/>
              <a:t> 1,3 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th-TH" sz="1200" u="sng" dirty="0"/>
              <a:t>ผลงาน</a:t>
            </a:r>
            <a:r>
              <a:rPr lang="th-TH" sz="1200" dirty="0"/>
              <a:t> แต่เรื่องละประเมินดังนี้ </a:t>
            </a:r>
            <a:r>
              <a:rPr lang="th-TH" sz="1200" dirty="0" smtClean="0"/>
              <a:t/>
            </a:r>
            <a:br>
              <a:rPr lang="th-TH" sz="1200" dirty="0" smtClean="0"/>
            </a:br>
            <a:r>
              <a:rPr lang="th-TH" sz="1200" dirty="0"/>
              <a:t>- คัดกรอง เบาหวาน ความดันโลหิตสูง จากแฟ้ม </a:t>
            </a:r>
            <a:r>
              <a:rPr lang="en-US" sz="1200" dirty="0"/>
              <a:t>NCDSCREEN 	 </a:t>
            </a:r>
            <a:r>
              <a:rPr lang="en-US" sz="1200" dirty="0" smtClean="0"/>
              <a:t>                - </a:t>
            </a:r>
            <a:r>
              <a:rPr lang="th-TH" sz="1200" dirty="0"/>
              <a:t>คัดกรอง </a:t>
            </a:r>
            <a:r>
              <a:rPr lang="en-US" sz="1200" dirty="0"/>
              <a:t>CVD </a:t>
            </a:r>
            <a:r>
              <a:rPr lang="th-TH" sz="1200" dirty="0"/>
              <a:t>จากแฟ้ม </a:t>
            </a:r>
            <a:r>
              <a:rPr lang="en-US" sz="1200" dirty="0"/>
              <a:t>CHRONIC , CHRONICFU , LABFU , NCDSCREEN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- </a:t>
            </a:r>
            <a:r>
              <a:rPr lang="th-TH" sz="1200" dirty="0"/>
              <a:t>คัดกรองสุขภาพช่องปาก 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B1260,1B1261,1B1269 </a:t>
            </a:r>
            <a:r>
              <a:rPr lang="en-US" sz="1200" dirty="0" smtClean="0"/>
              <a:t>          - </a:t>
            </a:r>
            <a:r>
              <a:rPr lang="th-TH" sz="1200" dirty="0"/>
              <a:t>คัดกรองสมองเสื่อม </a:t>
            </a:r>
            <a:r>
              <a:rPr lang="en-US" sz="1200" dirty="0"/>
              <a:t>AMT </a:t>
            </a:r>
            <a:r>
              <a:rPr lang="th-TH" sz="1200" dirty="0"/>
              <a:t>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B1220,1B1221,1B1223,1B1229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- </a:t>
            </a:r>
            <a:r>
              <a:rPr lang="th-TH" sz="1200" dirty="0"/>
              <a:t>คัดกรองซึมเศร้า 2</a:t>
            </a:r>
            <a:r>
              <a:rPr lang="en-US" sz="1200" dirty="0"/>
              <a:t>Q </a:t>
            </a:r>
            <a:r>
              <a:rPr lang="th-TH" sz="1200" dirty="0"/>
              <a:t>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B0280,1B0281 	</a:t>
            </a:r>
            <a:r>
              <a:rPr lang="en-US" sz="1200" dirty="0" smtClean="0"/>
              <a:t>                 - </a:t>
            </a:r>
            <a:r>
              <a:rPr lang="th-TH" sz="1200" dirty="0"/>
              <a:t>คัดกรองข้อเข่า 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B1270,1B1271,1B1272,1B1279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- </a:t>
            </a:r>
            <a:r>
              <a:rPr lang="th-TH" sz="1200" dirty="0"/>
              <a:t>คัดกรองภาวะหกล้ม 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B1200,1B1201,1B1202,1B1209  </a:t>
            </a:r>
            <a:r>
              <a:rPr lang="en-US" sz="1200" dirty="0" smtClean="0"/>
              <a:t>- </a:t>
            </a:r>
            <a:r>
              <a:rPr lang="th-TH" sz="1200" dirty="0"/>
              <a:t>คัดกรอง </a:t>
            </a:r>
            <a:r>
              <a:rPr lang="en-US" sz="1200" dirty="0"/>
              <a:t>ADL </a:t>
            </a:r>
            <a:r>
              <a:rPr lang="th-TH" sz="1200" dirty="0"/>
              <a:t>จากแฟ้ม </a:t>
            </a:r>
            <a:r>
              <a:rPr lang="en-US" sz="1200" dirty="0"/>
              <a:t>SPECIALPP </a:t>
            </a:r>
            <a:r>
              <a:rPr lang="th-TH" sz="1200" dirty="0"/>
              <a:t>รหัส 1</a:t>
            </a:r>
            <a:r>
              <a:rPr lang="en-US" sz="1200" dirty="0"/>
              <a:t>B1280,1B1281,1B1282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- </a:t>
            </a:r>
            <a:r>
              <a:rPr lang="th-TH" sz="1200" dirty="0"/>
              <a:t>คัดกรอง </a:t>
            </a:r>
            <a:r>
              <a:rPr lang="en-US" sz="1200" dirty="0"/>
              <a:t>BMI </a:t>
            </a:r>
            <a:r>
              <a:rPr lang="th-TH" sz="1200" dirty="0"/>
              <a:t>จากค่าน้ำหนักส่วนสูง ของแฟ้มแฟ้ม </a:t>
            </a:r>
            <a:r>
              <a:rPr lang="en-US" sz="1200" dirty="0"/>
              <a:t>NCDSCREEN , </a:t>
            </a:r>
            <a:r>
              <a:rPr lang="en-US" sz="1200" dirty="0" smtClean="0"/>
              <a:t>CHRONICFU</a:t>
            </a:r>
            <a:endParaRPr lang="th-TH" sz="1200" dirty="0" smtClean="0"/>
          </a:p>
          <a:p>
            <a:r>
              <a:rPr lang="th-TH" sz="1200" dirty="0" smtClean="0"/>
              <a:t>ข้อมูล ณ วันที่ </a:t>
            </a:r>
            <a:r>
              <a:rPr lang="en-US" sz="1200" dirty="0" smtClean="0"/>
              <a:t>30 </a:t>
            </a:r>
            <a:r>
              <a:rPr lang="th-TH" sz="1200" dirty="0" smtClean="0"/>
              <a:t>มิถุนายน </a:t>
            </a:r>
            <a:r>
              <a:rPr lang="th-TH" sz="1200" dirty="0" smtClean="0"/>
              <a:t>2560</a:t>
            </a:r>
            <a:br>
              <a:rPr lang="th-TH" sz="1200" dirty="0" smtClean="0"/>
            </a:br>
            <a:r>
              <a:rPr lang="th-TH" sz="1200" dirty="0" smtClean="0"/>
              <a:t>ที่มา </a:t>
            </a:r>
            <a:r>
              <a:rPr lang="en-US" sz="1200" dirty="0" smtClean="0"/>
              <a:t>http://skw.hdc.moph.go.th</a:t>
            </a:r>
            <a:endParaRPr lang="th-TH" sz="1200" dirty="0" smtClean="0"/>
          </a:p>
        </p:txBody>
      </p:sp>
    </p:spTree>
    <p:extLst>
      <p:ext uri="{BB962C8B-B14F-4D97-AF65-F5344CB8AC3E}">
        <p14:creationId xmlns:p14="http://schemas.microsoft.com/office/powerpoint/2010/main" val="42031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39113" r="7468" b="21094"/>
          <a:stretch/>
        </p:blipFill>
        <p:spPr bwMode="auto">
          <a:xfrm>
            <a:off x="101896" y="4372766"/>
            <a:ext cx="8932393" cy="23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4310"/>
            <a:ext cx="9136189" cy="267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75237" y="260648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คัดกรองมะเร็งเต้านม อายุ 30-70 </a:t>
            </a:r>
            <a:r>
              <a:rPr lang="th-TH" sz="3200" dirty="0" smtClean="0"/>
              <a:t>ปี จ.สระแก้ว</a:t>
            </a:r>
            <a:endParaRPr lang="th-TH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029626"/>
            <a:ext cx="92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79.58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19175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11.65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6295" y="2107898"/>
            <a:ext cx="84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15.13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7286" y="20418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19.54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3544" y="2370678"/>
            <a:ext cx="85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1993" y="2085426"/>
            <a:ext cx="78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9.26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3790" y="1652895"/>
            <a:ext cx="74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0.87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4233" y="2041884"/>
            <a:ext cx="84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19.57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7339" y="2113892"/>
            <a:ext cx="90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15.13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6124" y="1002414"/>
            <a:ext cx="86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79.58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1340968"/>
            <a:ext cx="80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60.74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37386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60.74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3766" y="2085426"/>
            <a:ext cx="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5.34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2292" y="1652895"/>
            <a:ext cx="81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41.36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016" y="1661685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41.36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5204" y="2191759"/>
            <a:ext cx="78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12.97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5611" y="1458719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49.63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68323" y="2231420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8.24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1787" y="1478909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49.63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0383" y="2191690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18.29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7513" y="2191759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8.24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2320" y="2283888"/>
            <a:ext cx="4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10.4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77467" y="1215135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65.07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9354" y="1220962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65.07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0272" y="1846351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27.89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2668" y="1893746"/>
            <a:ext cx="68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27.89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05338" y="2104600"/>
            <a:ext cx="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accent6">
                    <a:lumMod val="75000"/>
                  </a:schemeClr>
                </a:solidFill>
              </a:rPr>
              <a:t>2.37</a:t>
            </a:r>
            <a:endParaRPr lang="th-TH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3" y="3345193"/>
            <a:ext cx="263525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3" y="3831175"/>
            <a:ext cx="263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3" y="3585397"/>
            <a:ext cx="2746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4382" y="3307374"/>
            <a:ext cx="118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รวม</a:t>
            </a:r>
            <a:endParaRPr lang="th-TH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401117" y="3780473"/>
            <a:ext cx="1709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คัดกรองด้วยเจ้าหน้าที่</a:t>
            </a:r>
            <a:endParaRPr lang="th-TH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401117" y="3543143"/>
            <a:ext cx="170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คัดกรองด้วยตัวเอง</a:t>
            </a:r>
            <a:endParaRPr lang="th-TH" sz="1400" dirty="0"/>
          </a:p>
        </p:txBody>
      </p:sp>
      <p:sp>
        <p:nvSpPr>
          <p:cNvPr id="43" name="Rectangle 42"/>
          <p:cNvSpPr/>
          <p:nvPr/>
        </p:nvSpPr>
        <p:spPr>
          <a:xfrm>
            <a:off x="514838" y="418077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36499" r="7485" b="28918"/>
          <a:stretch/>
        </p:blipFill>
        <p:spPr bwMode="auto">
          <a:xfrm>
            <a:off x="-9486901" y="1784171"/>
            <a:ext cx="9070366" cy="204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79512" y="3899321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45" name="Up Arrow 44"/>
          <p:cNvSpPr/>
          <p:nvPr/>
        </p:nvSpPr>
        <p:spPr>
          <a:xfrm>
            <a:off x="796449" y="457517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1787008" y="492987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2758854" y="4521628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3720245" y="500431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4675134" y="4390793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5642171" y="467464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6617795" y="549356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7567112" y="4660815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8570552" y="465066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75237" y="260648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คัดกรองมะเร็งเต้านม อายุ 30-70 </a:t>
            </a:r>
            <a:r>
              <a:rPr lang="th-TH" sz="3200" dirty="0" smtClean="0"/>
              <a:t>ปี จ.สระแก้ว</a:t>
            </a:r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57120"/>
            <a:ext cx="900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u="sng" dirty="0"/>
              <a:t>B: </a:t>
            </a:r>
            <a:r>
              <a:rPr lang="th-TH" sz="1400" u="sng" dirty="0"/>
              <a:t>เป้าหมาย ประชากรหญิงไทย อายุ 30-70 ปี ในเขตรับผิดชอบ ตัดความซ้ำซ้อนด้วยเลขบัตรประชาชน</a:t>
            </a:r>
            <a:r>
              <a:rPr lang="th-TH" sz="1400" dirty="0"/>
              <a:t>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/>
              <a:t>- การ</a:t>
            </a:r>
            <a:r>
              <a:rPr lang="th-TH" sz="1400" dirty="0" err="1"/>
              <a:t>คำนวน</a:t>
            </a:r>
            <a:r>
              <a:rPr lang="th-TH" sz="1400" dirty="0"/>
              <a:t>อายุ </a:t>
            </a:r>
            <a:r>
              <a:rPr lang="th-TH" sz="1400" dirty="0" err="1"/>
              <a:t>คำนวน</a:t>
            </a:r>
            <a:r>
              <a:rPr lang="th-TH" sz="1400" dirty="0"/>
              <a:t>จากวันที่ 1 มกราคม ของปีงบประมาณลบด้วยวันเกิด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/>
              <a:t>- ในเขตรับผิดชอบ (</a:t>
            </a:r>
            <a:r>
              <a:rPr lang="en-US" sz="1400" dirty="0"/>
              <a:t>TYPEAREA 1,3)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 </a:t>
            </a:r>
            <a:r>
              <a:rPr lang="th-TH" sz="1400" dirty="0"/>
              <a:t>สัญชาติไทย (</a:t>
            </a:r>
            <a:r>
              <a:rPr lang="en-US" sz="1400" dirty="0"/>
              <a:t>NATION 099)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 </a:t>
            </a:r>
            <a:r>
              <a:rPr lang="th-TH" sz="1400" dirty="0"/>
              <a:t>ตัดความซ้ำซ้อนด้วยเลขบัตรประชาชน หมายถึง 1 เลขบัตรประชาชนจะเป็นเป้าหมาย ตามพื้นที่ที่ถูกขึ้นทะเบียน </a:t>
            </a:r>
            <a:r>
              <a:rPr lang="en-US" sz="1400" dirty="0"/>
              <a:t>TYPEAREA 1,3 </a:t>
            </a:r>
            <a:r>
              <a:rPr lang="th-TH" sz="1400" dirty="0"/>
              <a:t>เพียงที่เดียวเท่านั้น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en-US" sz="1400" u="sng" dirty="0"/>
              <a:t>A: </a:t>
            </a:r>
            <a:r>
              <a:rPr lang="th-TH" sz="1400" u="sng" dirty="0"/>
              <a:t>ผลงานคัดกรองมะเร็งเต้านม คิดจาก แฟ้ม </a:t>
            </a:r>
            <a:r>
              <a:rPr lang="en-US" sz="1400" u="sng" dirty="0"/>
              <a:t>SPECIALPP </a:t>
            </a:r>
            <a:r>
              <a:rPr lang="th-TH" sz="1400" u="sng" dirty="0"/>
              <a:t>และแฟ้ม </a:t>
            </a:r>
            <a:r>
              <a:rPr lang="en-US" sz="1400" u="sng" dirty="0"/>
              <a:t>DIAGNOSIS_OPD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 </a:t>
            </a:r>
            <a:r>
              <a:rPr lang="th-TH" sz="1400" dirty="0"/>
              <a:t>กรณี 1 คนมีการคัดกรองทั้ง 2 แฟ้ม จะนับผลงาน 1 ว่าคนๆนั้นได้รับการคัดกรอง 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/>
              <a:t>- คัดกรองด้วยตนเอง จะคิดจากแฟ้ม </a:t>
            </a:r>
            <a:r>
              <a:rPr lang="en-US" sz="1400" dirty="0"/>
              <a:t>SPECIALPP </a:t>
            </a:r>
            <a:r>
              <a:rPr lang="th-TH" sz="1400" dirty="0"/>
              <a:t>รหัส 1</a:t>
            </a:r>
            <a:r>
              <a:rPr lang="en-US" sz="1400" dirty="0"/>
              <a:t>B0030,1B0031,1B0034,1B0035 </a:t>
            </a:r>
            <a:r>
              <a:rPr lang="th-TH" sz="1400" dirty="0"/>
              <a:t>เท่านั้นตามความหมายของ </a:t>
            </a:r>
            <a:r>
              <a:rPr lang="en-US" sz="1400" dirty="0"/>
              <a:t>BSE </a:t>
            </a:r>
            <a:r>
              <a:rPr lang="th-TH" sz="1400" dirty="0"/>
              <a:t>คลิกดูที่ </a:t>
            </a:r>
            <a:r>
              <a:rPr lang="en-US" sz="1400" dirty="0"/>
              <a:t>Template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- </a:t>
            </a:r>
            <a:r>
              <a:rPr lang="th-TH" sz="1400" dirty="0"/>
              <a:t>คัดกรองด้วยเจ้าหน้าที่ จะคิดจากแฟ้ม </a:t>
            </a:r>
            <a:r>
              <a:rPr lang="en-US" sz="1400" dirty="0"/>
              <a:t>SPECIALPP </a:t>
            </a:r>
            <a:r>
              <a:rPr lang="th-TH" sz="1400" dirty="0"/>
              <a:t>รหัส 5 ขึ้นต้นด้วย 1</a:t>
            </a:r>
            <a:r>
              <a:rPr lang="en-US" sz="1400" dirty="0"/>
              <a:t>B003 </a:t>
            </a:r>
            <a:r>
              <a:rPr lang="th-TH" sz="1400" dirty="0"/>
              <a:t>ทั้งหมด และแฟ้ม </a:t>
            </a:r>
            <a:r>
              <a:rPr lang="en-US" sz="1400" dirty="0"/>
              <a:t>DIAGNOSIS_OPD </a:t>
            </a:r>
            <a:r>
              <a:rPr lang="th-TH" sz="1400" dirty="0"/>
              <a:t>ที่รหัส 4 หลักแรกเป็น </a:t>
            </a:r>
            <a:r>
              <a:rPr lang="en-US" sz="1400" dirty="0"/>
              <a:t>Z123 </a:t>
            </a:r>
            <a:endParaRPr lang="th-TH" sz="1400" dirty="0" smtClean="0"/>
          </a:p>
          <a:p>
            <a:r>
              <a:rPr lang="th-TH" sz="1400" dirty="0" smtClean="0"/>
              <a:t>ข้อมูล ณ วันที่ 28 กุมภาพันธ์ 2560</a:t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</p:spTree>
    <p:extLst>
      <p:ext uri="{BB962C8B-B14F-4D97-AF65-F5344CB8AC3E}">
        <p14:creationId xmlns:p14="http://schemas.microsoft.com/office/powerpoint/2010/main" val="1636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06" y="822173"/>
            <a:ext cx="7787022" cy="259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49025" y="116632"/>
            <a:ext cx="8229600" cy="8380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/>
              <a:t>คัดกรองมะเร็งปากมดลูกอายุ 30-60 ปี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65773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หมายเหตุ</a:t>
            </a:r>
            <a:endParaRPr lang="en-US" sz="1600" b="1" dirty="0" smtClean="0"/>
          </a:p>
          <a:p>
            <a:r>
              <a:rPr lang="en-US" sz="1400" dirty="0" smtClean="0"/>
              <a:t>B </a:t>
            </a:r>
            <a:r>
              <a:rPr lang="th-TH" sz="1400" dirty="0" smtClean="0"/>
              <a:t>หมายถึงจำนวนประชากรหญิงไทย อายุ 30-60 ปี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 </a:t>
            </a:r>
            <a:r>
              <a:rPr lang="th-TH" sz="1400" dirty="0" smtClean="0"/>
              <a:t>หมายถึง จำนวน</a:t>
            </a:r>
            <a:r>
              <a:rPr lang="th-TH" sz="1400" dirty="0"/>
              <a:t>ประชากรหญิงไทย อายุ 30-60 ปี ได้รับการมะเร็งปากมดลูกสะสมในช่วง 5 ปี</a:t>
            </a:r>
            <a:endParaRPr lang="th-TH" sz="1400" dirty="0" smtClean="0"/>
          </a:p>
          <a:p>
            <a:r>
              <a:rPr lang="th-TH" sz="1400" dirty="0" smtClean="0"/>
              <a:t>ข้อมูล ณ วันที่ </a:t>
            </a:r>
            <a:r>
              <a:rPr lang="en-US" sz="1400" dirty="0"/>
              <a:t>22</a:t>
            </a:r>
            <a:r>
              <a:rPr lang="th-TH" sz="1400" dirty="0"/>
              <a:t> มีนาคม 2560</a:t>
            </a:r>
            <a:r>
              <a:rPr lang="th-TH" sz="1400" dirty="0" smtClean="0"/>
              <a:t/>
            </a:r>
            <a:br>
              <a:rPr lang="th-TH" sz="1400" dirty="0" smtClean="0"/>
            </a:br>
            <a:r>
              <a:rPr lang="th-TH" sz="1400" dirty="0" smtClean="0"/>
              <a:t>ที่มา </a:t>
            </a:r>
            <a:r>
              <a:rPr lang="en-US" sz="1400" dirty="0" smtClean="0"/>
              <a:t>http://skw.hdc.moph.go.th</a:t>
            </a:r>
            <a:endParaRPr lang="th-TH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975232" y="1494534"/>
            <a:ext cx="9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28.25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0038" y="1132855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40.31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2152" y="1494534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28.45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7347" y="1530502"/>
            <a:ext cx="8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26.05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8657" y="1232924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37.41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429" y="1756144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20.21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4959" y="900815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45.78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9564" y="1656075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20.46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104" y="159818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26.56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836" y="1025270"/>
            <a:ext cx="62549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ก่อน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9255" y="3052601"/>
            <a:ext cx="60465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charset="0"/>
                <a:ea typeface="Angsana New" charset="0"/>
                <a:cs typeface="Angsana New" charset="0"/>
              </a:rPr>
              <a:t>หลัง</a:t>
            </a:r>
            <a:endParaRPr lang="en-US" b="1" dirty="0">
              <a:solidFill>
                <a:srgbClr val="C00000"/>
              </a:solidFill>
              <a:latin typeface="Angsana New" charset="0"/>
              <a:ea typeface="Angsana New" charset="0"/>
              <a:cs typeface="Angsana New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35821" r="5177" b="22658"/>
          <a:stretch/>
        </p:blipFill>
        <p:spPr bwMode="auto">
          <a:xfrm>
            <a:off x="1041906" y="3420632"/>
            <a:ext cx="7787022" cy="275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24015" y="4181482"/>
            <a:ext cx="9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28.60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8821" y="3819803"/>
            <a:ext cx="85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40.32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30935" y="4181482"/>
            <a:ext cx="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28.49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6130" y="4217450"/>
            <a:ext cx="8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26.07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7440" y="3919872"/>
            <a:ext cx="84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37.53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6212" y="4443092"/>
            <a:ext cx="9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20.23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3742" y="3587763"/>
            <a:ext cx="86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45.82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8347" y="4343023"/>
            <a:ext cx="8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20.46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0887" y="428513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accent6">
                    <a:lumMod val="75000"/>
                  </a:schemeClr>
                </a:solidFill>
              </a:rPr>
              <a:t>26.67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1487697" y="440888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>
            <a:off x="3133657" y="3709760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3922798" y="4534343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>
            <a:off x="4784814" y="4011267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46"/>
          <p:cNvSpPr/>
          <p:nvPr/>
        </p:nvSpPr>
        <p:spPr>
          <a:xfrm>
            <a:off x="5605917" y="432691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Up Arrow 47"/>
          <p:cNvSpPr/>
          <p:nvPr/>
        </p:nvSpPr>
        <p:spPr>
          <a:xfrm>
            <a:off x="6347521" y="4301866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7214121" y="3975299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/>
          <p:cNvSpPr/>
          <p:nvPr/>
        </p:nvSpPr>
        <p:spPr>
          <a:xfrm>
            <a:off x="8040601" y="4302923"/>
            <a:ext cx="166828" cy="206183"/>
          </a:xfrm>
          <a:prstGeom prst="up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6" t="25423" r="4831" b="33478"/>
          <a:stretch/>
        </p:blipFill>
        <p:spPr bwMode="auto">
          <a:xfrm>
            <a:off x="-8180834" y="574715"/>
            <a:ext cx="7833796" cy="26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1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1186</Words>
  <Application>Microsoft Office PowerPoint</Application>
  <PresentationFormat>On-screen Show (4:3)</PresentationFormat>
  <Paragraphs>661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สรุปแผนงานข้อมูลที่ต้องดำเนินการ</vt:lpstr>
      <vt:lpstr>ปรับเปลี่ยนพฤติกรรมกลุ่มเสี่ยง/กลุ่มป่วย/กลุ่ม CVD Risk ที่ผลผิดปกติ</vt:lpstr>
      <vt:lpstr>PowerPoint Presentation</vt:lpstr>
      <vt:lpstr>PowerPoint Presentation</vt:lpstr>
      <vt:lpstr>คัดกรองความเสี่ยงในผู้สูงอายุ</vt:lpstr>
      <vt:lpstr>PowerPoint Presentation</vt:lpstr>
      <vt:lpstr>PowerPoint Presentation</vt:lpstr>
      <vt:lpstr>PowerPoint Presentation</vt:lpstr>
      <vt:lpstr>คุณภาพข้อมูล</vt:lpstr>
      <vt:lpstr>PowerPoint Presentation</vt:lpstr>
      <vt:lpstr>คุณภาพข้อมูลสาเหตุการตาย</vt:lpstr>
      <vt:lpstr>ข้อมูลเวชระเบียนและการวินิจฉัยโรค มีความถูกต้องครบถ้วนไม่น้อยกว่าร้อยละ 80 (ผู้ป่วยนอก)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ewtwetqwe</dc:title>
  <dc:creator>Windows User</dc:creator>
  <cp:lastModifiedBy>Windows User</cp:lastModifiedBy>
  <cp:revision>12</cp:revision>
  <dcterms:created xsi:type="dcterms:W3CDTF">2017-06-02T03:01:12Z</dcterms:created>
  <dcterms:modified xsi:type="dcterms:W3CDTF">2017-06-02T04:13:56Z</dcterms:modified>
</cp:coreProperties>
</file>