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7" r:id="rId1"/>
  </p:sldMasterIdLst>
  <p:sldIdLst>
    <p:sldId id="374" r:id="rId2"/>
    <p:sldId id="373" r:id="rId3"/>
    <p:sldId id="381" r:id="rId4"/>
    <p:sldId id="382" r:id="rId5"/>
    <p:sldId id="383" r:id="rId6"/>
    <p:sldId id="384" r:id="rId7"/>
    <p:sldId id="385" r:id="rId8"/>
    <p:sldId id="386" r:id="rId9"/>
    <p:sldId id="387" r:id="rId10"/>
    <p:sldId id="388" r:id="rId11"/>
    <p:sldId id="389" r:id="rId12"/>
    <p:sldId id="369" r:id="rId13"/>
    <p:sldId id="264" r:id="rId14"/>
    <p:sldId id="318" r:id="rId15"/>
    <p:sldId id="324" r:id="rId16"/>
    <p:sldId id="307" r:id="rId17"/>
    <p:sldId id="345" r:id="rId18"/>
    <p:sldId id="303" r:id="rId19"/>
    <p:sldId id="364" r:id="rId20"/>
    <p:sldId id="348" r:id="rId21"/>
    <p:sldId id="271" r:id="rId22"/>
    <p:sldId id="350" r:id="rId23"/>
    <p:sldId id="273" r:id="rId24"/>
    <p:sldId id="349" r:id="rId25"/>
    <p:sldId id="365" r:id="rId26"/>
    <p:sldId id="351" r:id="rId27"/>
    <p:sldId id="352" r:id="rId28"/>
    <p:sldId id="343" r:id="rId29"/>
    <p:sldId id="353" r:id="rId30"/>
    <p:sldId id="358" r:id="rId31"/>
    <p:sldId id="354" r:id="rId32"/>
    <p:sldId id="359" r:id="rId33"/>
    <p:sldId id="377" r:id="rId34"/>
    <p:sldId id="375" r:id="rId35"/>
    <p:sldId id="355" r:id="rId36"/>
    <p:sldId id="356" r:id="rId37"/>
    <p:sldId id="361" r:id="rId38"/>
    <p:sldId id="362" r:id="rId39"/>
    <p:sldId id="357" r:id="rId40"/>
    <p:sldId id="376" r:id="rId41"/>
    <p:sldId id="363" r:id="rId42"/>
    <p:sldId id="380" r:id="rId43"/>
    <p:sldId id="372" r:id="rId44"/>
  </p:sldIdLst>
  <p:sldSz cx="9144000" cy="6858000" type="screen4x3"/>
  <p:notesSz cx="9144000" cy="6858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rdia New" pitchFamily="34" charset="-34"/>
        <a:ea typeface="+mn-ea"/>
        <a:cs typeface="Cordia New" pitchFamily="34" charset="-34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rdia New" pitchFamily="34" charset="-34"/>
        <a:ea typeface="+mn-ea"/>
        <a:cs typeface="Cordia New" pitchFamily="34" charset="-34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rdia New" pitchFamily="34" charset="-34"/>
        <a:ea typeface="+mn-ea"/>
        <a:cs typeface="Cordia New" pitchFamily="34" charset="-34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rdia New" pitchFamily="34" charset="-34"/>
        <a:ea typeface="+mn-ea"/>
        <a:cs typeface="Cordia New" pitchFamily="34" charset="-34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rdia New" pitchFamily="34" charset="-34"/>
        <a:ea typeface="+mn-ea"/>
        <a:cs typeface="Cordia New" pitchFamily="34" charset="-34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rdia New" pitchFamily="34" charset="-34"/>
        <a:ea typeface="+mn-ea"/>
        <a:cs typeface="Cordia New" pitchFamily="34" charset="-34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rdia New" pitchFamily="34" charset="-34"/>
        <a:ea typeface="+mn-ea"/>
        <a:cs typeface="Cordia New" pitchFamily="34" charset="-34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rdia New" pitchFamily="34" charset="-34"/>
        <a:ea typeface="+mn-ea"/>
        <a:cs typeface="Cordia New" pitchFamily="34" charset="-34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rdia New" pitchFamily="34" charset="-34"/>
        <a:ea typeface="+mn-ea"/>
        <a:cs typeface="Cordia New" pitchFamily="34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FFFF99"/>
    <a:srgbClr val="008000"/>
    <a:srgbClr val="CC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70" d="100"/>
          <a:sy n="70" d="100"/>
        </p:scale>
        <p:origin x="13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MyDoc\&#3626;&#3634;&#3648;&#3627;&#3605;&#3640;&#3585;&#3634;&#3619;&#3605;&#3634;&#3618;1\2012_&#3629;&#3610;&#3619;&#3617;&#3626;&#3635;&#3609;&#3633;&#3585;&#3607;&#3632;&#3648;&#3610;&#3637;&#3618;&#3609;\&#3648;&#3627;&#3605;&#3640;&#3652;&#3617;&#3656;&#3594;&#3633;&#3604;&#3649;&#3592;&#3657;&#3591;&#3619;&#3634;&#3618;&#3611;&#3619;&#3632;&#3648;&#3607;&#3624;_200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anpen\Desktop\Chanpen_26Oct\&#3626;&#3634;&#3648;&#3627;&#3605;&#3640;&#3585;&#3634;&#3619;&#3605;&#3634;&#3618;\&#3629;&#3610;&#3619;&#3617;&#3585;&#3634;&#3619;&#3605;&#3634;&#3618;_2559\&#3621;&#3635;&#3604;&#3633;&#3610;_ILL%20DEFINED_PROVINC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425295851901228"/>
          <c:y val="2.3659295308651341E-2"/>
          <c:w val="0.84023881605747508"/>
          <c:h val="0.9135395863874203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Sheet1!$A$3:$A$22</c:f>
              <c:strCache>
                <c:ptCount val="20"/>
                <c:pt idx="0">
                  <c:v>อัลบาเนีย</c:v>
                </c:pt>
                <c:pt idx="1">
                  <c:v>เปรู</c:v>
                </c:pt>
                <c:pt idx="2">
                  <c:v>ปอร์ตุเกส</c:v>
                </c:pt>
                <c:pt idx="3">
                  <c:v>ซูเวียน</c:v>
                </c:pt>
                <c:pt idx="4">
                  <c:v>อาร์เจนตินา</c:v>
                </c:pt>
                <c:pt idx="5">
                  <c:v>อีควาดอร์</c:v>
                </c:pt>
                <c:pt idx="6">
                  <c:v>กาตาร์</c:v>
                </c:pt>
                <c:pt idx="7">
                  <c:v>บาเรนห์</c:v>
                </c:pt>
                <c:pt idx="8">
                  <c:v>โปแลนด์</c:v>
                </c:pt>
                <c:pt idx="9">
                  <c:v>กรีซ</c:v>
                </c:pt>
                <c:pt idx="10">
                  <c:v>ทูวาลู</c:v>
                </c:pt>
                <c:pt idx="11">
                  <c:v>ปาราไกว</c:v>
                </c:pt>
                <c:pt idx="12">
                  <c:v>ฟิจิ</c:v>
                </c:pt>
                <c:pt idx="13">
                  <c:v>คิริบาติ</c:v>
                </c:pt>
                <c:pt idx="14">
                  <c:v>ซานมาโน</c:v>
                </c:pt>
                <c:pt idx="15">
                  <c:v>อาฟริกาใต้</c:v>
                </c:pt>
                <c:pt idx="16">
                  <c:v>อียิปต์</c:v>
                </c:pt>
                <c:pt idx="17">
                  <c:v>ไซปรัส</c:v>
                </c:pt>
                <c:pt idx="18">
                  <c:v>ศรีลังกา</c:v>
                </c:pt>
                <c:pt idx="19">
                  <c:v>ไทย</c:v>
                </c:pt>
              </c:strCache>
            </c:strRef>
          </c:cat>
          <c:val>
            <c:numRef>
              <c:f>Sheet1!$B$3:$B$22</c:f>
              <c:numCache>
                <c:formatCode>General</c:formatCode>
                <c:ptCount val="20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21</c:v>
                </c:pt>
                <c:pt idx="4">
                  <c:v>22</c:v>
                </c:pt>
                <c:pt idx="5">
                  <c:v>22</c:v>
                </c:pt>
                <c:pt idx="6">
                  <c:v>24</c:v>
                </c:pt>
                <c:pt idx="7">
                  <c:v>25</c:v>
                </c:pt>
                <c:pt idx="8">
                  <c:v>25</c:v>
                </c:pt>
                <c:pt idx="9">
                  <c:v>26</c:v>
                </c:pt>
                <c:pt idx="10">
                  <c:v>27</c:v>
                </c:pt>
                <c:pt idx="11">
                  <c:v>28</c:v>
                </c:pt>
                <c:pt idx="12">
                  <c:v>29</c:v>
                </c:pt>
                <c:pt idx="13">
                  <c:v>35</c:v>
                </c:pt>
                <c:pt idx="14">
                  <c:v>35</c:v>
                </c:pt>
                <c:pt idx="15">
                  <c:v>37</c:v>
                </c:pt>
                <c:pt idx="16">
                  <c:v>40</c:v>
                </c:pt>
                <c:pt idx="17">
                  <c:v>44</c:v>
                </c:pt>
                <c:pt idx="18">
                  <c:v>46</c:v>
                </c:pt>
                <c:pt idx="19">
                  <c:v>49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32174088"/>
        <c:axId val="332003784"/>
      </c:barChart>
      <c:catAx>
        <c:axId val="3321740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32003784"/>
        <c:crosses val="autoZero"/>
        <c:auto val="1"/>
        <c:lblAlgn val="ctr"/>
        <c:lblOffset val="100"/>
        <c:tickLblSkip val="1"/>
        <c:noMultiLvlLbl val="0"/>
      </c:catAx>
      <c:valAx>
        <c:axId val="332003784"/>
        <c:scaling>
          <c:orientation val="minMax"/>
          <c:max val="50"/>
          <c:min val="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3217408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7882825378332485E-2"/>
          <c:y val="2.3769531170243611E-2"/>
          <c:w val="0.94665764251984397"/>
          <c:h val="0.8090083290342866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'Ill-defined2558'!$A$3:$A$10</c:f>
              <c:strCache>
                <c:ptCount val="8"/>
                <c:pt idx="0">
                  <c:v>สระแก้ว</c:v>
                </c:pt>
                <c:pt idx="1">
                  <c:v>สมุทรปราการ</c:v>
                </c:pt>
                <c:pt idx="2">
                  <c:v>ระยอง</c:v>
                </c:pt>
                <c:pt idx="3">
                  <c:v>ปราจีนบุรี</c:v>
                </c:pt>
                <c:pt idx="4">
                  <c:v>ตราด</c:v>
                </c:pt>
                <c:pt idx="5">
                  <c:v>ชลบุรี</c:v>
                </c:pt>
                <c:pt idx="6">
                  <c:v>ฉะเชิงเทรา</c:v>
                </c:pt>
                <c:pt idx="7">
                  <c:v>จันทบุรี</c:v>
                </c:pt>
              </c:strCache>
            </c:strRef>
          </c:cat>
          <c:val>
            <c:numRef>
              <c:f>'Ill-defined2558'!$B$3:$B$10</c:f>
              <c:numCache>
                <c:formatCode>General</c:formatCode>
                <c:ptCount val="8"/>
                <c:pt idx="0">
                  <c:v>33.9</c:v>
                </c:pt>
                <c:pt idx="1">
                  <c:v>31</c:v>
                </c:pt>
                <c:pt idx="2">
                  <c:v>29.9</c:v>
                </c:pt>
                <c:pt idx="3">
                  <c:v>27.8</c:v>
                </c:pt>
                <c:pt idx="4">
                  <c:v>25.4</c:v>
                </c:pt>
                <c:pt idx="5">
                  <c:v>30.2</c:v>
                </c:pt>
                <c:pt idx="6">
                  <c:v>26.1</c:v>
                </c:pt>
                <c:pt idx="7">
                  <c:v>20.100000000000001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2001432"/>
        <c:axId val="332000648"/>
      </c:barChart>
      <c:catAx>
        <c:axId val="332001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32000648"/>
        <c:crosses val="autoZero"/>
        <c:auto val="1"/>
        <c:lblAlgn val="ctr"/>
        <c:lblOffset val="100"/>
        <c:noMultiLvlLbl val="0"/>
      </c:catAx>
      <c:valAx>
        <c:axId val="332000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32001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A047F6-9782-4E85-BA9A-9CAB8542DB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41C57-6333-4240-A0F6-7A35E108EB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E4F4B-1973-42F0-A839-F8A7BAFF82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4881F-86F6-467B-9BB0-A34AAD42D2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97DB4-C4B3-4C2B-8431-BC63BA031F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F1EF0-1886-4402-BF1F-502E68240A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9BB69-ABA2-4254-88BD-368FBEBC95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26119-6822-41F8-9933-0B5387DB58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3EACD7-88B8-429B-B77E-97A22DA29B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FBF6268-9205-4B58-ACB1-6435FF5CE7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0ECC5-9A05-4B08-BDE9-861DE6DAF1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55394C8-6CAB-4818-BBCF-76F54DAFB2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3621;&#3635;&#3604;&#3633;&#3610;_ILL%20DEFINED_PROVINCES.xlsx" TargetMode="External"/><Relationship Id="rId2" Type="http://schemas.openxmlformats.org/officeDocument/2006/relationships/hyperlink" Target="&#3585;&#3634;&#3619;&#3605;&#3634;&#3618;/&#3621;&#3635;&#3604;&#3633;&#3610;_ILL%20DEFINED_PROVINCES.xlsx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467545" y="17141"/>
            <a:ext cx="8136904" cy="2115715"/>
          </a:xfrm>
        </p:spPr>
        <p:txBody>
          <a:bodyPr/>
          <a:lstStyle/>
          <a:p>
            <a:pPr algn="ctr"/>
            <a:r>
              <a:rPr lang="th-TH" sz="4800" b="1" dirty="0" smtClean="0">
                <a:solidFill>
                  <a:srgbClr val="FFFF00"/>
                </a:solidFill>
              </a:rPr>
              <a:t>การพัฒนาคุณภาพการบันทึก</a:t>
            </a:r>
            <a:br>
              <a:rPr lang="th-TH" sz="4800" b="1" dirty="0" smtClean="0">
                <a:solidFill>
                  <a:srgbClr val="FFFF00"/>
                </a:solidFill>
              </a:rPr>
            </a:br>
            <a:r>
              <a:rPr lang="th-TH" sz="4800" b="1" dirty="0" smtClean="0">
                <a:solidFill>
                  <a:srgbClr val="FFFF00"/>
                </a:solidFill>
              </a:rPr>
              <a:t>สาเหตุการตายปี </a:t>
            </a:r>
            <a:r>
              <a:rPr lang="en-US" sz="4800" b="1" dirty="0" smtClean="0">
                <a:solidFill>
                  <a:srgbClr val="FFFF00"/>
                </a:solidFill>
              </a:rPr>
              <a:t>2559</a:t>
            </a:r>
          </a:p>
        </p:txBody>
      </p:sp>
      <p:sp>
        <p:nvSpPr>
          <p:cNvPr id="307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0" y="5013176"/>
            <a:ext cx="9144000" cy="1844824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th-TH" sz="2800" b="1" dirty="0" smtClean="0">
                <a:solidFill>
                  <a:srgbClr val="FF0000"/>
                </a:solidFill>
                <a:latin typeface="+mj-lt"/>
                <a:ea typeface="Tahoma" pitchFamily="34" charset="0"/>
                <a:cs typeface="LilyUPC" pitchFamily="34" charset="-34"/>
              </a:rPr>
              <a:t>พ.ญ.จันทร์เพ็ญ ชูประภาวรรณ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ea typeface="Tahoma" pitchFamily="34" charset="0"/>
                <a:cs typeface="LilyUPC" pitchFamily="34" charset="-34"/>
              </a:rPr>
              <a:t>081 8273634</a:t>
            </a:r>
            <a:endParaRPr lang="th-TH" sz="2800" b="1" dirty="0" smtClean="0">
              <a:solidFill>
                <a:srgbClr val="FF0000"/>
              </a:solidFill>
              <a:latin typeface="+mj-lt"/>
              <a:ea typeface="Tahoma" pitchFamily="34" charset="0"/>
              <a:cs typeface="LilyUPC" pitchFamily="34" charset="-34"/>
            </a:endParaRPr>
          </a:p>
          <a:p>
            <a:pPr algn="ctr">
              <a:lnSpc>
                <a:spcPct val="90000"/>
              </a:lnSpc>
            </a:pPr>
            <a:r>
              <a:rPr lang="th-TH" sz="2800" b="1" dirty="0" smtClean="0">
                <a:solidFill>
                  <a:srgbClr val="FF0000"/>
                </a:solidFill>
                <a:latin typeface="+mj-lt"/>
                <a:ea typeface="Tahoma" pitchFamily="34" charset="0"/>
                <a:cs typeface="LilyUPC" pitchFamily="34" charset="-34"/>
              </a:rPr>
              <a:t>และ ชูจิตร นาชีวะ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ea typeface="Tahoma" pitchFamily="34" charset="0"/>
                <a:cs typeface="LilyUPC" pitchFamily="34" charset="-34"/>
              </a:rPr>
              <a:t>086 8814151</a:t>
            </a:r>
            <a:endParaRPr lang="th-TH" sz="2800" b="1" dirty="0" smtClean="0">
              <a:solidFill>
                <a:srgbClr val="FF0000"/>
              </a:solidFill>
              <a:latin typeface="+mj-lt"/>
              <a:ea typeface="Tahoma" pitchFamily="34" charset="0"/>
              <a:cs typeface="LilyUPC" pitchFamily="34" charset="-34"/>
            </a:endParaRPr>
          </a:p>
          <a:p>
            <a:pPr algn="ctr">
              <a:lnSpc>
                <a:spcPct val="90000"/>
              </a:lnSpc>
            </a:pPr>
            <a:r>
              <a:rPr lang="th-TH" sz="2800" b="1" dirty="0" smtClean="0">
                <a:solidFill>
                  <a:srgbClr val="FF0000"/>
                </a:solidFill>
                <a:latin typeface="+mj-lt"/>
                <a:ea typeface="Tahoma" pitchFamily="34" charset="0"/>
                <a:cs typeface="LilyUPC" pitchFamily="34" charset="-34"/>
              </a:rPr>
              <a:t>สำนักนโยบายและยุทธศาสตร์ ก.สาธารณสุข</a:t>
            </a:r>
          </a:p>
        </p:txBody>
      </p:sp>
    </p:spTree>
    <p:extLst>
      <p:ext uri="{BB962C8B-B14F-4D97-AF65-F5344CB8AC3E}">
        <p14:creationId xmlns:p14="http://schemas.microsoft.com/office/powerpoint/2010/main" val="352221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797768"/>
          </a:xfrm>
        </p:spPr>
        <p:txBody>
          <a:bodyPr/>
          <a:lstStyle/>
          <a:p>
            <a:pPr algn="ctr"/>
            <a:r>
              <a:rPr lang="th-TH" sz="3200" b="1" dirty="0" smtClean="0">
                <a:cs typeface="+mn-cs"/>
              </a:rPr>
              <a:t>ร้อยละ สาเหตุไม่ชัดแจ้ง จำแนกรายจังหวัด เขต </a:t>
            </a:r>
            <a:r>
              <a:rPr lang="en-US" sz="3200" b="1" dirty="0" smtClean="0">
                <a:cs typeface="+mn-cs"/>
              </a:rPr>
              <a:t>5</a:t>
            </a:r>
            <a:br>
              <a:rPr lang="en-US" sz="3200" b="1" dirty="0" smtClean="0">
                <a:cs typeface="+mn-cs"/>
              </a:rPr>
            </a:br>
            <a:r>
              <a:rPr lang="en-US" sz="3200" b="1" dirty="0" smtClean="0">
                <a:cs typeface="+mn-cs"/>
              </a:rPr>
              <a:t> </a:t>
            </a:r>
            <a:r>
              <a:rPr lang="th-TH" sz="3200" b="1" dirty="0" smtClean="0">
                <a:cs typeface="+mn-cs"/>
              </a:rPr>
              <a:t>ปี </a:t>
            </a:r>
            <a:r>
              <a:rPr lang="en-US" sz="3200" b="1" dirty="0" smtClean="0">
                <a:cs typeface="+mn-cs"/>
              </a:rPr>
              <a:t>2558</a:t>
            </a:r>
            <a:endParaRPr lang="th-TH" sz="3200" b="1" dirty="0">
              <a:cs typeface="+mn-cs"/>
            </a:endParaRPr>
          </a:p>
        </p:txBody>
      </p:sp>
      <p:graphicFrame>
        <p:nvGraphicFramePr>
          <p:cNvPr id="4" name="แผนภูมิ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6760584"/>
              </p:ext>
            </p:extLst>
          </p:nvPr>
        </p:nvGraphicFramePr>
        <p:xfrm>
          <a:off x="107504" y="980728"/>
          <a:ext cx="9036496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9112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7504" y="365760"/>
            <a:ext cx="9036496" cy="1047016"/>
          </a:xfrm>
        </p:spPr>
        <p:txBody>
          <a:bodyPr/>
          <a:lstStyle/>
          <a:p>
            <a:pPr algn="ctr"/>
            <a:r>
              <a:rPr lang="th-TH" sz="3600" b="1" dirty="0" smtClean="0">
                <a:cs typeface="+mn-cs"/>
              </a:rPr>
              <a:t>การประเมินเหตุไม่ชัดแจ้งของการตายในสถานพยาบาล จ.สระแก้ว</a:t>
            </a:r>
            <a:endParaRPr lang="th-TH" sz="3600" b="1" dirty="0">
              <a:cs typeface="+mn-cs"/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942191"/>
              </p:ext>
            </p:extLst>
          </p:nvPr>
        </p:nvGraphicFramePr>
        <p:xfrm>
          <a:off x="827584" y="1412776"/>
          <a:ext cx="7521576" cy="4640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0788"/>
                <a:gridCol w="3760788"/>
              </a:tblGrid>
              <a:tr h="458648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FFFF00"/>
                          </a:solidFill>
                        </a:rPr>
                        <a:t>สถานพยาบาล</a:t>
                      </a:r>
                      <a:endParaRPr lang="th-TH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FFFF00"/>
                          </a:solidFill>
                        </a:rPr>
                        <a:t>จำนวนตายไม่ชัดแจ้ง</a:t>
                      </a:r>
                      <a:endParaRPr lang="th-TH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458648">
                <a:tc>
                  <a:txBody>
                    <a:bodyPr/>
                    <a:lstStyle/>
                    <a:p>
                      <a:r>
                        <a:rPr lang="th-TH" sz="3200" dirty="0" err="1" smtClean="0"/>
                        <a:t>รพร</a:t>
                      </a:r>
                      <a:r>
                        <a:rPr lang="th-TH" sz="3200" dirty="0" smtClean="0"/>
                        <a:t>.สระแก้ว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 </a:t>
                      </a:r>
                      <a:r>
                        <a:rPr lang="th-TH" sz="2400" dirty="0" smtClean="0"/>
                        <a:t>จาก </a:t>
                      </a:r>
                      <a:r>
                        <a:rPr lang="en-US" sz="2400" dirty="0" smtClean="0"/>
                        <a:t>10</a:t>
                      </a:r>
                      <a:endParaRPr lang="th-TH" sz="2400" dirty="0"/>
                    </a:p>
                  </a:txBody>
                  <a:tcPr/>
                </a:tc>
              </a:tr>
              <a:tr h="458648">
                <a:tc>
                  <a:txBody>
                    <a:bodyPr/>
                    <a:lstStyle/>
                    <a:p>
                      <a:r>
                        <a:rPr lang="th-TH" sz="3200" dirty="0" smtClean="0"/>
                        <a:t>รพ.ตาพระยา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 </a:t>
                      </a:r>
                      <a:r>
                        <a:rPr lang="th-TH" sz="2400" dirty="0" smtClean="0"/>
                        <a:t>จาก </a:t>
                      </a:r>
                      <a:r>
                        <a:rPr lang="en-US" sz="2400" dirty="0" smtClean="0"/>
                        <a:t>7</a:t>
                      </a:r>
                      <a:endParaRPr lang="th-TH" sz="2400" dirty="0"/>
                    </a:p>
                  </a:txBody>
                  <a:tcPr/>
                </a:tc>
              </a:tr>
              <a:tr h="458648">
                <a:tc>
                  <a:txBody>
                    <a:bodyPr/>
                    <a:lstStyle/>
                    <a:p>
                      <a:r>
                        <a:rPr lang="th-TH" sz="3200" dirty="0" smtClean="0"/>
                        <a:t>รพ.วัฒนานคร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 </a:t>
                      </a:r>
                      <a:r>
                        <a:rPr lang="th-TH" sz="2400" dirty="0" smtClean="0"/>
                        <a:t>จาก </a:t>
                      </a:r>
                      <a:r>
                        <a:rPr lang="en-US" sz="2400" dirty="0" smtClean="0"/>
                        <a:t>6</a:t>
                      </a:r>
                      <a:endParaRPr lang="th-TH" sz="2400" dirty="0"/>
                    </a:p>
                  </a:txBody>
                  <a:tcPr/>
                </a:tc>
              </a:tr>
              <a:tr h="458648">
                <a:tc>
                  <a:txBody>
                    <a:bodyPr/>
                    <a:lstStyle/>
                    <a:p>
                      <a:r>
                        <a:rPr lang="th-TH" sz="3200" dirty="0" smtClean="0"/>
                        <a:t>รพ.อรัญประเทศ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 </a:t>
                      </a:r>
                      <a:r>
                        <a:rPr lang="th-TH" sz="2400" dirty="0" smtClean="0"/>
                        <a:t>จาก </a:t>
                      </a:r>
                      <a:r>
                        <a:rPr lang="en-US" sz="2400" dirty="0" smtClean="0"/>
                        <a:t>5</a:t>
                      </a:r>
                      <a:endParaRPr lang="th-TH" sz="2400" dirty="0"/>
                    </a:p>
                  </a:txBody>
                  <a:tcPr/>
                </a:tc>
              </a:tr>
              <a:tr h="458648">
                <a:tc>
                  <a:txBody>
                    <a:bodyPr/>
                    <a:lstStyle/>
                    <a:p>
                      <a:r>
                        <a:rPr lang="th-TH" sz="3200" dirty="0" smtClean="0"/>
                        <a:t>รพ.วังน้ำเย็น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 </a:t>
                      </a:r>
                      <a:r>
                        <a:rPr lang="th-TH" sz="2400" dirty="0" smtClean="0"/>
                        <a:t>จาก </a:t>
                      </a:r>
                      <a:r>
                        <a:rPr lang="en-US" sz="2400" dirty="0" smtClean="0"/>
                        <a:t>9</a:t>
                      </a:r>
                      <a:endParaRPr lang="th-TH" sz="2400" dirty="0"/>
                    </a:p>
                  </a:txBody>
                  <a:tcPr/>
                </a:tc>
              </a:tr>
              <a:tr h="546680">
                <a:tc>
                  <a:txBody>
                    <a:bodyPr/>
                    <a:lstStyle/>
                    <a:p>
                      <a:r>
                        <a:rPr lang="th-TH" sz="3200" dirty="0" smtClean="0"/>
                        <a:t>รพ.คลองหาด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 </a:t>
                      </a:r>
                      <a:r>
                        <a:rPr lang="th-TH" sz="2400" dirty="0" smtClean="0"/>
                        <a:t>จาก </a:t>
                      </a:r>
                      <a:r>
                        <a:rPr lang="en-US" sz="2400" dirty="0" smtClean="0"/>
                        <a:t>6</a:t>
                      </a:r>
                      <a:endParaRPr lang="th-TH" sz="24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th-TH" sz="3200" dirty="0" smtClean="0"/>
                        <a:t>รพ.เขาฉกรรจ์</a:t>
                      </a:r>
                      <a:endParaRPr lang="th-TH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 </a:t>
                      </a:r>
                      <a:r>
                        <a:rPr lang="th-TH" sz="2400" dirty="0" smtClean="0"/>
                        <a:t>จาก </a:t>
                      </a:r>
                      <a:r>
                        <a:rPr lang="en-US" sz="2400" dirty="0" smtClean="0"/>
                        <a:t>9</a:t>
                      </a:r>
                      <a:endParaRPr lang="th-TH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338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7772400" cy="838200"/>
          </a:xfrm>
        </p:spPr>
        <p:txBody>
          <a:bodyPr/>
          <a:lstStyle/>
          <a:p>
            <a:pPr algn="ctr"/>
            <a:r>
              <a:rPr lang="th-TH" sz="4000" b="1" dirty="0" smtClean="0">
                <a:cs typeface="+mn-cs"/>
              </a:rPr>
              <a:t>ประโยชน์ของข้อมูลการตาย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84784"/>
            <a:ext cx="8964488" cy="4573116"/>
          </a:xfrm>
        </p:spPr>
        <p:txBody>
          <a:bodyPr>
            <a:noAutofit/>
          </a:bodyPr>
          <a:lstStyle/>
          <a:p>
            <a:r>
              <a:rPr lang="th-TH" sz="3600" b="1" dirty="0" smtClean="0">
                <a:latin typeface="Cordia New"/>
              </a:rPr>
              <a:t>วิเคราะห์และคาดประมาณประชากร - ทำตารางชีพ และ อายุคาดเฉลี่ย  </a:t>
            </a:r>
            <a:r>
              <a:rPr lang="en-US" sz="3200" b="1" dirty="0" smtClean="0">
                <a:latin typeface="Cordia New"/>
              </a:rPr>
              <a:t>DALYs (Disability Adjusted Life Years</a:t>
            </a:r>
            <a:r>
              <a:rPr lang="en-US" sz="3600" b="1" dirty="0" smtClean="0">
                <a:latin typeface="Cordia New"/>
              </a:rPr>
              <a:t>)</a:t>
            </a:r>
            <a:endParaRPr lang="th-TH" sz="3600" b="1" dirty="0" smtClean="0">
              <a:latin typeface="Cordia New"/>
            </a:endParaRPr>
          </a:p>
          <a:p>
            <a:r>
              <a:rPr lang="th-TH" sz="3600" b="1" dirty="0" smtClean="0">
                <a:latin typeface="Cordia New"/>
              </a:rPr>
              <a:t>แสดงปัญหาสุขภาพในระดับประเทศและพื้นที่</a:t>
            </a:r>
          </a:p>
          <a:p>
            <a:r>
              <a:rPr lang="th-TH" sz="3600" b="1" dirty="0" smtClean="0">
                <a:latin typeface="Cordia New"/>
              </a:rPr>
              <a:t>กำหนดนโยบายและวางแผนงาน จัดสรรทรัพยากรอย่างถูกต้องตรงกับปัญหาที่แท้จริง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1295400"/>
          </a:xfrm>
        </p:spPr>
        <p:txBody>
          <a:bodyPr/>
          <a:lstStyle/>
          <a:p>
            <a:r>
              <a:rPr lang="th-TH" sz="3200" b="1" dirty="0" smtClean="0">
                <a:latin typeface="Times New Roman" pitchFamily="18" charset="0"/>
                <a:cs typeface="+mn-cs"/>
              </a:rPr>
              <a:t>คำจำกัดความ  - สาเหตุการตาย </a:t>
            </a:r>
            <a:r>
              <a:rPr lang="en-US" sz="3200" b="1" dirty="0" smtClean="0">
                <a:latin typeface="Times New Roman" pitchFamily="18" charset="0"/>
                <a:cs typeface="+mn-cs"/>
              </a:rPr>
              <a:t>UNDERLYING  CAUSES  OF  DEATHS</a:t>
            </a:r>
            <a:endParaRPr lang="th-TH" sz="3200" b="1" dirty="0" smtClean="0">
              <a:latin typeface="Times New Roman" pitchFamily="18" charset="0"/>
              <a:cs typeface="+mn-cs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h-TH" sz="3600" b="1" u="sng" dirty="0" smtClean="0">
                <a:latin typeface="Cordia New"/>
                <a:cs typeface="EucrosiaUPC" pitchFamily="18" charset="-34"/>
              </a:rPr>
              <a:t>โรคแรกที่เกิดขึ้น</a:t>
            </a:r>
            <a:r>
              <a:rPr lang="th-TH" sz="3600" b="1" dirty="0" smtClean="0">
                <a:latin typeface="Cordia New"/>
                <a:cs typeface="EucrosiaUPC" pitchFamily="18" charset="-34"/>
              </a:rPr>
              <a:t> อันทำให้เกิดโรคแทรกซ้อนอื่นๆตามต่อเนื่องกันมา จนนำไปสู่การเสียชีวิต</a:t>
            </a:r>
          </a:p>
          <a:p>
            <a:pPr>
              <a:lnSpc>
                <a:spcPct val="90000"/>
              </a:lnSpc>
            </a:pPr>
            <a:endParaRPr lang="en-US" sz="3600" b="1" dirty="0" smtClean="0">
              <a:latin typeface="Cordia New"/>
              <a:cs typeface="EucrosiaUPC" pitchFamily="18" charset="-34"/>
            </a:endParaRPr>
          </a:p>
          <a:p>
            <a:pPr>
              <a:lnSpc>
                <a:spcPct val="90000"/>
              </a:lnSpc>
            </a:pPr>
            <a:r>
              <a:rPr lang="th-TH" sz="3600" b="1" dirty="0" smtClean="0">
                <a:latin typeface="Cordia New"/>
                <a:cs typeface="EucrosiaUPC" pitchFamily="18" charset="-34"/>
              </a:rPr>
              <a:t>ในกรณี การบาดเจ็บ สาเหตุการตาย คือ </a:t>
            </a:r>
            <a:r>
              <a:rPr lang="th-TH" sz="3600" b="1" u="sng" dirty="0" smtClean="0">
                <a:latin typeface="Cordia New"/>
                <a:cs typeface="EucrosiaUPC" pitchFamily="18" charset="-34"/>
              </a:rPr>
              <a:t>เหตุการณ์ที่เกิดขึ้นอันทำให้เกิดการบาดเจ็บ</a:t>
            </a:r>
            <a:r>
              <a:rPr lang="th-TH" sz="3600" b="1" dirty="0" smtClean="0">
                <a:latin typeface="Cordia New"/>
                <a:cs typeface="EucrosiaUPC" pitchFamily="18" charset="-34"/>
              </a:rPr>
              <a:t> เช่น อุบัติเหตุตกจากที่สูง, ฆาตกรรมโดยอาวุธปืน, หรือขับมอเตอร์ไซด์ชนรถยนต์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28600" y="304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th-TH" sz="4800" b="1" dirty="0">
                <a:solidFill>
                  <a:schemeClr val="tx2"/>
                </a:solidFill>
                <a:latin typeface="Times New Roman" pitchFamily="18" charset="0"/>
                <a:cs typeface="EucrosiaUPC" pitchFamily="18" charset="-34"/>
              </a:rPr>
              <a:t>รูปแบบการตาย</a:t>
            </a:r>
            <a:r>
              <a:rPr kumimoji="1" lang="th-TH" sz="3200" b="1" dirty="0">
                <a:solidFill>
                  <a:schemeClr val="tx2"/>
                </a:solidFill>
                <a:latin typeface="Times New Roman" pitchFamily="18" charset="0"/>
                <a:cs typeface="EucrosiaUPC" pitchFamily="18" charset="-34"/>
              </a:rPr>
              <a:t> </a:t>
            </a:r>
            <a:r>
              <a:rPr kumimoji="1" lang="en-US" sz="2800" b="1" dirty="0">
                <a:solidFill>
                  <a:schemeClr val="tx2"/>
                </a:solidFill>
                <a:latin typeface="Times New Roman" pitchFamily="18" charset="0"/>
                <a:cs typeface="EucrosiaUPC" pitchFamily="18" charset="-34"/>
              </a:rPr>
              <a:t>(MODE  OF  DEATH</a:t>
            </a:r>
            <a:r>
              <a:rPr kumimoji="1" lang="en-US" sz="2800" b="1" dirty="0" smtClean="0">
                <a:solidFill>
                  <a:schemeClr val="tx2"/>
                </a:solidFill>
                <a:latin typeface="Times New Roman" pitchFamily="18" charset="0"/>
                <a:cs typeface="EucrosiaUPC" pitchFamily="18" charset="-34"/>
              </a:rPr>
              <a:t>)</a:t>
            </a:r>
          </a:p>
          <a:p>
            <a:pPr eaLnBrk="0" hangingPunct="0"/>
            <a:r>
              <a:rPr kumimoji="1" lang="th-TH" sz="2800" b="1" dirty="0" smtClean="0">
                <a:solidFill>
                  <a:schemeClr val="tx2"/>
                </a:solidFill>
                <a:latin typeface="Times New Roman" pitchFamily="18" charset="0"/>
                <a:cs typeface="EucrosiaUPC" pitchFamily="18" charset="-34"/>
              </a:rPr>
              <a:t>ถือเป็นการตายด้วย</a:t>
            </a:r>
            <a:r>
              <a:rPr kumimoji="1" lang="th-TH" sz="2800" b="1" dirty="0" smtClean="0">
                <a:solidFill>
                  <a:schemeClr val="tx2"/>
                </a:solidFill>
                <a:latin typeface="Times New Roman" pitchFamily="18" charset="0"/>
                <a:cs typeface="EucrosiaUPC" pitchFamily="18" charset="-34"/>
              </a:rPr>
              <a:t>สาเหตุไม่ชัดแจ้ง</a:t>
            </a:r>
            <a:endParaRPr kumimoji="1" lang="th-TH" sz="2800" b="1" dirty="0">
              <a:solidFill>
                <a:schemeClr val="tx2"/>
              </a:solidFill>
              <a:latin typeface="Times New Roman" pitchFamily="18" charset="0"/>
              <a:cs typeface="EucrosiaUPC" pitchFamily="18" charset="-34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04825" y="1916832"/>
            <a:ext cx="8178800" cy="435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v"/>
            </a:pPr>
            <a:r>
              <a:rPr kumimoji="1" lang="th-TH" sz="2800" dirty="0">
                <a:latin typeface="Times New Roman" pitchFamily="18" charset="0"/>
                <a:cs typeface="EucrosiaUPC" pitchFamily="18" charset="-34"/>
              </a:rPr>
              <a:t> </a:t>
            </a:r>
            <a:r>
              <a:rPr kumimoji="1" lang="th-TH" sz="4000" b="1" dirty="0">
                <a:latin typeface="Times New Roman" pitchFamily="18" charset="0"/>
                <a:cs typeface="EucrosiaUPC" pitchFamily="18" charset="-34"/>
              </a:rPr>
              <a:t>คำที่แสดงว่า อวัยวะสำคัญหยุดทำงาน</a:t>
            </a:r>
          </a:p>
          <a:p>
            <a:pPr marL="571500" indent="-5715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v"/>
            </a:pPr>
            <a:r>
              <a:rPr kumimoji="1" lang="th-TH" sz="4000" b="1" dirty="0">
                <a:latin typeface="Times New Roman" pitchFamily="18" charset="0"/>
                <a:cs typeface="EucrosiaUPC" pitchFamily="18" charset="-34"/>
              </a:rPr>
              <a:t>เกิดขึ้นก่อนเสียชีวิตไม่นาน</a:t>
            </a:r>
          </a:p>
          <a:p>
            <a:pPr marL="1028700" lvl="1" indent="-5715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v"/>
            </a:pPr>
            <a:r>
              <a:rPr kumimoji="1" lang="th-TH" sz="3600" b="1" dirty="0">
                <a:latin typeface="Times New Roman" pitchFamily="18" charset="0"/>
                <a:cs typeface="EucrosiaUPC" pitchFamily="18" charset="-34"/>
              </a:rPr>
              <a:t>หัวใจล้มเหลว, หายใจล้มเหลว</a:t>
            </a:r>
          </a:p>
          <a:p>
            <a:pPr marL="1028700" lvl="1" indent="-5715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v"/>
            </a:pPr>
            <a:r>
              <a:rPr kumimoji="1" lang="th-TH" sz="3600" b="1" dirty="0">
                <a:latin typeface="Times New Roman" pitchFamily="18" charset="0"/>
                <a:cs typeface="EucrosiaUPC" pitchFamily="18" charset="-34"/>
              </a:rPr>
              <a:t>ระบบไหลเวียนโลหิตล้มเหลว</a:t>
            </a:r>
          </a:p>
          <a:p>
            <a:pPr marL="1028700" lvl="1" indent="-5715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v"/>
            </a:pPr>
            <a:r>
              <a:rPr kumimoji="1" lang="th-TH" sz="3600" b="1" dirty="0">
                <a:latin typeface="Times New Roman" pitchFamily="18" charset="0"/>
                <a:cs typeface="EucrosiaUPC" pitchFamily="18" charset="-34"/>
              </a:rPr>
              <a:t>สมองหยุดทำงาน</a:t>
            </a:r>
          </a:p>
          <a:p>
            <a:pPr marL="1028700" lvl="1" indent="-5715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v"/>
            </a:pPr>
            <a:r>
              <a:rPr kumimoji="1" lang="th-TH" sz="3600" b="1" dirty="0">
                <a:latin typeface="Times New Roman" pitchFamily="18" charset="0"/>
                <a:cs typeface="EucrosiaUPC" pitchFamily="18" charset="-34"/>
              </a:rPr>
              <a:t>หัวใจหยุดเต้น</a:t>
            </a:r>
          </a:p>
        </p:txBody>
      </p:sp>
      <p:sp>
        <p:nvSpPr>
          <p:cNvPr id="79878" name="WordArt 6"/>
          <p:cNvSpPr>
            <a:spLocks noChangeArrowheads="1" noChangeShapeType="1" noTextEdit="1"/>
          </p:cNvSpPr>
          <p:nvPr/>
        </p:nvSpPr>
        <p:spPr bwMode="auto">
          <a:xfrm>
            <a:off x="6444208" y="3212976"/>
            <a:ext cx="2514600" cy="3276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th-TH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EucrosiaUPC"/>
                <a:cs typeface="EucrosiaUPC"/>
              </a:rPr>
              <a:t>ห้ามเขียน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2"/>
          <p:cNvSpPr>
            <a:spLocks noChangeArrowheads="1"/>
          </p:cNvSpPr>
          <p:nvPr/>
        </p:nvSpPr>
        <p:spPr bwMode="auto">
          <a:xfrm>
            <a:off x="1930400" y="400050"/>
            <a:ext cx="5181600" cy="514350"/>
          </a:xfrm>
          <a:prstGeom prst="ellipse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th-TH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124074" y="303213"/>
            <a:ext cx="49879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r>
              <a:rPr lang="th-TH" sz="4000" b="1" dirty="0">
                <a:solidFill>
                  <a:srgbClr val="FF0066"/>
                </a:solidFill>
                <a:latin typeface="Times New Roman" pitchFamily="18" charset="0"/>
                <a:cs typeface="EucrosiaUPC" pitchFamily="18" charset="-34"/>
              </a:rPr>
              <a:t>คนไทยตายปีละ  </a:t>
            </a:r>
            <a:r>
              <a:rPr lang="en-US" sz="3600" dirty="0" smtClean="0">
                <a:solidFill>
                  <a:srgbClr val="FF0066"/>
                </a:solidFill>
                <a:latin typeface="Times New Roman" pitchFamily="18" charset="0"/>
                <a:cs typeface="EucrosiaUPC" pitchFamily="18" charset="-34"/>
              </a:rPr>
              <a:t>4</a:t>
            </a:r>
            <a:r>
              <a:rPr lang="en-US" sz="3600" dirty="0">
                <a:solidFill>
                  <a:srgbClr val="FF0066"/>
                </a:solidFill>
                <a:latin typeface="Times New Roman" pitchFamily="18" charset="0"/>
                <a:cs typeface="EucrosiaUPC" pitchFamily="18" charset="-34"/>
              </a:rPr>
              <a:t>5</a:t>
            </a:r>
            <a:r>
              <a:rPr lang="en-US" sz="3600" dirty="0" smtClean="0">
                <a:solidFill>
                  <a:srgbClr val="FF0066"/>
                </a:solidFill>
                <a:latin typeface="Times New Roman" pitchFamily="18" charset="0"/>
                <a:cs typeface="EucrosiaUPC" pitchFamily="18" charset="-34"/>
              </a:rPr>
              <a:t>0,000</a:t>
            </a:r>
            <a:endParaRPr lang="th-TH" sz="2800" dirty="0">
              <a:solidFill>
                <a:srgbClr val="FF0066"/>
              </a:solidFill>
              <a:latin typeface="Times New Roman" pitchFamily="18" charset="0"/>
              <a:cs typeface="EucrosiaUPC" pitchFamily="18" charset="-34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771800" y="914400"/>
            <a:ext cx="31435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r>
              <a:rPr lang="th-TH" sz="2800" b="1" dirty="0">
                <a:latin typeface="Times New Roman" pitchFamily="18" charset="0"/>
                <a:cs typeface="Cordia New"/>
              </a:rPr>
              <a:t>ตายใน + นอก รพ.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08000" y="1828800"/>
            <a:ext cx="16986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endParaRPr lang="en-US" sz="2900" b="1">
              <a:solidFill>
                <a:srgbClr val="0000FF"/>
              </a:solidFill>
              <a:latin typeface="Times New Roman" pitchFamily="18" charset="0"/>
              <a:cs typeface="EucrosiaUPC" pitchFamily="18" charset="-34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09600" y="2370138"/>
            <a:ext cx="334962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>
              <a:buFont typeface="Monotype Sorts"/>
              <a:buChar char="w"/>
            </a:pPr>
            <a:r>
              <a:rPr lang="th-TH" sz="3200" b="1">
                <a:latin typeface="Times New Roman" pitchFamily="18" charset="0"/>
                <a:cs typeface="EucrosiaUPC" pitchFamily="18" charset="-34"/>
              </a:rPr>
              <a:t>  เจ็บป่วย</a:t>
            </a:r>
          </a:p>
          <a:p>
            <a:pPr algn="l">
              <a:buFont typeface="Monotype Sorts"/>
              <a:buNone/>
            </a:pPr>
            <a:r>
              <a:rPr lang="th-TH" sz="3200" b="1">
                <a:latin typeface="Times New Roman" pitchFamily="18" charset="0"/>
                <a:cs typeface="EucrosiaUPC" pitchFamily="18" charset="-34"/>
              </a:rPr>
              <a:t>    -  ประวัติการป่วย</a:t>
            </a:r>
          </a:p>
          <a:p>
            <a:pPr algn="l">
              <a:buFont typeface="Monotype Sorts"/>
              <a:buNone/>
            </a:pPr>
            <a:r>
              <a:rPr lang="th-TH" sz="3200" b="1">
                <a:latin typeface="Times New Roman" pitchFamily="18" charset="0"/>
                <a:cs typeface="EucrosiaUPC" pitchFamily="18" charset="-34"/>
              </a:rPr>
              <a:t>        การรักษา รพ.</a:t>
            </a:r>
          </a:p>
          <a:p>
            <a:pPr algn="l">
              <a:buFont typeface="Monotype Sorts"/>
              <a:buNone/>
            </a:pPr>
            <a:r>
              <a:rPr lang="th-TH" sz="3200" b="1">
                <a:latin typeface="Times New Roman" pitchFamily="18" charset="0"/>
                <a:cs typeface="EucrosiaUPC" pitchFamily="18" charset="-34"/>
              </a:rPr>
              <a:t>        วินิจฉัยโดยแพทย์</a:t>
            </a:r>
          </a:p>
          <a:p>
            <a:pPr algn="l">
              <a:buFont typeface="Monotype Sorts"/>
              <a:buNone/>
            </a:pPr>
            <a:r>
              <a:rPr lang="th-TH" sz="3200" b="1">
                <a:latin typeface="Times New Roman" pitchFamily="18" charset="0"/>
                <a:cs typeface="EucrosiaUPC" pitchFamily="18" charset="-34"/>
              </a:rPr>
              <a:t>    -  สอบสวนโดย</a:t>
            </a:r>
          </a:p>
          <a:p>
            <a:pPr algn="l">
              <a:buFont typeface="Monotype Sorts"/>
              <a:buNone/>
            </a:pPr>
            <a:r>
              <a:rPr lang="th-TH" sz="3200" b="1">
                <a:latin typeface="Times New Roman" pitchFamily="18" charset="0"/>
                <a:cs typeface="EucrosiaUPC" pitchFamily="18" charset="-34"/>
              </a:rPr>
              <a:t>        เจ้าหน้าที่สาธารณสุข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396634" y="1498889"/>
            <a:ext cx="576580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>
              <a:lnSpc>
                <a:spcPct val="85000"/>
              </a:lnSpc>
            </a:pPr>
            <a:r>
              <a:rPr lang="th-TH" sz="28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ผิด</a:t>
            </a:r>
            <a:r>
              <a:rPr lang="th-TH" sz="2800" b="1" dirty="0" smtClean="0">
                <a:solidFill>
                  <a:srgbClr val="FF0000"/>
                </a:solidFill>
                <a:latin typeface="Times New Roman" pitchFamily="18" charset="0"/>
                <a:cs typeface="+mn-cs"/>
              </a:rPr>
              <a:t>ธรรมชาติรวมตาย</a:t>
            </a:r>
            <a:endParaRPr lang="th-TH" sz="2800" b="1" dirty="0">
              <a:solidFill>
                <a:srgbClr val="FF0000"/>
              </a:solidFill>
              <a:latin typeface="Times New Roman" pitchFamily="18" charset="0"/>
              <a:cs typeface="+mn-cs"/>
            </a:endParaRPr>
          </a:p>
          <a:p>
            <a:pPr>
              <a:lnSpc>
                <a:spcPct val="85000"/>
              </a:lnSpc>
            </a:pPr>
            <a:r>
              <a:rPr lang="th-TH" sz="20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(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Suicide, Homicide, Accident, Animal, Disaster)</a:t>
            </a:r>
            <a:endParaRPr lang="th-TH" sz="2000" b="1" dirty="0">
              <a:solidFill>
                <a:srgbClr val="0000FF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5588000" y="2917190"/>
            <a:ext cx="344998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>
              <a:buFont typeface="Monotype Sorts"/>
              <a:buNone/>
            </a:pPr>
            <a:r>
              <a:rPr lang="th-TH" b="1" dirty="0">
                <a:solidFill>
                  <a:srgbClr val="008000"/>
                </a:solidFill>
                <a:latin typeface="Times New Roman" pitchFamily="18" charset="0"/>
                <a:cs typeface="EucrosiaUPC" pitchFamily="18" charset="-34"/>
              </a:rPr>
              <a:t>ออกชันสูตรพลิก</a:t>
            </a:r>
            <a:r>
              <a:rPr lang="th-TH" b="1" dirty="0" smtClean="0">
                <a:solidFill>
                  <a:srgbClr val="008000"/>
                </a:solidFill>
                <a:latin typeface="Times New Roman" pitchFamily="18" charset="0"/>
                <a:cs typeface="EucrosiaUPC" pitchFamily="18" charset="-34"/>
              </a:rPr>
              <a:t>ศพ บันทึก</a:t>
            </a:r>
          </a:p>
          <a:p>
            <a:pPr algn="l">
              <a:buFont typeface="Monotype Sorts"/>
              <a:buNone/>
            </a:pPr>
            <a:r>
              <a:rPr lang="th-TH" b="1" dirty="0" smtClean="0">
                <a:solidFill>
                  <a:srgbClr val="008000"/>
                </a:solidFill>
                <a:latin typeface="Times New Roman" pitchFamily="18" charset="0"/>
                <a:cs typeface="EucrosiaUPC" pitchFamily="18" charset="-34"/>
              </a:rPr>
              <a:t>สภาพศพ และหลักฐานต่างๆ</a:t>
            </a:r>
            <a:endParaRPr lang="th-TH" b="1" dirty="0">
              <a:solidFill>
                <a:srgbClr val="008000"/>
              </a:solidFill>
              <a:latin typeface="Times New Roman" pitchFamily="18" charset="0"/>
              <a:cs typeface="EucrosiaUPC" pitchFamily="18" charset="-34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486400" y="4114800"/>
            <a:ext cx="303961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>
              <a:buFont typeface="Monotype Sorts"/>
              <a:buNone/>
            </a:pPr>
            <a:r>
              <a:rPr lang="th-TH" b="1" dirty="0">
                <a:solidFill>
                  <a:srgbClr val="008000"/>
                </a:solidFill>
                <a:latin typeface="Times New Roman" pitchFamily="18" charset="0"/>
                <a:cs typeface="EucrosiaUPC" pitchFamily="18" charset="-34"/>
              </a:rPr>
              <a:t>ลงสาเหตุการตายอย่าง</a:t>
            </a:r>
          </a:p>
          <a:p>
            <a:pPr algn="l">
              <a:buFont typeface="Monotype Sorts"/>
              <a:buNone/>
            </a:pPr>
            <a:r>
              <a:rPr lang="th-TH" b="1" dirty="0">
                <a:solidFill>
                  <a:srgbClr val="008000"/>
                </a:solidFill>
                <a:latin typeface="Times New Roman" pitchFamily="18" charset="0"/>
                <a:cs typeface="EucrosiaUPC" pitchFamily="18" charset="-34"/>
              </a:rPr>
              <a:t>ถูกต้อง (ระบบ I</a:t>
            </a:r>
            <a:r>
              <a:rPr lang="en-US" b="1" dirty="0">
                <a:solidFill>
                  <a:srgbClr val="008000"/>
                </a:solidFill>
                <a:latin typeface="Times New Roman" pitchFamily="18" charset="0"/>
                <a:cs typeface="EucrosiaUPC" pitchFamily="18" charset="-34"/>
              </a:rPr>
              <a:t>CD-10)</a:t>
            </a:r>
            <a:endParaRPr lang="th-TH" b="1" dirty="0">
              <a:solidFill>
                <a:srgbClr val="008000"/>
              </a:solidFill>
              <a:latin typeface="Times New Roman" pitchFamily="18" charset="0"/>
              <a:cs typeface="EucrosiaUPC" pitchFamily="18" charset="-34"/>
            </a:endParaRP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5588000" y="5149850"/>
            <a:ext cx="29033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>
              <a:buFont typeface="Monotype Sorts"/>
              <a:buNone/>
            </a:pPr>
            <a:r>
              <a:rPr lang="th-TH" b="1" dirty="0">
                <a:solidFill>
                  <a:srgbClr val="008000"/>
                </a:solidFill>
                <a:latin typeface="Times New Roman" pitchFamily="18" charset="0"/>
                <a:cs typeface="EucrosiaUPC" pitchFamily="18" charset="-34"/>
              </a:rPr>
              <a:t>เอกสารรับรองการตาย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6153149" y="5810398"/>
            <a:ext cx="11588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>
              <a:buFont typeface="Monotype Sorts"/>
              <a:buNone/>
            </a:pPr>
            <a:r>
              <a:rPr lang="th-TH" sz="2900" b="1" dirty="0">
                <a:solidFill>
                  <a:srgbClr val="008000"/>
                </a:solidFill>
                <a:latin typeface="Times New Roman" pitchFamily="18" charset="0"/>
                <a:cs typeface="EucrosiaUPC" pitchFamily="18" charset="-34"/>
              </a:rPr>
              <a:t>มรณบัตร</a:t>
            </a:r>
          </a:p>
        </p:txBody>
      </p:sp>
      <p:sp>
        <p:nvSpPr>
          <p:cNvPr id="17425" name="AutoShape 17"/>
          <p:cNvSpPr>
            <a:spLocks noChangeArrowheads="1"/>
          </p:cNvSpPr>
          <p:nvPr/>
        </p:nvSpPr>
        <p:spPr bwMode="auto">
          <a:xfrm>
            <a:off x="6604000" y="3857878"/>
            <a:ext cx="406400" cy="47632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th-TH"/>
          </a:p>
        </p:txBody>
      </p:sp>
      <p:sp>
        <p:nvSpPr>
          <p:cNvPr id="17426" name="AutoShape 18"/>
          <p:cNvSpPr>
            <a:spLocks noChangeArrowheads="1"/>
          </p:cNvSpPr>
          <p:nvPr/>
        </p:nvSpPr>
        <p:spPr bwMode="auto">
          <a:xfrm>
            <a:off x="6604000" y="5062538"/>
            <a:ext cx="4064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th-TH"/>
          </a:p>
        </p:txBody>
      </p:sp>
      <p:sp>
        <p:nvSpPr>
          <p:cNvPr id="17427" name="AutoShape 19"/>
          <p:cNvSpPr>
            <a:spLocks noChangeArrowheads="1"/>
          </p:cNvSpPr>
          <p:nvPr/>
        </p:nvSpPr>
        <p:spPr bwMode="auto">
          <a:xfrm>
            <a:off x="6604000" y="5625093"/>
            <a:ext cx="4064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th-TH"/>
          </a:p>
        </p:txBody>
      </p:sp>
      <p:sp>
        <p:nvSpPr>
          <p:cNvPr id="17428" name="AutoShape 20"/>
          <p:cNvSpPr>
            <a:spLocks noChangeArrowheads="1"/>
          </p:cNvSpPr>
          <p:nvPr/>
        </p:nvSpPr>
        <p:spPr bwMode="auto">
          <a:xfrm>
            <a:off x="6326186" y="2352996"/>
            <a:ext cx="406400" cy="40005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th-TH"/>
          </a:p>
        </p:txBody>
      </p:sp>
      <p:sp>
        <p:nvSpPr>
          <p:cNvPr id="17429" name="AutoShape 21"/>
          <p:cNvSpPr>
            <a:spLocks noChangeArrowheads="1"/>
          </p:cNvSpPr>
          <p:nvPr/>
        </p:nvSpPr>
        <p:spPr bwMode="auto">
          <a:xfrm>
            <a:off x="3563938" y="3357563"/>
            <a:ext cx="1819275" cy="544512"/>
          </a:xfrm>
          <a:prstGeom prst="rightArrow">
            <a:avLst>
              <a:gd name="adj1" fmla="val 50000"/>
              <a:gd name="adj2" fmla="val 83528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th-TH"/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6421430" y="1525945"/>
            <a:ext cx="2771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th-TH" sz="2000" b="1" dirty="0">
                <a:solidFill>
                  <a:srgbClr val="FF0000"/>
                </a:solidFill>
                <a:latin typeface="Times New Roman" pitchFamily="18" charset="0"/>
                <a:cs typeface="Cordia New"/>
              </a:rPr>
              <a:t>ไม่ทราบสาเหตุ</a:t>
            </a:r>
          </a:p>
        </p:txBody>
      </p: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87857" y="1579489"/>
            <a:ext cx="26180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th-TH" sz="3600" b="1" dirty="0">
                <a:solidFill>
                  <a:srgbClr val="0000FF"/>
                </a:solidFill>
                <a:latin typeface="Times New Roman" pitchFamily="18" charset="0"/>
                <a:cs typeface="EucrosiaUPC" pitchFamily="18" charset="-34"/>
              </a:rPr>
              <a:t>เหตุธรรมชาติ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6255" y="5705186"/>
            <a:ext cx="3007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i="1" dirty="0" smtClean="0">
                <a:solidFill>
                  <a:srgbClr val="3333FF"/>
                </a:solidFill>
              </a:rPr>
              <a:t>พรบ.ทะเบียนราษฎร</a:t>
            </a:r>
            <a:endParaRPr lang="th-TH" sz="3600" b="1" i="1" dirty="0">
              <a:solidFill>
                <a:srgbClr val="3333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9225" y="6267493"/>
            <a:ext cx="36647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800" b="1" dirty="0" smtClean="0">
                <a:solidFill>
                  <a:srgbClr val="FF0000"/>
                </a:solidFill>
              </a:rPr>
              <a:t>พรบ.ชัณสูตรพลิกศพ, ป.วิ อาญา</a:t>
            </a:r>
            <a:endParaRPr lang="th-TH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4468" y="188640"/>
            <a:ext cx="8001000" cy="702568"/>
          </a:xfrm>
        </p:spPr>
        <p:txBody>
          <a:bodyPr/>
          <a:lstStyle/>
          <a:p>
            <a:pPr algn="ctr"/>
            <a:r>
              <a:rPr lang="th-TH" sz="3600" b="1" dirty="0" smtClean="0">
                <a:latin typeface="Times New Roman" pitchFamily="18" charset="0"/>
                <a:cs typeface="EucrosiaUPC" pitchFamily="18" charset="-34"/>
              </a:rPr>
              <a:t> </a:t>
            </a:r>
            <a:r>
              <a:rPr lang="th-TH" sz="3600" b="1" dirty="0" smtClean="0">
                <a:latin typeface="Times New Roman" pitchFamily="18" charset="0"/>
                <a:cs typeface="EucrosiaUPC" pitchFamily="18" charset="-34"/>
              </a:rPr>
              <a:t>เอกสาร</a:t>
            </a:r>
            <a:r>
              <a:rPr lang="th-TH" sz="3600" b="1" dirty="0" smtClean="0">
                <a:latin typeface="Times New Roman" pitchFamily="18" charset="0"/>
                <a:cs typeface="EucrosiaUPC" pitchFamily="18" charset="-34"/>
              </a:rPr>
              <a:t>รับรอง</a:t>
            </a:r>
            <a:r>
              <a:rPr lang="th-TH" sz="3600" b="1" dirty="0" smtClean="0">
                <a:latin typeface="Times New Roman" pitchFamily="18" charset="0"/>
                <a:cs typeface="EucrosiaUPC" pitchFamily="18" charset="-34"/>
              </a:rPr>
              <a:t>เอกสาร</a:t>
            </a:r>
            <a:r>
              <a:rPr lang="th-TH" sz="3600" b="1" dirty="0" smtClean="0">
                <a:latin typeface="Times New Roman" pitchFamily="18" charset="0"/>
                <a:cs typeface="EucrosiaUPC" pitchFamily="18" charset="-34"/>
              </a:rPr>
              <a:t>การ</a:t>
            </a:r>
            <a:r>
              <a:rPr lang="th-TH" sz="3600" b="1" dirty="0" smtClean="0">
                <a:latin typeface="Times New Roman" pitchFamily="18" charset="0"/>
                <a:cs typeface="EucrosiaUPC" pitchFamily="18" charset="-34"/>
              </a:rPr>
              <a:t>ตาย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340768"/>
            <a:ext cx="8138864" cy="5112568"/>
          </a:xfrm>
        </p:spPr>
        <p:txBody>
          <a:bodyPr>
            <a:normAutofit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th-TH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หนังสือรับรองการตาย  ท</a:t>
            </a:r>
            <a:r>
              <a:rPr lang="en-US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</a:t>
            </a:r>
            <a:r>
              <a:rPr lang="en-US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4/1 </a:t>
            </a:r>
            <a:r>
              <a:rPr lang="en-US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สำหรับ</a:t>
            </a:r>
            <a:r>
              <a:rPr lang="en-US" sz="4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การตายในสถานพยาบาล</a:t>
            </a:r>
            <a:r>
              <a:rPr lang="en-US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 แพทย์ออกชัณสูตร</a:t>
            </a:r>
            <a:endParaRPr lang="en-US" sz="40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0" indent="-685800">
              <a:buFont typeface="Wingdings" pitchFamily="2" charset="2"/>
              <a:buChar char="Ø"/>
            </a:pPr>
            <a:r>
              <a:rPr lang="en-US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ใบรับแจ้งการตาย</a:t>
            </a:r>
            <a:r>
              <a:rPr lang="en-US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ท.ร</a:t>
            </a:r>
            <a:r>
              <a:rPr lang="en-US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4  </a:t>
            </a:r>
            <a:r>
              <a:rPr lang="en-US" sz="4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ตอนหน้า</a:t>
            </a:r>
            <a:r>
              <a:rPr lang="en-US" sz="4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สำหรับการตายนอกสถานพยาบาล</a:t>
            </a:r>
            <a:endParaRPr lang="th-TH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52736"/>
          </a:xfrm>
        </p:spPr>
        <p:txBody>
          <a:bodyPr/>
          <a:lstStyle/>
          <a:p>
            <a:pPr algn="ctr"/>
            <a:r>
              <a:rPr lang="th-TH" sz="3200" b="1" dirty="0" smtClean="0">
                <a:cs typeface="+mn-cs"/>
              </a:rPr>
              <a:t>แบบฟอร์ม ทร.4 ตอนหน้า และ ทร.4/1 </a:t>
            </a:r>
            <a:br>
              <a:rPr lang="th-TH" sz="3200" b="1" dirty="0" smtClean="0">
                <a:cs typeface="+mn-cs"/>
              </a:rPr>
            </a:br>
            <a:r>
              <a:rPr lang="th-TH" sz="3200" b="1" dirty="0" smtClean="0">
                <a:cs typeface="+mn-cs"/>
              </a:rPr>
              <a:t>ในส่วนของการวินิจฉัยสาเหตุการตาย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1177312"/>
            <a:ext cx="9144000" cy="5226050"/>
          </a:xfrm>
        </p:spPr>
        <p:txBody>
          <a:bodyPr>
            <a:noAutofit/>
          </a:bodyPr>
          <a:lstStyle/>
          <a:p>
            <a:pPr>
              <a:buFont typeface="Monotype Sorts"/>
              <a:buNone/>
            </a:pPr>
            <a:r>
              <a:rPr lang="th-TH" sz="2400" b="1" dirty="0" smtClean="0"/>
              <a:t>2.3  โรคที่เป็นสาเหตุการตายเขียนเป็นภาษาอังกฤษ</a:t>
            </a:r>
            <a:r>
              <a:rPr lang="th-TH" sz="2400" b="1" dirty="0" err="1" smtClean="0"/>
              <a:t>ตัวพิมพ์</a:t>
            </a:r>
            <a:r>
              <a:rPr lang="th-TH" sz="2400" b="1" dirty="0" smtClean="0"/>
              <a:t>ใหญ่ (</a:t>
            </a:r>
            <a:r>
              <a:rPr lang="th-TH" sz="2400" b="1" dirty="0" err="1" smtClean="0"/>
              <a:t>CAPITAL</a:t>
            </a:r>
            <a:r>
              <a:rPr lang="th-TH" sz="2400" b="1" dirty="0" smtClean="0"/>
              <a:t> </a:t>
            </a:r>
            <a:r>
              <a:rPr lang="th-TH" sz="2400" b="1" dirty="0" err="1" smtClean="0"/>
              <a:t>LETTER</a:t>
            </a:r>
            <a:r>
              <a:rPr lang="th-TH" sz="2400" b="1" dirty="0" smtClean="0"/>
              <a:t>) </a:t>
            </a:r>
          </a:p>
          <a:p>
            <a:pPr>
              <a:buFont typeface="Monotype Sorts"/>
              <a:buNone/>
            </a:pPr>
            <a:r>
              <a:rPr lang="en-US" sz="2400" b="1" dirty="0" smtClean="0"/>
              <a:t>a</a:t>
            </a:r>
            <a:r>
              <a:rPr lang="th-TH" sz="2400" b="1" dirty="0" smtClean="0"/>
              <a:t>) </a:t>
            </a:r>
            <a:r>
              <a:rPr lang="th-TH" sz="2400" b="1" dirty="0" smtClean="0">
                <a:latin typeface="Times New Roman" pitchFamily="18" charset="0"/>
              </a:rPr>
              <a:t>……</a:t>
            </a:r>
            <a:r>
              <a:rPr lang="th-TH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</a:t>
            </a:r>
            <a:r>
              <a:rPr lang="en-US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……</a:t>
            </a:r>
            <a:r>
              <a:rPr lang="th-TH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</a:t>
            </a:r>
            <a:r>
              <a:rPr lang="en-US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……</a:t>
            </a:r>
            <a:r>
              <a:rPr lang="th-TH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</a:t>
            </a:r>
            <a:r>
              <a:rPr lang="en-US" sz="2400" b="1" dirty="0" smtClean="0">
                <a:latin typeface="Times New Roman" pitchFamily="18" charset="0"/>
              </a:rPr>
              <a:t>…</a:t>
            </a:r>
            <a:r>
              <a:rPr lang="en-US" sz="2400" b="1" dirty="0" smtClean="0"/>
              <a:t>  (due  to</a:t>
            </a:r>
            <a:r>
              <a:rPr lang="th-TH" sz="2400" b="1" dirty="0" smtClean="0"/>
              <a:t>)  ระยะเวลาที่เป็น</a:t>
            </a:r>
            <a:r>
              <a:rPr lang="th-TH" sz="2400" b="1" dirty="0" smtClean="0">
                <a:latin typeface="Times New Roman" pitchFamily="18" charset="0"/>
              </a:rPr>
              <a:t>……</a:t>
            </a:r>
            <a:r>
              <a:rPr lang="th-TH" sz="2400" b="1" dirty="0" smtClean="0"/>
              <a:t>.</a:t>
            </a:r>
          </a:p>
          <a:p>
            <a:pPr>
              <a:buFont typeface="Monotype Sorts"/>
              <a:buNone/>
            </a:pPr>
            <a:r>
              <a:rPr lang="en-US" sz="2400" b="1" dirty="0" smtClean="0"/>
              <a:t>b) </a:t>
            </a:r>
            <a:r>
              <a:rPr lang="th-TH" sz="2400" b="1" dirty="0" smtClean="0">
                <a:latin typeface="Times New Roman" pitchFamily="18" charset="0"/>
              </a:rPr>
              <a:t>……</a:t>
            </a:r>
            <a:r>
              <a:rPr lang="th-TH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</a:t>
            </a:r>
            <a:r>
              <a:rPr lang="en-US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……</a:t>
            </a:r>
            <a:r>
              <a:rPr lang="th-TH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</a:t>
            </a:r>
            <a:r>
              <a:rPr lang="en-US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………</a:t>
            </a:r>
            <a:r>
              <a:rPr lang="en-US" sz="2400" b="1" dirty="0" smtClean="0">
                <a:latin typeface="Times New Roman" pitchFamily="18" charset="0"/>
              </a:rPr>
              <a:t>…</a:t>
            </a:r>
            <a:r>
              <a:rPr lang="en-US" sz="2400" b="1" dirty="0" smtClean="0"/>
              <a:t>..   (due  to) </a:t>
            </a:r>
            <a:r>
              <a:rPr lang="th-TH" sz="2400" b="1" dirty="0" smtClean="0"/>
              <a:t>ระยะเวลาที่เป็น</a:t>
            </a:r>
            <a:r>
              <a:rPr lang="th-TH" sz="2400" b="1" dirty="0" smtClean="0">
                <a:latin typeface="Times New Roman" pitchFamily="18" charset="0"/>
              </a:rPr>
              <a:t>……</a:t>
            </a:r>
            <a:r>
              <a:rPr lang="th-TH" sz="2400" b="1" dirty="0" smtClean="0"/>
              <a:t>.</a:t>
            </a:r>
            <a:endParaRPr lang="en-US" sz="2400" b="1" dirty="0" smtClean="0"/>
          </a:p>
          <a:p>
            <a:pPr>
              <a:buFont typeface="Monotype Sorts"/>
              <a:buNone/>
            </a:pPr>
            <a:r>
              <a:rPr lang="en-US" sz="2400" b="1" dirty="0" smtClean="0"/>
              <a:t>c) </a:t>
            </a:r>
            <a:r>
              <a:rPr lang="th-TH" sz="2400" b="1" dirty="0" smtClean="0">
                <a:latin typeface="Times New Roman" pitchFamily="18" charset="0"/>
              </a:rPr>
              <a:t>……</a:t>
            </a:r>
            <a:r>
              <a:rPr lang="th-TH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</a:t>
            </a:r>
            <a:r>
              <a:rPr lang="en-US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……</a:t>
            </a:r>
            <a:r>
              <a:rPr lang="th-TH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</a:t>
            </a:r>
            <a:r>
              <a:rPr lang="en-US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……</a:t>
            </a:r>
            <a:r>
              <a:rPr lang="th-TH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</a:t>
            </a:r>
            <a:r>
              <a:rPr lang="en-US" sz="2400" b="1" dirty="0" smtClean="0">
                <a:latin typeface="Times New Roman" pitchFamily="18" charset="0"/>
              </a:rPr>
              <a:t>…</a:t>
            </a:r>
            <a:r>
              <a:rPr lang="en-US" sz="2400" b="1" dirty="0" smtClean="0"/>
              <a:t>   (due  to) </a:t>
            </a:r>
            <a:r>
              <a:rPr lang="th-TH" sz="2400" b="1" dirty="0" smtClean="0"/>
              <a:t>ระยะเวลาที่เป็น</a:t>
            </a:r>
            <a:r>
              <a:rPr lang="th-TH" sz="2400" b="1" dirty="0" smtClean="0">
                <a:latin typeface="Times New Roman" pitchFamily="18" charset="0"/>
              </a:rPr>
              <a:t>……</a:t>
            </a:r>
            <a:r>
              <a:rPr lang="th-TH" sz="2400" b="1" dirty="0" smtClean="0"/>
              <a:t>.</a:t>
            </a:r>
            <a:endParaRPr lang="en-US" sz="2400" b="1" dirty="0" smtClean="0"/>
          </a:p>
          <a:p>
            <a:pPr>
              <a:buFont typeface="Monotype Sorts"/>
              <a:buNone/>
            </a:pPr>
            <a:r>
              <a:rPr lang="th-TH" sz="2400" b="1" dirty="0" smtClean="0"/>
              <a:t>d) </a:t>
            </a:r>
            <a:r>
              <a:rPr lang="th-TH" sz="2400" b="1" dirty="0" smtClean="0">
                <a:latin typeface="Times New Roman" pitchFamily="18" charset="0"/>
              </a:rPr>
              <a:t>……</a:t>
            </a:r>
            <a:r>
              <a:rPr lang="th-TH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</a:t>
            </a:r>
            <a:r>
              <a:rPr lang="en-US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……</a:t>
            </a:r>
            <a:r>
              <a:rPr lang="th-TH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</a:t>
            </a:r>
            <a:r>
              <a:rPr lang="en-US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……</a:t>
            </a:r>
            <a:r>
              <a:rPr lang="th-TH" sz="2400" b="1" dirty="0" smtClean="0"/>
              <a:t>... </a:t>
            </a:r>
            <a:r>
              <a:rPr lang="th-TH" sz="2400" b="1" dirty="0" smtClean="0">
                <a:latin typeface="Times New Roman" pitchFamily="18" charset="0"/>
              </a:rPr>
              <a:t>…</a:t>
            </a:r>
            <a:r>
              <a:rPr lang="en-US" sz="2400" b="1" dirty="0" smtClean="0">
                <a:latin typeface="Times New Roman" pitchFamily="18" charset="0"/>
              </a:rPr>
              <a:t>…</a:t>
            </a:r>
            <a:r>
              <a:rPr lang="en-US" sz="2400" b="1" dirty="0" smtClean="0"/>
              <a:t>  </a:t>
            </a:r>
            <a:r>
              <a:rPr lang="th-TH" sz="2400" b="1" dirty="0" smtClean="0"/>
              <a:t>ระยะเวลาที่เป็น</a:t>
            </a:r>
            <a:r>
              <a:rPr lang="th-TH" sz="2400" b="1" dirty="0" smtClean="0">
                <a:latin typeface="Times New Roman" pitchFamily="18" charset="0"/>
              </a:rPr>
              <a:t>……</a:t>
            </a:r>
            <a:r>
              <a:rPr lang="th-TH" sz="2400" b="1" dirty="0" smtClean="0"/>
              <a:t>.</a:t>
            </a:r>
            <a:endParaRPr lang="en-US" sz="2400" b="1" dirty="0" smtClean="0"/>
          </a:p>
          <a:p>
            <a:pPr>
              <a:buFont typeface="Monotype Sorts"/>
              <a:buNone/>
            </a:pPr>
            <a:r>
              <a:rPr lang="en-US" sz="2400" b="1" dirty="0" smtClean="0"/>
              <a:t>2.4</a:t>
            </a:r>
            <a:r>
              <a:rPr lang="th-TH" sz="2400" b="1" dirty="0" smtClean="0"/>
              <a:t> โรคหรือภาวะอื่นที่เป็นเหตุหนุน  </a:t>
            </a:r>
            <a:r>
              <a:rPr lang="en-US" sz="2400" b="1" dirty="0" smtClean="0">
                <a:latin typeface="Times New Roman" pitchFamily="18" charset="0"/>
              </a:rPr>
              <a:t>………………</a:t>
            </a:r>
            <a:r>
              <a:rPr lang="en-US" sz="2400" b="1" dirty="0" smtClean="0"/>
              <a:t>.</a:t>
            </a:r>
            <a:endParaRPr lang="th-TH" sz="2400" b="1" dirty="0" smtClean="0"/>
          </a:p>
          <a:p>
            <a:pPr>
              <a:buFont typeface="Monotype Sorts"/>
              <a:buNone/>
            </a:pPr>
            <a:r>
              <a:rPr lang="th-TH" sz="2400" b="1" dirty="0" smtClean="0"/>
              <a:t>2.5 </a:t>
            </a:r>
            <a:r>
              <a:rPr lang="th-TH" sz="2000" b="1" dirty="0" smtClean="0">
                <a:latin typeface="Cordia New"/>
              </a:rPr>
              <a:t>โรคหรือภาวะที่ให้เจ้าหน้าที่ทะเบียนราษฎร คัดลอกลงในช่อง “</a:t>
            </a:r>
            <a:r>
              <a:rPr lang="en-US" sz="2000" b="1" dirty="0" err="1" smtClean="0">
                <a:latin typeface="Cordia New"/>
              </a:rPr>
              <a:t>สาเหตุการตาย</a:t>
            </a:r>
            <a:r>
              <a:rPr lang="en-US" sz="2000" b="1" dirty="0" smtClean="0">
                <a:latin typeface="Cordia New"/>
              </a:rPr>
              <a:t>” </a:t>
            </a:r>
            <a:r>
              <a:rPr lang="en-US" sz="2000" b="1" dirty="0" err="1" smtClean="0">
                <a:latin typeface="Cordia New"/>
              </a:rPr>
              <a:t>ในมรณบัตร</a:t>
            </a:r>
            <a:r>
              <a:rPr lang="en-US" sz="2000" b="1" dirty="0" smtClean="0">
                <a:latin typeface="Cordia New"/>
              </a:rPr>
              <a:t> (</a:t>
            </a:r>
            <a:r>
              <a:rPr lang="en-US" sz="2000" b="1" dirty="0" err="1" smtClean="0">
                <a:latin typeface="Cordia New"/>
              </a:rPr>
              <a:t>ให้เขียนเพียงโรคหรือภาวะเดียวเท่านั้น</a:t>
            </a:r>
            <a:r>
              <a:rPr lang="en-US" sz="2000" b="1" dirty="0" smtClean="0">
                <a:latin typeface="Cordia New"/>
              </a:rPr>
              <a:t> </a:t>
            </a:r>
            <a:r>
              <a:rPr lang="en-US" sz="2000" b="1" dirty="0" err="1" smtClean="0">
                <a:latin typeface="Cordia New"/>
              </a:rPr>
              <a:t>โดยเขียนเป็นภาษาไทย</a:t>
            </a:r>
            <a:r>
              <a:rPr lang="en-US" sz="2000" b="1" dirty="0" smtClean="0">
                <a:latin typeface="Cordia New"/>
              </a:rPr>
              <a:t>)………….</a:t>
            </a:r>
          </a:p>
          <a:p>
            <a:pPr>
              <a:buFont typeface="Monotype Sorts"/>
              <a:buNone/>
            </a:pPr>
            <a:r>
              <a:rPr lang="en-US" sz="2400" b="1" dirty="0" smtClean="0"/>
              <a:t>2.6  </a:t>
            </a:r>
            <a:r>
              <a:rPr lang="en-US" sz="2000" b="1" dirty="0" err="1" smtClean="0">
                <a:latin typeface="Cordia New"/>
              </a:rPr>
              <a:t>หากผู้เสียชีวิตเป็นสตรี</a:t>
            </a:r>
            <a:r>
              <a:rPr lang="en-US" sz="2000" b="1" dirty="0" smtClean="0">
                <a:latin typeface="Cordia New"/>
              </a:rPr>
              <a:t>	</a:t>
            </a:r>
            <a:r>
              <a:rPr lang="en-US" sz="2000" b="1" dirty="0" err="1" smtClean="0">
                <a:latin typeface="Cordia New"/>
              </a:rPr>
              <a:t>ไม่ตั้งครรภ์</a:t>
            </a:r>
            <a:r>
              <a:rPr lang="en-US" sz="2000" b="1" dirty="0" smtClean="0">
                <a:latin typeface="Cordia New"/>
              </a:rPr>
              <a:t>            </a:t>
            </a:r>
            <a:r>
              <a:rPr lang="en-US" sz="2000" b="1" dirty="0" err="1" smtClean="0">
                <a:latin typeface="Cordia New"/>
              </a:rPr>
              <a:t>กำลังตั้งครรภ์</a:t>
            </a:r>
            <a:r>
              <a:rPr lang="en-US" sz="2000" b="1" dirty="0" smtClean="0">
                <a:latin typeface="Cordia New"/>
              </a:rPr>
              <a:t>…</a:t>
            </a:r>
            <a:r>
              <a:rPr lang="en-US" sz="2000" b="1" dirty="0" err="1" smtClean="0">
                <a:latin typeface="Cordia New"/>
              </a:rPr>
              <a:t>สัปดาห์</a:t>
            </a:r>
            <a:r>
              <a:rPr lang="en-US" sz="2000" b="1" dirty="0" smtClean="0">
                <a:latin typeface="Cordia New"/>
              </a:rPr>
              <a:t> 	</a:t>
            </a:r>
            <a:r>
              <a:rPr lang="th-TH" sz="2000" b="1" dirty="0" smtClean="0">
                <a:latin typeface="Cordia New"/>
              </a:rPr>
              <a:t> </a:t>
            </a:r>
          </a:p>
          <a:p>
            <a:pPr>
              <a:buFont typeface="Monotype Sorts"/>
              <a:buNone/>
            </a:pPr>
            <a:r>
              <a:rPr lang="th-TH" sz="2000" dirty="0">
                <a:latin typeface="Cordia New"/>
              </a:rPr>
              <a:t> </a:t>
            </a:r>
            <a:r>
              <a:rPr lang="th-TH" sz="2000" dirty="0" smtClean="0">
                <a:latin typeface="Cordia New"/>
              </a:rPr>
              <a:t>    </a:t>
            </a:r>
            <a:r>
              <a:rPr lang="en-US" sz="2000" b="1" dirty="0" err="1" smtClean="0">
                <a:latin typeface="Cordia New"/>
              </a:rPr>
              <a:t>ขณะ</a:t>
            </a:r>
            <a:r>
              <a:rPr lang="en-US" sz="2000" b="1" dirty="0" err="1" smtClean="0">
                <a:latin typeface="Cordia New"/>
              </a:rPr>
              <a:t>เสียชีวิตเพิ่งสิ้นสุดการตั้งครรภ์ไม่เกิน</a:t>
            </a:r>
            <a:r>
              <a:rPr lang="en-US" sz="2000" b="1" dirty="0" smtClean="0">
                <a:latin typeface="Cordia New"/>
              </a:rPr>
              <a:t>  6  </a:t>
            </a:r>
            <a:r>
              <a:rPr lang="en-US" sz="2000" b="1" dirty="0" err="1" smtClean="0">
                <a:latin typeface="Cordia New"/>
              </a:rPr>
              <a:t>สัปดาห์</a:t>
            </a:r>
            <a:r>
              <a:rPr lang="en-US" sz="2000" b="1" dirty="0" smtClean="0">
                <a:latin typeface="Cordia New"/>
              </a:rPr>
              <a:t>            </a:t>
            </a:r>
            <a:r>
              <a:rPr lang="en-US" sz="2000" b="1" dirty="0" err="1" smtClean="0">
                <a:latin typeface="Cordia New"/>
              </a:rPr>
              <a:t>ไม่ทราบ</a:t>
            </a:r>
            <a:r>
              <a:rPr lang="en-US" sz="2000" b="1" dirty="0" smtClean="0">
                <a:latin typeface="Cordia New"/>
              </a:rPr>
              <a:t> </a:t>
            </a:r>
            <a:endParaRPr lang="th-TH" sz="2000" b="1" dirty="0" smtClean="0">
              <a:latin typeface="Cordia New"/>
            </a:endParaRPr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5292080" y="5878605"/>
            <a:ext cx="1524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th-TH"/>
          </a:p>
        </p:txBody>
      </p:sp>
      <p:sp>
        <p:nvSpPr>
          <p:cNvPr id="20485" name="Rectangle 7"/>
          <p:cNvSpPr>
            <a:spLocks noChangeArrowheads="1"/>
          </p:cNvSpPr>
          <p:nvPr/>
        </p:nvSpPr>
        <p:spPr bwMode="auto">
          <a:xfrm>
            <a:off x="6588224" y="6344294"/>
            <a:ext cx="1524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th-TH"/>
          </a:p>
        </p:txBody>
      </p:sp>
      <p:sp>
        <p:nvSpPr>
          <p:cNvPr id="20486" name="Rectangle 10"/>
          <p:cNvSpPr>
            <a:spLocks noChangeArrowheads="1"/>
          </p:cNvSpPr>
          <p:nvPr/>
        </p:nvSpPr>
        <p:spPr bwMode="auto">
          <a:xfrm>
            <a:off x="179512" y="6347490"/>
            <a:ext cx="1524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th-TH"/>
          </a:p>
        </p:txBody>
      </p:sp>
      <p:sp>
        <p:nvSpPr>
          <p:cNvPr id="20487" name="Rectangle 11"/>
          <p:cNvSpPr>
            <a:spLocks noChangeArrowheads="1"/>
          </p:cNvSpPr>
          <p:nvPr/>
        </p:nvSpPr>
        <p:spPr bwMode="auto">
          <a:xfrm>
            <a:off x="3419872" y="5812156"/>
            <a:ext cx="1524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34712"/>
            <a:ext cx="8178800" cy="990600"/>
          </a:xfrm>
        </p:spPr>
        <p:txBody>
          <a:bodyPr/>
          <a:lstStyle/>
          <a:p>
            <a:pPr algn="ctr"/>
            <a:r>
              <a:rPr lang="th-TH" sz="4000" b="1" dirty="0" smtClean="0">
                <a:cs typeface="+mn-cs"/>
              </a:rPr>
              <a:t>หลักการเขียนเอกสารรับรองการตาย</a:t>
            </a:r>
            <a:endParaRPr lang="th-TH" sz="4000" dirty="0" smtClean="0">
              <a:cs typeface="+mn-cs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68760"/>
            <a:ext cx="8915400" cy="5267672"/>
          </a:xfrm>
        </p:spPr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th-TH" sz="3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งดการใช้คำแสดงรูปแบบการตาย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th-TH" sz="3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เขียนโรคต่าง ๆ ย้อนจากการวินิจฉัยล่าสุดกลับไปในอดีตจนถึง</a:t>
            </a:r>
            <a:r>
              <a:rPr lang="th-TH" sz="3600" b="1" u="sng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สาเหตุการตาย (โรคเดิม)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th-TH" sz="36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บันทึกสาเหตุการตายในบรรทัดล่างสุด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th-TH" sz="3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ลงโรคที่นำให้ผู้ป่วยมารักษา ไม่ลงภาวะแทรกซ้อน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476250"/>
            <a:ext cx="9015413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8763000" y="64150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th-TH" sz="1800">
                <a:latin typeface="Times New Roman MT Extra Bold"/>
                <a:cs typeface="Angsana New" pitchFamily="18" charset="-34"/>
              </a:rPr>
              <a:t>1</a:t>
            </a:r>
            <a:endParaRPr lang="th-TH" sz="280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304800" y="3048000"/>
            <a:ext cx="2362200" cy="251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th-TH" sz="3600" b="1"/>
              <a:t>หัวรถจักร</a:t>
            </a:r>
          </a:p>
          <a:p>
            <a:pPr algn="ctr" eaLnBrk="0" hangingPunct="0"/>
            <a:r>
              <a:rPr lang="th-TH" sz="3600" b="1"/>
              <a:t>สาเหตุ</a:t>
            </a:r>
          </a:p>
          <a:p>
            <a:pPr algn="ctr" eaLnBrk="0" hangingPunct="0"/>
            <a:r>
              <a:rPr lang="th-TH" sz="3600" b="1"/>
              <a:t>การตาย</a:t>
            </a:r>
            <a:endParaRPr lang="th-TH" sz="3600"/>
          </a:p>
        </p:txBody>
      </p: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2971800" y="3429000"/>
            <a:ext cx="1295400" cy="1600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th-TH"/>
          </a:p>
        </p:txBody>
      </p:sp>
      <p:sp>
        <p:nvSpPr>
          <p:cNvPr id="23558" name="Rectangle 9"/>
          <p:cNvSpPr>
            <a:spLocks noChangeArrowheads="1"/>
          </p:cNvSpPr>
          <p:nvPr/>
        </p:nvSpPr>
        <p:spPr bwMode="auto">
          <a:xfrm>
            <a:off x="4419600" y="3429000"/>
            <a:ext cx="1295400" cy="1600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th-TH"/>
          </a:p>
        </p:txBody>
      </p:sp>
      <p:sp>
        <p:nvSpPr>
          <p:cNvPr id="23559" name="Rectangle 10"/>
          <p:cNvSpPr>
            <a:spLocks noChangeArrowheads="1"/>
          </p:cNvSpPr>
          <p:nvPr/>
        </p:nvSpPr>
        <p:spPr bwMode="auto">
          <a:xfrm>
            <a:off x="5943600" y="3429000"/>
            <a:ext cx="1295400" cy="1600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th-TH"/>
          </a:p>
        </p:txBody>
      </p:sp>
      <p:sp>
        <p:nvSpPr>
          <p:cNvPr id="23560" name="Rectangle 11"/>
          <p:cNvSpPr>
            <a:spLocks noChangeArrowheads="1"/>
          </p:cNvSpPr>
          <p:nvPr/>
        </p:nvSpPr>
        <p:spPr bwMode="auto">
          <a:xfrm>
            <a:off x="7467600" y="3338904"/>
            <a:ext cx="1295400" cy="1600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th-TH" sz="2800" b="1"/>
              <a:t>รูปแบบ</a:t>
            </a:r>
          </a:p>
          <a:p>
            <a:pPr algn="ctr" eaLnBrk="0" hangingPunct="0"/>
            <a:r>
              <a:rPr lang="th-TH" sz="2800" b="1"/>
              <a:t>การตาย</a:t>
            </a:r>
          </a:p>
        </p:txBody>
      </p:sp>
      <p:sp>
        <p:nvSpPr>
          <p:cNvPr id="23561" name="Line 12"/>
          <p:cNvSpPr>
            <a:spLocks noChangeShapeType="1"/>
          </p:cNvSpPr>
          <p:nvPr/>
        </p:nvSpPr>
        <p:spPr bwMode="auto">
          <a:xfrm>
            <a:off x="4267200" y="4114800"/>
            <a:ext cx="152400" cy="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3562" name="Line 13"/>
          <p:cNvSpPr>
            <a:spLocks noChangeShapeType="1"/>
          </p:cNvSpPr>
          <p:nvPr/>
        </p:nvSpPr>
        <p:spPr bwMode="auto">
          <a:xfrm>
            <a:off x="5715000" y="4114800"/>
            <a:ext cx="228600" cy="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3563" name="Line 15"/>
          <p:cNvSpPr>
            <a:spLocks noChangeShapeType="1"/>
          </p:cNvSpPr>
          <p:nvPr/>
        </p:nvSpPr>
        <p:spPr bwMode="auto">
          <a:xfrm>
            <a:off x="2743200" y="4114800"/>
            <a:ext cx="228600" cy="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3564" name="Line 17"/>
          <p:cNvSpPr>
            <a:spLocks noChangeShapeType="1"/>
          </p:cNvSpPr>
          <p:nvPr/>
        </p:nvSpPr>
        <p:spPr bwMode="auto">
          <a:xfrm flipH="1">
            <a:off x="7442579" y="3378994"/>
            <a:ext cx="1295400" cy="15240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3565" name="Line 18"/>
          <p:cNvSpPr>
            <a:spLocks noChangeShapeType="1"/>
          </p:cNvSpPr>
          <p:nvPr/>
        </p:nvSpPr>
        <p:spPr bwMode="auto">
          <a:xfrm>
            <a:off x="7488640" y="3314700"/>
            <a:ext cx="1295400" cy="16002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99392"/>
            <a:ext cx="8270056" cy="692696"/>
          </a:xfrm>
        </p:spPr>
        <p:txBody>
          <a:bodyPr/>
          <a:lstStyle/>
          <a:p>
            <a:r>
              <a:rPr lang="en-US" b="1" dirty="0" smtClean="0"/>
              <a:t>% </a:t>
            </a:r>
            <a:r>
              <a:rPr lang="th-TH" b="1" dirty="0" smtClean="0"/>
              <a:t>สาเหตุไม่ชัดแจ้ง (ไม่ทราบสาเหตุ)</a:t>
            </a:r>
            <a:r>
              <a:rPr lang="en-US" b="1" dirty="0" smtClean="0"/>
              <a:t>, WHO 2003</a:t>
            </a:r>
            <a:endParaRPr lang="th-TH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7807529"/>
              </p:ext>
            </p:extLst>
          </p:nvPr>
        </p:nvGraphicFramePr>
        <p:xfrm>
          <a:off x="467544" y="548680"/>
          <a:ext cx="8280920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516215" y="4869160"/>
            <a:ext cx="2371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2012 – 45%</a:t>
            </a:r>
            <a:endParaRPr lang="th-TH" sz="3200" b="1" dirty="0"/>
          </a:p>
        </p:txBody>
      </p:sp>
    </p:spTree>
    <p:extLst>
      <p:ext uri="{BB962C8B-B14F-4D97-AF65-F5344CB8AC3E}">
        <p14:creationId xmlns:p14="http://schemas.microsoft.com/office/powerpoint/2010/main" val="46299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5" y="69850"/>
            <a:ext cx="7597775" cy="671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8763000" y="64150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th-TH" sz="1800">
                <a:latin typeface="Times New Roman MT Extra Bold"/>
                <a:cs typeface="Angsana New" pitchFamily="18" charset="-34"/>
              </a:rPr>
              <a:t>2</a:t>
            </a:r>
            <a:endParaRPr lang="th-TH" sz="280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365760"/>
            <a:ext cx="8236396" cy="1263040"/>
          </a:xfrm>
        </p:spPr>
        <p:txBody>
          <a:bodyPr/>
          <a:lstStyle/>
          <a:p>
            <a:r>
              <a:rPr lang="th-TH" sz="4800" b="1" dirty="0" smtClean="0">
                <a:latin typeface="Times New Roman" pitchFamily="18" charset="0"/>
                <a:cs typeface="EucrosiaUPC" pitchFamily="18" charset="-34"/>
              </a:rPr>
              <a:t>ตัวอย่างที่ 1 - วิธีเขียนหนังสือรับรองการตาย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4437" y="2430927"/>
            <a:ext cx="8735888" cy="252028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(a) </a:t>
            </a:r>
            <a:r>
              <a:rPr lang="th-TH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ASPIRATION</a:t>
            </a:r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PNEUMONIA</a:t>
            </a:r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		7 </a:t>
            </a:r>
            <a:r>
              <a:rPr lang="th-TH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Ds</a:t>
            </a:r>
            <a:endParaRPr lang="th-TH" sz="3200" b="1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(b) </a:t>
            </a:r>
            <a:r>
              <a:rPr lang="en-US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CRYPTOCOCCAL MENINGITIS 	17 Ds</a:t>
            </a:r>
            <a:endParaRPr lang="th-TH" sz="3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(c)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HIV</a:t>
            </a:r>
            <a:r>
              <a:rPr lang="th-TH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INFECTION</a:t>
            </a:r>
            <a:r>
              <a:rPr lang="th-TH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	 			7 </a:t>
            </a:r>
            <a:r>
              <a:rPr lang="th-TH" sz="2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Yrs</a:t>
            </a:r>
            <a:endParaRPr lang="th-TH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(d)</a:t>
            </a:r>
            <a:endParaRPr lang="th-TH" sz="6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-51403" y="5733256"/>
            <a:ext cx="92288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r>
              <a:rPr kumimoji="1" lang="en-US" sz="28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2.5 </a:t>
            </a:r>
            <a:r>
              <a:rPr kumimoji="1" lang="th-TH" sz="28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สาเหตุการตายคือ </a:t>
            </a:r>
            <a:r>
              <a:rPr kumimoji="1" lang="th-TH" sz="2800" b="1" u="sng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ติดเชื้อ</a:t>
            </a:r>
            <a:r>
              <a:rPr kumimoji="1" lang="th-TH" sz="2800" b="1" u="sng" dirty="0" err="1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เอช</a:t>
            </a:r>
            <a:r>
              <a:rPr kumimoji="1" lang="th-TH" sz="2800" b="1" u="sng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ไอวี</a:t>
            </a:r>
            <a:r>
              <a:rPr kumimoji="1" lang="th-TH" sz="28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หรือ ภูมิคุ้มกันบกพร่อง</a:t>
            </a:r>
            <a:endParaRPr kumimoji="1" lang="en-US" sz="28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8839200" y="64150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th-TH" sz="1800">
                <a:latin typeface="Times New Roman MT Extra Bold"/>
                <a:cs typeface="Angsana New" pitchFamily="18" charset="-34"/>
              </a:rPr>
              <a:t>6</a:t>
            </a:r>
            <a:endParaRPr lang="th-TH" sz="280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13" y="7938"/>
            <a:ext cx="7572375" cy="682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6948488" y="5589588"/>
            <a:ext cx="503237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365760"/>
            <a:ext cx="8236396" cy="975008"/>
          </a:xfrm>
        </p:spPr>
        <p:txBody>
          <a:bodyPr/>
          <a:lstStyle/>
          <a:p>
            <a:r>
              <a:rPr lang="th-TH" sz="4800" b="1" dirty="0" smtClean="0">
                <a:latin typeface="Times New Roman" pitchFamily="18" charset="0"/>
                <a:cs typeface="EucrosiaUPC" pitchFamily="18" charset="-34"/>
              </a:rPr>
              <a:t>ตัวอย่างที่ </a:t>
            </a:r>
            <a:r>
              <a:rPr lang="en-US" sz="4800" b="1" dirty="0" smtClean="0">
                <a:latin typeface="Times New Roman" pitchFamily="18" charset="0"/>
                <a:cs typeface="EucrosiaUPC" pitchFamily="18" charset="-34"/>
              </a:rPr>
              <a:t>2</a:t>
            </a:r>
            <a:r>
              <a:rPr lang="th-TH" sz="4800" b="1" dirty="0" smtClean="0">
                <a:latin typeface="Times New Roman" pitchFamily="18" charset="0"/>
                <a:cs typeface="EucrosiaUPC" pitchFamily="18" charset="-34"/>
              </a:rPr>
              <a:t> - วิธีเขียนหนังสือรับรองการตาย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1885950"/>
            <a:ext cx="9144000" cy="2838450"/>
          </a:xfrm>
        </p:spPr>
        <p:txBody>
          <a:bodyPr>
            <a:normAutofit fontScale="92500"/>
          </a:bodyPr>
          <a:lstStyle/>
          <a:p>
            <a:pPr>
              <a:buFont typeface="Monotype Sorts"/>
              <a:buNone/>
            </a:pPr>
            <a:r>
              <a:rPr lang="th-TH" sz="3600" b="1" dirty="0" smtClean="0">
                <a:latin typeface="Times New Roman" pitchFamily="18" charset="0"/>
                <a:cs typeface="Cordia New" pitchFamily="34" charset="-34"/>
              </a:rPr>
              <a:t>(a)  </a:t>
            </a:r>
            <a:r>
              <a:rPr lang="en-US" sz="3600" b="1" dirty="0" smtClean="0">
                <a:latin typeface="Times New Roman" pitchFamily="18" charset="0"/>
                <a:cs typeface="Cordia New" pitchFamily="34" charset="-34"/>
              </a:rPr>
              <a:t>BRONCHOPNEUMONIA</a:t>
            </a:r>
            <a:r>
              <a:rPr lang="th-TH" sz="3600" b="1" dirty="0" smtClean="0"/>
              <a:t>  		</a:t>
            </a:r>
            <a:r>
              <a:rPr lang="th-TH" sz="4400" b="1" dirty="0" smtClean="0">
                <a:latin typeface="Times New Roman" pitchFamily="18" charset="0"/>
              </a:rPr>
              <a:t>7 </a:t>
            </a:r>
            <a:r>
              <a:rPr lang="th-TH" sz="3600" b="1" dirty="0" err="1" smtClean="0">
                <a:latin typeface="Times New Roman" pitchFamily="18" charset="0"/>
              </a:rPr>
              <a:t>Ds</a:t>
            </a:r>
            <a:r>
              <a:rPr lang="th-TH" sz="3600" b="1" dirty="0" smtClean="0"/>
              <a:t>	</a:t>
            </a:r>
            <a:endParaRPr lang="th-TH" sz="3600" b="1" dirty="0" smtClean="0">
              <a:latin typeface="Times New Roman" pitchFamily="18" charset="0"/>
              <a:cs typeface="Cordia New" pitchFamily="34" charset="-34"/>
            </a:endParaRPr>
          </a:p>
          <a:p>
            <a:pPr>
              <a:buFont typeface="Monotype Sorts"/>
              <a:buNone/>
            </a:pPr>
            <a:r>
              <a:rPr lang="th-TH" sz="3600" b="1" dirty="0" smtClean="0">
                <a:latin typeface="Times New Roman" pitchFamily="18" charset="0"/>
                <a:cs typeface="Cordia New" pitchFamily="34" charset="-34"/>
              </a:rPr>
              <a:t>(b) </a:t>
            </a:r>
            <a:r>
              <a:rPr lang="th-TH" sz="3600" b="1" dirty="0" smtClean="0"/>
              <a:t> </a:t>
            </a:r>
            <a:r>
              <a:rPr lang="en-US" sz="3600" b="1" dirty="0" smtClean="0">
                <a:latin typeface="Times New Roman" pitchFamily="18" charset="0"/>
                <a:cs typeface="Cordia New" pitchFamily="34" charset="-34"/>
              </a:rPr>
              <a:t>METASTASIS CARCINOMA OF BOTH FRONTAL LOBES 				4 </a:t>
            </a:r>
            <a:r>
              <a:rPr lang="en-US" sz="3600" b="1" dirty="0" err="1" smtClean="0">
                <a:latin typeface="Times New Roman" pitchFamily="18" charset="0"/>
                <a:cs typeface="Cordia New" pitchFamily="34" charset="-34"/>
              </a:rPr>
              <a:t>Wks</a:t>
            </a:r>
            <a:endParaRPr lang="th-TH" sz="3600" b="1" dirty="0" smtClean="0"/>
          </a:p>
          <a:p>
            <a:pPr>
              <a:buFont typeface="Monotype Sorts"/>
              <a:buNone/>
            </a:pPr>
            <a:r>
              <a:rPr lang="th-TH" sz="3600" b="1" dirty="0" smtClean="0">
                <a:latin typeface="Times New Roman" pitchFamily="18" charset="0"/>
                <a:cs typeface="Cordia New" pitchFamily="34" charset="-34"/>
              </a:rPr>
              <a:t>(c)</a:t>
            </a:r>
            <a:r>
              <a:rPr lang="en-US" sz="3600" b="1" dirty="0" smtClean="0">
                <a:latin typeface="Times New Roman" pitchFamily="18" charset="0"/>
                <a:cs typeface="Cordia New" pitchFamily="34" charset="-34"/>
              </a:rPr>
              <a:t> CARCINOMA OF RIGHT BREAST 4 </a:t>
            </a:r>
            <a:r>
              <a:rPr lang="en-US" sz="3600" b="1" dirty="0" err="1" smtClean="0">
                <a:latin typeface="Times New Roman" pitchFamily="18" charset="0"/>
                <a:cs typeface="Cordia New" pitchFamily="34" charset="-34"/>
              </a:rPr>
              <a:t>Ys</a:t>
            </a:r>
            <a:endParaRPr lang="th-TH" sz="3600" b="1" dirty="0" smtClean="0">
              <a:latin typeface="Times New Roman" pitchFamily="18" charset="0"/>
              <a:cs typeface="Cordia New" pitchFamily="34" charset="-34"/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323528" y="5013176"/>
            <a:ext cx="843108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>
              <a:spcBef>
                <a:spcPct val="20000"/>
              </a:spcBef>
              <a:buClr>
                <a:schemeClr val="accent2"/>
              </a:buClr>
              <a:buFont typeface="Monotype Sorts"/>
              <a:buNone/>
            </a:pPr>
            <a:r>
              <a:rPr kumimoji="1" lang="th-TH" sz="4400" b="1" dirty="0">
                <a:solidFill>
                  <a:srgbClr val="FF0000"/>
                </a:solidFill>
                <a:latin typeface="Times New Roman" pitchFamily="18" charset="0"/>
              </a:rPr>
              <a:t>2.5 </a:t>
            </a:r>
            <a:r>
              <a:rPr kumimoji="1" lang="th-TH" sz="4800" b="1" dirty="0">
                <a:solidFill>
                  <a:srgbClr val="FF0000"/>
                </a:solidFill>
                <a:latin typeface="Times New Roman" pitchFamily="18" charset="0"/>
              </a:rPr>
              <a:t>สาเหตุการตายคือ </a:t>
            </a:r>
            <a:r>
              <a:rPr kumimoji="1" lang="th-TH" sz="5400" b="1" u="sng" dirty="0">
                <a:solidFill>
                  <a:srgbClr val="FF0000"/>
                </a:solidFill>
                <a:latin typeface="Times New Roman" pitchFamily="18" charset="0"/>
              </a:rPr>
              <a:t>มะเร็งเต้านมข้างขวา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8763000" y="64150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th-TH" sz="1800">
                <a:latin typeface="Times New Roman MT Extra Bold"/>
                <a:cs typeface="Angsana New" pitchFamily="18" charset="-34"/>
              </a:rPr>
              <a:t>3</a:t>
            </a:r>
            <a:endParaRPr lang="th-TH" sz="280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63" y="93663"/>
            <a:ext cx="7181850" cy="673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619250" y="2781300"/>
            <a:ext cx="1944688" cy="1190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/>
              <a:t>Pedestrian hit by Pickup</a:t>
            </a:r>
            <a:endParaRPr lang="th-TH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5760"/>
            <a:ext cx="8443664" cy="1191032"/>
          </a:xfrm>
        </p:spPr>
        <p:txBody>
          <a:bodyPr/>
          <a:lstStyle/>
          <a:p>
            <a:r>
              <a:rPr lang="th-TH" sz="4800" b="1" dirty="0" smtClean="0">
                <a:latin typeface="Times New Roman" pitchFamily="18" charset="0"/>
                <a:cs typeface="EucrosiaUPC" pitchFamily="18" charset="-34"/>
              </a:rPr>
              <a:t>ตัวอย่างที่ 3 - วิธีเขียนหนังสือรับรองการตาย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885950"/>
            <a:ext cx="9144000" cy="3448050"/>
          </a:xfrm>
        </p:spPr>
        <p:txBody>
          <a:bodyPr/>
          <a:lstStyle/>
          <a:p>
            <a:pPr marL="742950" indent="-742950">
              <a:buFont typeface="Monotype Sorts"/>
              <a:buAutoNum type="alphaLcParenBoth"/>
            </a:pPr>
            <a:r>
              <a:rPr lang="en-US" sz="3600" b="1" dirty="0" smtClean="0">
                <a:latin typeface="Times New Roman" pitchFamily="18" charset="0"/>
                <a:cs typeface="Cordia New" pitchFamily="34" charset="-34"/>
              </a:rPr>
              <a:t>SEPTIC </a:t>
            </a:r>
            <a:r>
              <a:rPr lang="en-US" sz="3600" b="1" dirty="0" smtClean="0">
                <a:latin typeface="Times New Roman" pitchFamily="18" charset="0"/>
                <a:cs typeface="Cordia New" pitchFamily="34" charset="-34"/>
              </a:rPr>
              <a:t>SHOCK</a:t>
            </a:r>
            <a:r>
              <a:rPr lang="th-TH" sz="3600" b="1" dirty="0" smtClean="0"/>
              <a:t> 				</a:t>
            </a:r>
            <a:r>
              <a:rPr lang="th-TH" sz="4800" b="1" dirty="0" smtClean="0">
                <a:latin typeface="Times New Roman" pitchFamily="18" charset="0"/>
              </a:rPr>
              <a:t>2</a:t>
            </a:r>
            <a:r>
              <a:rPr lang="th-TH" sz="3600" b="1" dirty="0" smtClean="0">
                <a:latin typeface="Times New Roman" pitchFamily="18" charset="0"/>
              </a:rPr>
              <a:t> </a:t>
            </a:r>
            <a:r>
              <a:rPr lang="th-TH" sz="3600" b="1" dirty="0" smtClean="0">
                <a:latin typeface="Times New Roman" pitchFamily="18" charset="0"/>
              </a:rPr>
              <a:t>Ds</a:t>
            </a:r>
            <a:endParaRPr lang="th-TH" sz="3600" dirty="0"/>
          </a:p>
          <a:p>
            <a:pPr marL="742950" indent="-742950">
              <a:buFont typeface="Monotype Sorts"/>
              <a:buAutoNum type="alphaLcParenBoth"/>
            </a:pPr>
            <a:r>
              <a:rPr lang="en-US" sz="3600" b="1" dirty="0" smtClean="0">
                <a:latin typeface="Times New Roman" pitchFamily="18" charset="0"/>
                <a:cs typeface="Cordia New" pitchFamily="34" charset="-34"/>
              </a:rPr>
              <a:t>URINARY </a:t>
            </a:r>
            <a:r>
              <a:rPr lang="en-US" sz="3600" b="1" dirty="0" smtClean="0">
                <a:latin typeface="Times New Roman" pitchFamily="18" charset="0"/>
                <a:cs typeface="Cordia New" pitchFamily="34" charset="-34"/>
              </a:rPr>
              <a:t>TRACT INFECTION 7 Ds</a:t>
            </a:r>
            <a:endParaRPr lang="th-TH" sz="3600" b="1" dirty="0" smtClean="0"/>
          </a:p>
          <a:p>
            <a:pPr>
              <a:buFont typeface="Monotype Sorts"/>
              <a:buNone/>
            </a:pPr>
            <a:r>
              <a:rPr lang="th-TH" sz="3600" b="1" dirty="0" smtClean="0">
                <a:latin typeface="Times New Roman" pitchFamily="18" charset="0"/>
                <a:cs typeface="Cordia New" pitchFamily="34" charset="-34"/>
              </a:rPr>
              <a:t>(c)</a:t>
            </a:r>
            <a:r>
              <a:rPr lang="en-US" sz="3600" b="1" dirty="0" smtClean="0">
                <a:latin typeface="Times New Roman" pitchFamily="18" charset="0"/>
                <a:cs typeface="Cordia New" pitchFamily="34" charset="-34"/>
              </a:rPr>
              <a:t>INTRACEREBRAL HAEMORRAGE 30D</a:t>
            </a:r>
          </a:p>
          <a:p>
            <a:pPr>
              <a:buFont typeface="Monotype Sorts"/>
              <a:buNone/>
            </a:pPr>
            <a:r>
              <a:rPr lang="en-US" sz="3600" b="1" dirty="0" smtClean="0">
                <a:latin typeface="Times New Roman" pitchFamily="18" charset="0"/>
                <a:cs typeface="Cordia New" pitchFamily="34" charset="-34"/>
              </a:rPr>
              <a:t>(d</a:t>
            </a:r>
            <a:r>
              <a:rPr lang="th-TH" sz="3600" b="1" dirty="0" smtClean="0">
                <a:latin typeface="Times New Roman" pitchFamily="18" charset="0"/>
                <a:cs typeface="Cordia New" pitchFamily="34" charset="-34"/>
              </a:rPr>
              <a:t>) </a:t>
            </a:r>
            <a:r>
              <a:rPr lang="en-US" sz="3600" b="1" dirty="0" smtClean="0">
                <a:latin typeface="Times New Roman" pitchFamily="18" charset="0"/>
                <a:cs typeface="Cordia New" pitchFamily="34" charset="-34"/>
              </a:rPr>
              <a:t>PEDESTRIAN HIT BY PICK-UP  30 Ds</a:t>
            </a:r>
            <a:endParaRPr lang="th-TH" sz="3600" b="1" dirty="0" smtClean="0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25867" y="5663158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>
              <a:spcBef>
                <a:spcPct val="20000"/>
              </a:spcBef>
              <a:buClr>
                <a:schemeClr val="accent2"/>
              </a:buClr>
              <a:buFont typeface="Monotype Sorts"/>
              <a:buNone/>
            </a:pPr>
            <a:r>
              <a:rPr kumimoji="1" lang="th-TH" sz="3600" b="1" dirty="0">
                <a:solidFill>
                  <a:srgbClr val="FF0000"/>
                </a:solidFill>
                <a:latin typeface="Times New Roman" pitchFamily="18" charset="0"/>
              </a:rPr>
              <a:t>2.5 สาเหตุการ</a:t>
            </a:r>
            <a:r>
              <a:rPr kumimoji="1" lang="th-TH" sz="3600" b="1" dirty="0" smtClean="0">
                <a:solidFill>
                  <a:srgbClr val="FF0000"/>
                </a:solidFill>
                <a:latin typeface="Times New Roman" pitchFamily="18" charset="0"/>
              </a:rPr>
              <a:t>ตาย </a:t>
            </a:r>
            <a:r>
              <a:rPr kumimoji="1" lang="th-TH" sz="3600" b="1" u="sng" dirty="0">
                <a:solidFill>
                  <a:srgbClr val="FF0000"/>
                </a:solidFill>
                <a:latin typeface="Times New Roman" pitchFamily="18" charset="0"/>
              </a:rPr>
              <a:t>เดินข้ามถนนถู</a:t>
            </a:r>
            <a:r>
              <a:rPr kumimoji="1" lang="th-TH" sz="3600" b="1" u="sng" dirty="0" err="1">
                <a:solidFill>
                  <a:srgbClr val="FF0000"/>
                </a:solidFill>
                <a:latin typeface="Times New Roman" pitchFamily="18" charset="0"/>
              </a:rPr>
              <a:t>กปิค</a:t>
            </a:r>
            <a:r>
              <a:rPr kumimoji="1" lang="th-TH" sz="3600" b="1" u="sng" dirty="0">
                <a:solidFill>
                  <a:srgbClr val="FF0000"/>
                </a:solidFill>
                <a:latin typeface="Times New Roman" pitchFamily="18" charset="0"/>
              </a:rPr>
              <a:t>อัพชน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60400"/>
            <a:ext cx="8926512" cy="211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3671888"/>
            <a:ext cx="9037637" cy="212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8763000" y="64150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th-TH" sz="1800">
                <a:latin typeface="Times New Roman MT Extra Bold"/>
                <a:cs typeface="Angsana New" pitchFamily="18" charset="-34"/>
              </a:rPr>
              <a:t>4</a:t>
            </a:r>
            <a:endParaRPr lang="th-TH" sz="280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3592513"/>
            <a:ext cx="8963025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901700"/>
            <a:ext cx="890905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8763000" y="64150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th-TH" sz="1800">
                <a:latin typeface="Times New Roman MT Extra Bold"/>
                <a:cs typeface="Angsana New" pitchFamily="18" charset="-34"/>
              </a:rPr>
              <a:t>5</a:t>
            </a:r>
            <a:endParaRPr lang="th-TH" sz="280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WordArt 3"/>
          <p:cNvSpPr>
            <a:spLocks noChangeArrowheads="1" noChangeShapeType="1" noTextEdit="1"/>
          </p:cNvSpPr>
          <p:nvPr/>
        </p:nvSpPr>
        <p:spPr bwMode="auto">
          <a:xfrm>
            <a:off x="381000" y="1524000"/>
            <a:ext cx="8229600" cy="27432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th-TH" sz="6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rotWithShape="0">
                    <a:srgbClr val="875B0D"/>
                  </a:outerShdw>
                </a:effectLst>
                <a:latin typeface="AngsanaUPC"/>
                <a:cs typeface="AngsanaUPC"/>
              </a:rPr>
              <a:t>ข้อพึงสังเกตในการลงสาเหตุการตาย</a:t>
            </a:r>
          </a:p>
        </p:txBody>
      </p:sp>
      <p:sp>
        <p:nvSpPr>
          <p:cNvPr id="32771" name="AutoShape 4"/>
          <p:cNvSpPr>
            <a:spLocks noChangeArrowheads="1"/>
          </p:cNvSpPr>
          <p:nvPr/>
        </p:nvSpPr>
        <p:spPr bwMode="auto">
          <a:xfrm>
            <a:off x="4343400" y="4724400"/>
            <a:ext cx="4267200" cy="1066800"/>
          </a:xfrm>
          <a:custGeom>
            <a:avLst/>
            <a:gdLst>
              <a:gd name="T0" fmla="*/ 632256769 w 21600"/>
              <a:gd name="T1" fmla="*/ 0 h 21600"/>
              <a:gd name="T2" fmla="*/ 0 w 21600"/>
              <a:gd name="T3" fmla="*/ 26344036 h 21600"/>
              <a:gd name="T4" fmla="*/ 632256769 w 21600"/>
              <a:gd name="T5" fmla="*/ 52688072 h 21600"/>
              <a:gd name="T6" fmla="*/ 843009157 w 21600"/>
              <a:gd name="T7" fmla="*/ 2634403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554748" y="692696"/>
            <a:ext cx="83820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th-TH" sz="4000" b="1" dirty="0">
                <a:latin typeface="Angsana New" pitchFamily="18" charset="-34"/>
                <a:cs typeface="Cordia New"/>
              </a:rPr>
              <a:t>1.  ถึงแม้เราทราบแน่ชัดว่าโรคติดเชื้อหรือปรสิตบางชนิดเป็นสาเหตุของโรคมะเร็งบางอย่าง  เช่น  </a:t>
            </a:r>
            <a:r>
              <a:rPr lang="en-US" sz="4000" b="1" dirty="0" smtClean="0">
                <a:latin typeface="Angsana New" pitchFamily="18" charset="-34"/>
                <a:cs typeface="Cordia New"/>
              </a:rPr>
              <a:t>LIVER FLUKE </a:t>
            </a:r>
            <a:r>
              <a:rPr lang="th-TH" sz="4000" b="1" dirty="0" smtClean="0">
                <a:latin typeface="Angsana New" pitchFamily="18" charset="-34"/>
                <a:cs typeface="Cordia New"/>
              </a:rPr>
              <a:t>เป็น</a:t>
            </a:r>
            <a:r>
              <a:rPr lang="th-TH" sz="4000" b="1" dirty="0">
                <a:latin typeface="Angsana New" pitchFamily="18" charset="-34"/>
                <a:cs typeface="Cordia New"/>
              </a:rPr>
              <a:t>สาเหตุของมะเร็งท่อน้ำดี</a:t>
            </a:r>
            <a:r>
              <a:rPr lang="th-TH" sz="4000" b="1" dirty="0" smtClean="0">
                <a:latin typeface="Angsana New" pitchFamily="18" charset="-34"/>
                <a:cs typeface="Cordia New"/>
              </a:rPr>
              <a:t>, มะเร็งตับ </a:t>
            </a:r>
            <a:r>
              <a:rPr lang="th-TH" sz="4000" b="1" dirty="0">
                <a:latin typeface="Angsana New" pitchFamily="18" charset="-34"/>
                <a:cs typeface="Cordia New"/>
              </a:rPr>
              <a:t>ให้ลงสาเหตุตายเป็นโรคมะเร็ง  </a:t>
            </a:r>
            <a:r>
              <a:rPr lang="th-TH" sz="4000" b="1" dirty="0">
                <a:solidFill>
                  <a:srgbClr val="FF0000"/>
                </a:solidFill>
                <a:latin typeface="Angsana New" pitchFamily="18" charset="-34"/>
                <a:cs typeface="Cordia New"/>
              </a:rPr>
              <a:t>ยก</a:t>
            </a:r>
            <a:r>
              <a:rPr lang="th-TH" sz="4000" b="1" dirty="0" smtClean="0">
                <a:solidFill>
                  <a:srgbClr val="FF0000"/>
                </a:solidFill>
                <a:latin typeface="Angsana New" pitchFamily="18" charset="-34"/>
                <a:cs typeface="Cordia New"/>
              </a:rPr>
              <a:t>เว้นการติดเชื้อ  </a:t>
            </a:r>
            <a:r>
              <a:rPr lang="en-US" sz="4000" b="1" dirty="0">
                <a:solidFill>
                  <a:srgbClr val="FF0000"/>
                </a:solidFill>
                <a:latin typeface="Angsana New" pitchFamily="18" charset="-34"/>
                <a:cs typeface="Cordia New"/>
              </a:rPr>
              <a:t>HIV </a:t>
            </a:r>
            <a:r>
              <a:rPr lang="th-TH" sz="4000" b="1" dirty="0">
                <a:solidFill>
                  <a:srgbClr val="FF0000"/>
                </a:solidFill>
                <a:latin typeface="Angsana New" pitchFamily="18" charset="-34"/>
                <a:cs typeface="Cordia New"/>
              </a:rPr>
              <a:t>ที่ทำให้เกิด </a:t>
            </a:r>
            <a:r>
              <a:rPr lang="en-US" sz="4000" b="1" dirty="0" smtClean="0">
                <a:solidFill>
                  <a:srgbClr val="FF0000"/>
                </a:solidFill>
                <a:latin typeface="Angsana New" pitchFamily="18" charset="-34"/>
                <a:cs typeface="Cordia New"/>
              </a:rPr>
              <a:t>KAPOSI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Cordia New"/>
              </a:rPr>
              <a:t>’</a:t>
            </a:r>
            <a:r>
              <a:rPr lang="en-US" sz="4000" b="1" dirty="0" smtClean="0">
                <a:solidFill>
                  <a:srgbClr val="FF0000"/>
                </a:solidFill>
                <a:latin typeface="Angsana New" pitchFamily="18" charset="-34"/>
                <a:cs typeface="Cordia New"/>
              </a:rPr>
              <a:t>s  SARCOMA</a:t>
            </a:r>
            <a:r>
              <a:rPr lang="en-US" sz="4000" cap="all" dirty="0" smtClean="0">
                <a:solidFill>
                  <a:srgbClr val="FF0000"/>
                </a:solidFill>
                <a:cs typeface="Cordia New"/>
              </a:rPr>
              <a:t>, </a:t>
            </a:r>
            <a:r>
              <a:rPr lang="en-US" sz="4000" b="1" cap="all" dirty="0" err="1">
                <a:solidFill>
                  <a:srgbClr val="FF0000"/>
                </a:solidFill>
                <a:latin typeface="Angsana New" pitchFamily="18" charset="-34"/>
                <a:cs typeface="Cordia New"/>
              </a:rPr>
              <a:t>Burkitt’s</a:t>
            </a:r>
            <a:r>
              <a:rPr lang="en-US" sz="4000" b="1" cap="all" dirty="0">
                <a:solidFill>
                  <a:srgbClr val="FF0000"/>
                </a:solidFill>
                <a:latin typeface="Angsana New" pitchFamily="18" charset="-34"/>
                <a:cs typeface="Cordia New"/>
              </a:rPr>
              <a:t> </a:t>
            </a:r>
            <a:r>
              <a:rPr lang="en-US" sz="4000" b="1" cap="all" dirty="0" err="1">
                <a:solidFill>
                  <a:srgbClr val="FF0000"/>
                </a:solidFill>
                <a:latin typeface="Angsana New" pitchFamily="18" charset="-34"/>
                <a:cs typeface="Cordia New"/>
              </a:rPr>
              <a:t>tumour</a:t>
            </a:r>
            <a:r>
              <a:rPr lang="en-US" sz="4000" b="1" dirty="0">
                <a:solidFill>
                  <a:srgbClr val="FF0000"/>
                </a:solidFill>
                <a:latin typeface="Angsana New" pitchFamily="18" charset="-34"/>
                <a:cs typeface="Cordia New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ngsana New" pitchFamily="18" charset="-34"/>
                <a:cs typeface="Cordia New"/>
              </a:rPr>
              <a:t>   </a:t>
            </a:r>
            <a:r>
              <a:rPr lang="th-TH" sz="4000" b="1" dirty="0" smtClean="0">
                <a:solidFill>
                  <a:srgbClr val="FF0000"/>
                </a:solidFill>
                <a:latin typeface="Angsana New" pitchFamily="18" charset="-34"/>
                <a:cs typeface="Cordia New"/>
              </a:rPr>
              <a:t>ให้ลงสาเหตุ</a:t>
            </a:r>
            <a:r>
              <a:rPr lang="th-TH" sz="4000" b="1" dirty="0">
                <a:solidFill>
                  <a:srgbClr val="FF0000"/>
                </a:solidFill>
                <a:latin typeface="Angsana New" pitchFamily="18" charset="-34"/>
                <a:cs typeface="Cordia New"/>
              </a:rPr>
              <a:t>การตายเป็น  </a:t>
            </a:r>
            <a:r>
              <a:rPr lang="en-US" sz="4000" b="1" dirty="0">
                <a:solidFill>
                  <a:srgbClr val="FF0000"/>
                </a:solidFill>
                <a:latin typeface="Angsana New" pitchFamily="18" charset="-34"/>
                <a:cs typeface="Cordia New"/>
              </a:rPr>
              <a:t>HIV INFECTION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2" action="ppaction://hlinkfile"/>
          </p:cNvPr>
          <p:cNvSpPr/>
          <p:nvPr/>
        </p:nvSpPr>
        <p:spPr>
          <a:xfrm>
            <a:off x="689484" y="1124744"/>
            <a:ext cx="77588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รายงานการตาย “สาเหตุไม่ชัดแจ้ง”</a:t>
            </a:r>
          </a:p>
          <a:p>
            <a:pPr algn="ctr"/>
            <a:r>
              <a:rPr lang="th-TH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 action="ppaction://hlinkfile"/>
              </a:rPr>
              <a:t>จำแนกรายจังหวัด 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 action="ppaction://hlinkfile"/>
              </a:rPr>
              <a:t>2553-2554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212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2051"/>
          <p:cNvSpPr txBox="1">
            <a:spLocks noChangeArrowheads="1"/>
          </p:cNvSpPr>
          <p:nvPr/>
        </p:nvSpPr>
        <p:spPr bwMode="auto">
          <a:xfrm>
            <a:off x="304800" y="836712"/>
            <a:ext cx="861060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en-US" sz="5400" b="1" dirty="0">
                <a:latin typeface="Angsana New" pitchFamily="18" charset="-34"/>
                <a:cs typeface="Angsana New" pitchFamily="18" charset="-34"/>
              </a:rPr>
              <a:t>2. </a:t>
            </a:r>
            <a:r>
              <a:rPr lang="en-US" sz="5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TUBERCULOSIS</a:t>
            </a:r>
            <a:r>
              <a:rPr lang="en-US" sz="5400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5400" b="1" dirty="0" smtClean="0">
                <a:latin typeface="Angsana New" pitchFamily="18" charset="-34"/>
                <a:cs typeface="Angsana New" pitchFamily="18" charset="-34"/>
              </a:rPr>
              <a:t>ของ</a:t>
            </a:r>
            <a:r>
              <a:rPr lang="th-TH" sz="5400" b="1" dirty="0">
                <a:latin typeface="Angsana New" pitchFamily="18" charset="-34"/>
                <a:cs typeface="Angsana New" pitchFamily="18" charset="-34"/>
              </a:rPr>
              <a:t>ระบบประสาท</a:t>
            </a:r>
            <a:r>
              <a:rPr lang="th-TH" sz="5400" b="1" dirty="0" smtClean="0">
                <a:latin typeface="Angsana New" pitchFamily="18" charset="-34"/>
                <a:cs typeface="Angsana New" pitchFamily="18" charset="-34"/>
              </a:rPr>
              <a:t>หรืออวัยวะอื่น ๆ  </a:t>
            </a:r>
            <a:r>
              <a:rPr lang="th-TH" sz="5400" b="1" dirty="0">
                <a:latin typeface="Angsana New" pitchFamily="18" charset="-34"/>
                <a:cs typeface="Angsana New" pitchFamily="18" charset="-34"/>
              </a:rPr>
              <a:t>ร่วมกับวัณโรคปอดให้ลงสาเหตุการตายเป็นวัณโรคปอด  ยกเว้นทราบแน่ชัดว่าเป็นมาก่อนวัณโรคปอด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457200" y="404664"/>
            <a:ext cx="83058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3. ถ้าบาดเจ็บเล็กน้อย เช่น แผลถลอก ฟกช้ำ ห้อเลือด แมลงไม่มีพิษกัด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first degree burn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 เกิดการติด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เชื้อที่ผิวหนัง ถ้ายังมีแผลติดเชื้อ ให้ลง </a:t>
            </a:r>
            <a:r>
              <a:rPr lang="en-US" sz="36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CELLULITIS, ERYSIPELAS 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หากไม่มีบาดแผลแล้วแต่ติดเชื้อในก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ระแสโลหิต </a:t>
            </a:r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ให้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ลงสาเหตุการตายเป็น </a:t>
            </a:r>
            <a:r>
              <a:rPr lang="en-US" sz="36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SEPTICEMIA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ไม่ลงสาเหตุของการบาดเจ็บเล็กน้อย    แต่ถ้าบาดเจ็บมากกว่านั้นให้ลงสาเหตุการบาดเจ็บเป็นสาเหตุการตาย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026"/>
          <p:cNvSpPr txBox="1">
            <a:spLocks noChangeArrowheads="1"/>
          </p:cNvSpPr>
          <p:nvPr/>
        </p:nvSpPr>
        <p:spPr bwMode="auto">
          <a:xfrm>
            <a:off x="228600" y="179388"/>
            <a:ext cx="8591872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th-TH" sz="4000" b="1" dirty="0">
                <a:latin typeface="Angsana New" pitchFamily="18" charset="-34"/>
                <a:cs typeface="Angsana New" pitchFamily="18" charset="-34"/>
              </a:rPr>
              <a:t>4. ไม่ลงสาเหตุการตายว่าจากการสูบบุหรี่  ถึงแม้จะเป็นสาเหตุให้</a:t>
            </a:r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เกิดโรคหลายชนิด ให้ลงสาเหตุการตายเป็นโรค </a:t>
            </a:r>
            <a:r>
              <a:rPr lang="en-US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COPD, EMPHYSEMA, LUNG CANCER</a:t>
            </a:r>
            <a:r>
              <a:rPr lang="en-US" sz="4000" b="1" dirty="0" smtClean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l"/>
            <a:endParaRPr lang="en-US" sz="4000" b="1" dirty="0"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en-US" sz="4000" b="1" dirty="0" smtClean="0">
                <a:latin typeface="Angsana New" pitchFamily="18" charset="-34"/>
                <a:cs typeface="Angsana New" pitchFamily="18" charset="-34"/>
              </a:rPr>
              <a:t>5. </a:t>
            </a:r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โรคจากสุราให้ดูอาการ ลงได้เป็น</a:t>
            </a:r>
            <a:r>
              <a:rPr lang="en-US" sz="4000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ALCOHOLIC CIRRHOSIS, ALCOHOLISM, ACUTE ALCOHOLIC TOXICITY</a:t>
            </a:r>
            <a:endParaRPr lang="th-TH" sz="4000" b="1" dirty="0" smtClean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404664"/>
            <a:ext cx="80648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latin typeface="Angsana New" pitchFamily="18" charset="-34"/>
                <a:cs typeface="Angsana New" pitchFamily="18" charset="-34"/>
              </a:rPr>
              <a:t>6</a:t>
            </a:r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. อัมพาต (</a:t>
            </a:r>
            <a:r>
              <a:rPr lang="en-US" sz="4400" b="1" dirty="0" smtClean="0">
                <a:latin typeface="Angsana New" pitchFamily="18" charset="-34"/>
                <a:cs typeface="Angsana New" pitchFamily="18" charset="-34"/>
              </a:rPr>
              <a:t>Paresis, Paralysis, </a:t>
            </a:r>
            <a:r>
              <a:rPr lang="en-US" sz="4400" b="1" dirty="0" err="1" smtClean="0">
                <a:latin typeface="Angsana New" pitchFamily="18" charset="-34"/>
                <a:cs typeface="Angsana New" pitchFamily="18" charset="-34"/>
              </a:rPr>
              <a:t>Plegia</a:t>
            </a:r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)เป็นอาการไม่ใช่โรค จึงต้องพยายามหาสาเหตุของอัมพาต เช่น มีประวัติ </a:t>
            </a:r>
            <a:r>
              <a:rPr lang="en-US" sz="4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CVA, DRIVER OF MOTORCYCLE HIT BY CAR, CHRONIC RHEUMATOID ARTHRITIS </a:t>
            </a:r>
            <a:r>
              <a:rPr lang="th-TH" sz="4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ไม่ว่าจะเกิดมานานเท่าไร</a:t>
            </a:r>
            <a:endParaRPr lang="th-TH" sz="44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220926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8767" y="692696"/>
            <a:ext cx="849694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+mj-lt"/>
              </a:rPr>
              <a:t>7</a:t>
            </a:r>
            <a:r>
              <a:rPr lang="en-US" sz="4000" b="1" dirty="0" smtClean="0">
                <a:latin typeface="+mj-lt"/>
              </a:rPr>
              <a:t>. </a:t>
            </a:r>
            <a:r>
              <a:rPr lang="th-TH" sz="4000" b="1" dirty="0" smtClean="0">
                <a:latin typeface="+mj-lt"/>
              </a:rPr>
              <a:t>ห้ามลงภาวะการ</a:t>
            </a:r>
            <a:r>
              <a:rPr lang="th-TH" sz="4000" b="1" dirty="0">
                <a:latin typeface="+mj-lt"/>
              </a:rPr>
              <a:t>เจ็บป่วยอันเกิดแทรกซ้อนหลัง</a:t>
            </a:r>
            <a:r>
              <a:rPr lang="th-TH" sz="4000" b="1" dirty="0" smtClean="0">
                <a:latin typeface="+mj-lt"/>
              </a:rPr>
              <a:t>ผ่าตัด</a:t>
            </a:r>
            <a:r>
              <a:rPr lang="th-TH" sz="4000" b="1" dirty="0">
                <a:latin typeface="+mj-lt"/>
              </a:rPr>
              <a:t> </a:t>
            </a:r>
            <a:r>
              <a:rPr lang="th-TH" sz="4000" b="1" dirty="0" smtClean="0">
                <a:latin typeface="+mj-lt"/>
              </a:rPr>
              <a:t>หรือ เกิดภายหลังเข้ารักษาในโรงพยาบาล </a:t>
            </a:r>
            <a:r>
              <a:rPr lang="en-US" sz="4000" b="1" dirty="0" smtClean="0">
                <a:latin typeface="+mj-lt"/>
              </a:rPr>
              <a:t> </a:t>
            </a:r>
            <a:r>
              <a:rPr lang="en-US" sz="4000" b="1" dirty="0">
                <a:latin typeface="+mj-lt"/>
              </a:rPr>
              <a:t>(</a:t>
            </a:r>
            <a:r>
              <a:rPr lang="th-TH" sz="4000" b="1" dirty="0">
                <a:latin typeface="+mj-lt"/>
              </a:rPr>
              <a:t>เช่น</a:t>
            </a:r>
            <a:r>
              <a:rPr lang="en-US" sz="4000" b="1" dirty="0">
                <a:latin typeface="+mj-lt"/>
              </a:rPr>
              <a:t> </a:t>
            </a:r>
            <a:r>
              <a:rPr lang="en-US" sz="4000" b="1" dirty="0">
                <a:latin typeface="+mj-lt"/>
                <a:cs typeface="+mn-cs"/>
              </a:rPr>
              <a:t>Pneumonia </a:t>
            </a:r>
            <a:r>
              <a:rPr lang="th-TH" sz="4000" b="1" dirty="0">
                <a:latin typeface="+mj-lt"/>
                <a:cs typeface="+mn-cs"/>
              </a:rPr>
              <a:t>ทุกชนิด</a:t>
            </a:r>
            <a:r>
              <a:rPr lang="en-US" sz="4000" b="1" dirty="0">
                <a:latin typeface="+mj-lt"/>
                <a:cs typeface="+mn-cs"/>
              </a:rPr>
              <a:t>, </a:t>
            </a:r>
            <a:r>
              <a:rPr lang="en-US" sz="4000" b="1" dirty="0" err="1" smtClean="0">
                <a:latin typeface="+mj-lt"/>
                <a:cs typeface="+mn-cs"/>
              </a:rPr>
              <a:t>Haemorrhage</a:t>
            </a:r>
            <a:r>
              <a:rPr lang="en-US" sz="4000" b="1" dirty="0" smtClean="0">
                <a:latin typeface="+mj-lt"/>
                <a:cs typeface="+mn-cs"/>
              </a:rPr>
              <a:t>, Thrombophlebitis</a:t>
            </a:r>
            <a:r>
              <a:rPr lang="en-US" sz="4000" b="1" dirty="0">
                <a:latin typeface="+mj-lt"/>
                <a:cs typeface="+mn-cs"/>
              </a:rPr>
              <a:t>, </a:t>
            </a:r>
            <a:r>
              <a:rPr lang="en-US" sz="4000" b="1" dirty="0" smtClean="0">
                <a:latin typeface="+mj-lt"/>
                <a:cs typeface="+mn-cs"/>
              </a:rPr>
              <a:t>Embolism</a:t>
            </a:r>
            <a:r>
              <a:rPr lang="en-US" sz="4000" b="1" dirty="0">
                <a:latin typeface="+mj-lt"/>
                <a:cs typeface="+mn-cs"/>
              </a:rPr>
              <a:t>, </a:t>
            </a:r>
            <a:r>
              <a:rPr lang="en-US" sz="4000" b="1" dirty="0" smtClean="0">
                <a:latin typeface="+mj-lt"/>
                <a:cs typeface="+mn-cs"/>
              </a:rPr>
              <a:t>Thrombosis, </a:t>
            </a:r>
            <a:r>
              <a:rPr lang="en-US" sz="4000" b="1" dirty="0" err="1" smtClean="0">
                <a:latin typeface="+mj-lt"/>
                <a:cs typeface="+mn-cs"/>
              </a:rPr>
              <a:t>Septicaemia</a:t>
            </a:r>
            <a:r>
              <a:rPr lang="en-US" sz="4000" b="1" dirty="0">
                <a:latin typeface="+mj-lt"/>
                <a:cs typeface="+mn-cs"/>
              </a:rPr>
              <a:t>, </a:t>
            </a:r>
            <a:r>
              <a:rPr lang="en-US" sz="4000" b="1" dirty="0" smtClean="0">
                <a:latin typeface="+mj-lt"/>
                <a:cs typeface="+mn-cs"/>
              </a:rPr>
              <a:t>Cardiac </a:t>
            </a:r>
            <a:r>
              <a:rPr lang="en-US" sz="4000" b="1" dirty="0">
                <a:latin typeface="+mj-lt"/>
                <a:cs typeface="+mn-cs"/>
              </a:rPr>
              <a:t>arrest, </a:t>
            </a:r>
            <a:r>
              <a:rPr lang="en-US" sz="4000" b="1" dirty="0" smtClean="0">
                <a:latin typeface="+mj-lt"/>
                <a:cs typeface="+mn-cs"/>
              </a:rPr>
              <a:t>Acute </a:t>
            </a:r>
            <a:r>
              <a:rPr lang="en-US" sz="4000" b="1" dirty="0">
                <a:latin typeface="+mj-lt"/>
                <a:cs typeface="+mn-cs"/>
              </a:rPr>
              <a:t>renal failure, A</a:t>
            </a:r>
            <a:r>
              <a:rPr lang="en-US" sz="4000" b="1" dirty="0" smtClean="0">
                <a:latin typeface="+mj-lt"/>
                <a:cs typeface="+mn-cs"/>
              </a:rPr>
              <a:t>spiration</a:t>
            </a:r>
            <a:r>
              <a:rPr lang="en-US" sz="4000" b="1" dirty="0">
                <a:latin typeface="+mj-lt"/>
                <a:cs typeface="+mn-cs"/>
              </a:rPr>
              <a:t>, </a:t>
            </a:r>
            <a:r>
              <a:rPr lang="en-US" sz="4000" b="1" dirty="0" smtClean="0">
                <a:latin typeface="+mj-lt"/>
                <a:cs typeface="+mn-cs"/>
              </a:rPr>
              <a:t>Atelectasis</a:t>
            </a:r>
            <a:r>
              <a:rPr lang="en-US" sz="4000" b="1" dirty="0">
                <a:latin typeface="+mj-lt"/>
                <a:cs typeface="+mn-cs"/>
              </a:rPr>
              <a:t>,</a:t>
            </a:r>
            <a:r>
              <a:rPr lang="th-TH" sz="4000" b="1" dirty="0">
                <a:latin typeface="+mj-lt"/>
                <a:cs typeface="+mn-cs"/>
              </a:rPr>
              <a:t> และ</a:t>
            </a:r>
            <a:r>
              <a:rPr lang="en-US" sz="4000" b="1" dirty="0">
                <a:latin typeface="+mj-lt"/>
                <a:cs typeface="+mn-cs"/>
              </a:rPr>
              <a:t> </a:t>
            </a:r>
            <a:r>
              <a:rPr lang="en-US" sz="4000" b="1" dirty="0" smtClean="0">
                <a:latin typeface="+mj-lt"/>
                <a:cs typeface="+mn-cs"/>
              </a:rPr>
              <a:t>Infarction</a:t>
            </a:r>
            <a:r>
              <a:rPr lang="en-US" sz="4000" b="1" dirty="0">
                <a:latin typeface="+mj-lt"/>
                <a:cs typeface="+mn-cs"/>
              </a:rPr>
              <a:t>) </a:t>
            </a:r>
            <a:r>
              <a:rPr lang="th-TH" sz="4000" b="1" dirty="0" smtClean="0">
                <a:latin typeface="+mj-lt"/>
                <a:cs typeface="+mn-cs"/>
              </a:rPr>
              <a:t>เป็น</a:t>
            </a:r>
            <a:r>
              <a:rPr lang="th-TH" sz="4000" b="1" dirty="0" smtClean="0">
                <a:latin typeface="+mj-lt"/>
              </a:rPr>
              <a:t>สาเหตุการตาย </a:t>
            </a:r>
            <a:r>
              <a:rPr lang="th-TH" sz="4000" b="1" dirty="0" smtClean="0">
                <a:solidFill>
                  <a:srgbClr val="FF0000"/>
                </a:solidFill>
                <a:latin typeface="+mj-lt"/>
              </a:rPr>
              <a:t>ให้ลงโรคที่ต้องเข้าผ่าตัดหรือต้องเข้ามารักษาพยาบาล</a:t>
            </a:r>
            <a:endParaRPr lang="th-TH" sz="40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46418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397412" y="404664"/>
            <a:ext cx="8567076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8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.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ไม่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ลง </a:t>
            </a:r>
            <a:r>
              <a:rPr lang="en-US" sz="2800" b="1" dirty="0" smtClean="0">
                <a:latin typeface="Angsana New" pitchFamily="18" charset="-34"/>
                <a:cs typeface="Angsana New" pitchFamily="18" charset="-34"/>
              </a:rPr>
              <a:t>Hypertension 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เป็น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สาเหตุการตาย ถ้ามีความผิดปกติบางอย่างร่วมด้วย (ให้ลงสาเหตุที่รุนแรงที่สุดในกลุ่มโรคเดียวกัน)</a:t>
            </a:r>
          </a:p>
          <a:p>
            <a:pPr algn="l"/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    - ควรลง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เป็น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HYPERTENSIVE HEART DISEASES 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ถ้า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หัวใจผิดปกติหรือมี  </a:t>
            </a:r>
            <a:r>
              <a:rPr lang="en-US" sz="2800" b="1" dirty="0" smtClean="0">
                <a:latin typeface="Angsana New" pitchFamily="18" charset="-34"/>
                <a:cs typeface="Angsana New" pitchFamily="18" charset="-34"/>
              </a:rPr>
              <a:t>CONGESTIVE HEART FAILURE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    - ควรลง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เป็น </a:t>
            </a:r>
            <a:r>
              <a:rPr lang="en-US" sz="28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HYPERTENSIVE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RENAL  </a:t>
            </a:r>
            <a:r>
              <a:rPr lang="en-US" sz="28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DISEASES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ถ้า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ไตผิดปกติ เช่น ไตวาย ไตหดเล็กลง</a:t>
            </a:r>
          </a:p>
          <a:p>
            <a:pPr algn="l"/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    - ควรลง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เป็น </a:t>
            </a:r>
            <a:r>
              <a:rPr lang="en-US" sz="28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HYPERTENSIVE HEART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AND RENAL DISEASES</a:t>
            </a:r>
            <a:r>
              <a:rPr lang="en-US" sz="2800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ถ้า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ทั้งหัวใจและไตผิดปกติ</a:t>
            </a:r>
          </a:p>
          <a:p>
            <a:pPr algn="l"/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    - ควรลง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เป็น</a:t>
            </a:r>
            <a:r>
              <a:rPr lang="en-US" sz="2800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ISCHEMIC HEART</a:t>
            </a:r>
            <a:r>
              <a:rPr lang="th-TH" sz="2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DISEASES 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ถ้ามีหัวใจขาดเลือด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     - ควรลง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เป็น</a:t>
            </a:r>
            <a:r>
              <a:rPr lang="en-US" sz="2800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CVA, STROKE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ถ้า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มีเส้น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เลือดสมองแตกหรือตีบ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ตัน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467544" y="638175"/>
            <a:ext cx="8219256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ถ้ามีการป่วยในกลุ่ม </a:t>
            </a:r>
            <a:r>
              <a:rPr lang="en-US" sz="4800" b="1" dirty="0" smtClean="0">
                <a:latin typeface="Angsana New" pitchFamily="18" charset="-34"/>
                <a:cs typeface="Angsana New" pitchFamily="18" charset="-34"/>
              </a:rPr>
              <a:t>CVD </a:t>
            </a:r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หลาย</a:t>
            </a:r>
            <a:r>
              <a:rPr lang="th-TH" sz="4800" b="1" dirty="0">
                <a:latin typeface="Angsana New" pitchFamily="18" charset="-34"/>
                <a:cs typeface="Angsana New" pitchFamily="18" charset="-34"/>
              </a:rPr>
              <a:t>โรค </a:t>
            </a:r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ให้เลือก</a:t>
            </a:r>
            <a:r>
              <a:rPr lang="th-TH" sz="4800" b="1" dirty="0">
                <a:latin typeface="Angsana New" pitchFamily="18" charset="-34"/>
                <a:cs typeface="Angsana New" pitchFamily="18" charset="-34"/>
              </a:rPr>
              <a:t>โรคที่</a:t>
            </a:r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รุนแรงเป็นสาเหตุการตาย เช่น ถ้า</a:t>
            </a:r>
            <a:r>
              <a:rPr lang="th-TH" sz="4800" b="1" dirty="0">
                <a:latin typeface="Angsana New" pitchFamily="18" charset="-34"/>
                <a:cs typeface="Angsana New" pitchFamily="18" charset="-34"/>
              </a:rPr>
              <a:t>พบ </a:t>
            </a:r>
            <a:r>
              <a:rPr lang="en-US" sz="4800" b="1" dirty="0" smtClean="0">
                <a:latin typeface="Angsana New" pitchFamily="18" charset="-34"/>
                <a:cs typeface="Angsana New" pitchFamily="18" charset="-34"/>
              </a:rPr>
              <a:t>ISCHEMIC HEART DISEASES </a:t>
            </a:r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ร่วมกับ </a:t>
            </a:r>
            <a:r>
              <a:rPr lang="th-TH" sz="4800" b="1" dirty="0">
                <a:latin typeface="Angsana New" pitchFamily="18" charset="-34"/>
                <a:cs typeface="Angsana New" pitchFamily="18" charset="-34"/>
              </a:rPr>
              <a:t>โรคหัวใจจากความดันโลหิตสูง  โรคไตจากความดันโลหิต</a:t>
            </a:r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สูงหรือ</a:t>
            </a:r>
            <a:r>
              <a:rPr lang="th-TH" sz="4800" b="1" dirty="0">
                <a:latin typeface="Angsana New" pitchFamily="18" charset="-34"/>
                <a:cs typeface="Angsana New" pitchFamily="18" charset="-34"/>
              </a:rPr>
              <a:t>หลายโรคพร้อมกัน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3"/>
          <p:cNvSpPr txBox="1">
            <a:spLocks noChangeArrowheads="1"/>
          </p:cNvSpPr>
          <p:nvPr/>
        </p:nvSpPr>
        <p:spPr bwMode="auto">
          <a:xfrm>
            <a:off x="533400" y="476672"/>
            <a:ext cx="8305800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en-US" sz="4800" b="1" dirty="0" smtClean="0">
                <a:latin typeface="Angsana New" pitchFamily="18" charset="-34"/>
                <a:cs typeface="Angsana New" pitchFamily="18" charset="-34"/>
              </a:rPr>
              <a:t>9</a:t>
            </a:r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. ไม่ลงสาเหตุการตายเป็น </a:t>
            </a:r>
            <a:r>
              <a:rPr lang="en-US" sz="4800" b="1" dirty="0" smtClean="0">
                <a:latin typeface="Angsana New" pitchFamily="18" charset="-34"/>
                <a:cs typeface="Angsana New" pitchFamily="18" charset="-34"/>
              </a:rPr>
              <a:t>Atherosclerosis </a:t>
            </a:r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ซึ่งเป็นสาเหตุของหลายโรคแต่ลงชื่อโรคไปเลย  เช่น </a:t>
            </a:r>
            <a:r>
              <a:rPr lang="en-US" sz="48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HYPERTENSIVE HEART </a:t>
            </a:r>
            <a:r>
              <a:rPr lang="en-US" sz="4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DISEASES, </a:t>
            </a:r>
            <a:r>
              <a:rPr lang="en-US" sz="48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ISCHEMIC HEART</a:t>
            </a:r>
            <a:r>
              <a:rPr lang="th-TH" sz="48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DISEASES, CVA, AMI</a:t>
            </a:r>
            <a:endParaRPr lang="en-US" sz="4800" b="1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539552" y="296857"/>
            <a:ext cx="8280919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en-US" sz="4400" b="1" dirty="0" smtClean="0">
                <a:latin typeface="Angsana New" pitchFamily="18" charset="-34"/>
                <a:cs typeface="Angsana New" pitchFamily="18" charset="-34"/>
              </a:rPr>
              <a:t>10</a:t>
            </a:r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. </a:t>
            </a:r>
            <a:r>
              <a:rPr lang="th-TH" sz="4400" b="1" dirty="0">
                <a:latin typeface="Angsana New" pitchFamily="18" charset="-34"/>
                <a:cs typeface="Angsana New" pitchFamily="18" charset="-34"/>
              </a:rPr>
              <a:t>ไม่ลงสาเหตุการตาย</a:t>
            </a:r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เป็นไข้หวัด </a:t>
            </a:r>
            <a:r>
              <a:rPr lang="en-US" sz="4400" b="1" dirty="0">
                <a:latin typeface="Angsana New" pitchFamily="18" charset="-34"/>
                <a:cs typeface="Angsana New" pitchFamily="18" charset="-34"/>
              </a:rPr>
              <a:t>(Common cold)</a:t>
            </a:r>
            <a:r>
              <a:rPr lang="th-TH" sz="44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หรือ </a:t>
            </a:r>
            <a:r>
              <a:rPr lang="en-US" sz="4400" b="1" dirty="0" smtClean="0">
                <a:latin typeface="Angsana New" pitchFamily="18" charset="-34"/>
                <a:cs typeface="Angsana New" pitchFamily="18" charset="-34"/>
              </a:rPr>
              <a:t>ALLERGIC RHINITIS  </a:t>
            </a:r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หรือ </a:t>
            </a:r>
            <a:r>
              <a:rPr lang="en-US" sz="4400" b="1" dirty="0" smtClean="0">
                <a:latin typeface="Angsana New" pitchFamily="18" charset="-34"/>
                <a:cs typeface="Angsana New" pitchFamily="18" charset="-34"/>
              </a:rPr>
              <a:t>ACUTE BRONCHITIS </a:t>
            </a:r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ถึงแม้</a:t>
            </a:r>
            <a:r>
              <a:rPr lang="th-TH" sz="4400" b="1" dirty="0">
                <a:latin typeface="Angsana New" pitchFamily="18" charset="-34"/>
                <a:cs typeface="Angsana New" pitchFamily="18" charset="-34"/>
              </a:rPr>
              <a:t>จะเป็นเหตุนำของหลายโรค แต่ลงชื่อ</a:t>
            </a:r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โรคที่ตามมา  </a:t>
            </a:r>
            <a:r>
              <a:rPr lang="th-TH" sz="4400" b="1" dirty="0">
                <a:latin typeface="Angsana New" pitchFamily="18" charset="-34"/>
                <a:cs typeface="Angsana New" pitchFamily="18" charset="-34"/>
              </a:rPr>
              <a:t>เช่น </a:t>
            </a:r>
            <a:r>
              <a:rPr lang="th-TH" sz="4400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OTITIS MEDIA, ENCEPHALITS, BRAIN ABCESS</a:t>
            </a:r>
            <a:endParaRPr lang="th-TH" sz="44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51520" y="260648"/>
            <a:ext cx="889248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1</a:t>
            </a:r>
            <a:r>
              <a:rPr lang="en-US" sz="4000" b="1" dirty="0" smtClean="0"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4000" b="1" dirty="0">
                <a:latin typeface="Angsana New" pitchFamily="18" charset="-34"/>
                <a:cs typeface="Angsana New" pitchFamily="18" charset="-34"/>
              </a:rPr>
              <a:t>ไม่ลงลักษณะของการ</a:t>
            </a:r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บาดเจ็บ (เช่น </a:t>
            </a:r>
            <a:r>
              <a:rPr lang="en-US" sz="4000" b="1" dirty="0" smtClean="0">
                <a:latin typeface="Angsana New" pitchFamily="18" charset="-34"/>
                <a:cs typeface="Angsana New" pitchFamily="18" charset="-34"/>
              </a:rPr>
              <a:t>HEAD INJURY, POISONING, FRACTURES, HAEMORRHAGE)</a:t>
            </a:r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  ต้องลงสาเหตุของการบาดเจ็บหรือ</a:t>
            </a:r>
            <a:r>
              <a:rPr lang="th-TH" sz="4000" b="1" dirty="0">
                <a:latin typeface="Angsana New" pitchFamily="18" charset="-34"/>
                <a:cs typeface="Angsana New" pitchFamily="18" charset="-34"/>
              </a:rPr>
              <a:t>เป็นพิษที่เกิด</a:t>
            </a:r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จากเหตุผิดธรรมชาติเป็น</a:t>
            </a:r>
            <a:r>
              <a:rPr lang="th-TH" sz="4000" b="1" dirty="0">
                <a:latin typeface="Angsana New" pitchFamily="18" charset="-34"/>
                <a:cs typeface="Angsana New" pitchFamily="18" charset="-34"/>
              </a:rPr>
              <a:t>สาเหตุการตาย  </a:t>
            </a:r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เช่น </a:t>
            </a:r>
            <a:r>
              <a:rPr lang="en-US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SUICIDE BY HANGING, HOMICIDE BY GUN SHOT, ACCIDENTAL DROWNING, NATURAL DISASTER</a:t>
            </a:r>
            <a:endParaRPr lang="th-TH" sz="4000" b="1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4720" y="68499"/>
            <a:ext cx="8774559" cy="1038498"/>
          </a:xfrm>
        </p:spPr>
        <p:txBody>
          <a:bodyPr/>
          <a:lstStyle/>
          <a:p>
            <a:pPr algn="ctr" eaLnBrk="1" hangingPunct="1"/>
            <a:r>
              <a:rPr lang="th-TH" sz="4400" b="1" dirty="0" smtClean="0">
                <a:latin typeface="Arial Narrow" pitchFamily="34" charset="0"/>
              </a:rPr>
              <a:t>การตาย “สาเหตุไม่ชัดแจ้ง” ตามอายุ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98466"/>
            <a:ext cx="9144000" cy="5642902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900113" y="1600200"/>
            <a:ext cx="8091487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accent2"/>
              </a:buClr>
            </a:pPr>
            <a:endParaRPr lang="en-US" sz="3000">
              <a:latin typeface="Verdana" pitchFamily="34" charset="0"/>
              <a:cs typeface="Angsana New" pitchFamily="18" charset="-34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097358" y="1106997"/>
            <a:ext cx="13244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 eaLnBrk="1" hangingPunct="1"/>
            <a:r>
              <a:rPr lang="en-US" sz="2800" dirty="0">
                <a:latin typeface="+mj-lt"/>
                <a:cs typeface="Angsana New" pitchFamily="18" charset="-34"/>
              </a:rPr>
              <a:t>year </a:t>
            </a:r>
            <a:r>
              <a:rPr lang="en-US" sz="1200" dirty="0">
                <a:latin typeface="+mj-lt"/>
                <a:cs typeface="Angsana New" pitchFamily="18" charset="-34"/>
              </a:rPr>
              <a:t>2000</a:t>
            </a:r>
            <a:endParaRPr lang="th-TH" sz="2800" dirty="0">
              <a:latin typeface="+mj-lt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155511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548680"/>
            <a:ext cx="76328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การลงสาเหตุตายผิด</a:t>
            </a:r>
            <a:r>
              <a:rPr lang="th-TH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ธรรมชาติเป็นสาเหตุการตาย  </a:t>
            </a:r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มีข้อกำหนดระยะเวลาภายใน </a:t>
            </a:r>
            <a:r>
              <a:rPr lang="en-US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ปีแรก ภายหลังเหตุผิดธรรมชาตินั้น ๆ คือ ลงเป็น </a:t>
            </a:r>
            <a:r>
              <a:rPr lang="en-US" sz="32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SUICIDE, HOMICIDE, ACCIDENT </a:t>
            </a:r>
            <a:r>
              <a:rPr lang="th-TH" sz="32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(ระบุรายละเอียด)</a:t>
            </a:r>
            <a:r>
              <a:rPr lang="en-US" sz="32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NATURAL DISASTER, ANIMAL ATTACK </a:t>
            </a:r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หากมีความพิการเรื้อรังเกินกว่า </a:t>
            </a:r>
            <a:r>
              <a:rPr lang="en-US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ปีให้ลงว่า </a:t>
            </a:r>
            <a:r>
              <a:rPr lang="en-US" sz="32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SEQUELAE OF….</a:t>
            </a:r>
            <a:endParaRPr lang="th-TH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7601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04800" y="365125"/>
            <a:ext cx="85344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1</a:t>
            </a:r>
            <a:r>
              <a:rPr lang="en-US" sz="4800" b="1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. </a:t>
            </a:r>
            <a:r>
              <a:rPr lang="th-TH" sz="4800" b="1" dirty="0">
                <a:latin typeface="Angsana New" pitchFamily="18" charset="-34"/>
                <a:cs typeface="Angsana New" pitchFamily="18" charset="-34"/>
              </a:rPr>
              <a:t>ถ้ามีบาดแผลจากอะไรก็ตามแล้วเป็นบาดทะยักตาย ให้ลงสาเหตุตาย</a:t>
            </a:r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เป็น</a:t>
            </a:r>
            <a:r>
              <a:rPr lang="en-US" sz="4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TETANUS</a:t>
            </a:r>
            <a:endParaRPr lang="th-TH" sz="48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endParaRPr lang="en-US" sz="4800" b="1" dirty="0" smtClean="0"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1</a:t>
            </a:r>
            <a:r>
              <a:rPr lang="en-US" sz="4800" b="1" dirty="0" smtClean="0"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. </a:t>
            </a:r>
            <a:r>
              <a:rPr lang="th-TH" sz="4800" b="1" dirty="0">
                <a:latin typeface="Angsana New" pitchFamily="18" charset="-34"/>
                <a:cs typeface="Angsana New" pitchFamily="18" charset="-34"/>
              </a:rPr>
              <a:t>ถ้าเป็นลมชัก </a:t>
            </a:r>
            <a:r>
              <a:rPr lang="en-US" sz="4800" b="1" dirty="0">
                <a:latin typeface="Angsana New" pitchFamily="18" charset="-34"/>
                <a:cs typeface="Angsana New" pitchFamily="18" charset="-34"/>
              </a:rPr>
              <a:t>(Epilepsy) </a:t>
            </a:r>
            <a:r>
              <a:rPr lang="th-TH" sz="4800" b="1" dirty="0">
                <a:latin typeface="Angsana New" pitchFamily="18" charset="-34"/>
                <a:cs typeface="Angsana New" pitchFamily="18" charset="-34"/>
              </a:rPr>
              <a:t>แล้วทำให้เกิดอุบัติเหตุ ให้ลงสาเหตุตาย</a:t>
            </a:r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เป็น </a:t>
            </a:r>
            <a:r>
              <a:rPr lang="en-US" sz="4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EPILEPSY</a:t>
            </a:r>
            <a:endParaRPr lang="th-TH" sz="4800" b="1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38" y="980728"/>
            <a:ext cx="8640959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h-TH" sz="5400" b="1" i="1" dirty="0" smtClean="0">
                <a:ln/>
                <a:solidFill>
                  <a:schemeClr val="accent3"/>
                </a:solidFill>
              </a:rPr>
              <a:t>ไม่ควรใส่คำศัพท์ที่ไม่มี</a:t>
            </a:r>
          </a:p>
          <a:p>
            <a:pPr algn="ctr"/>
            <a:r>
              <a:rPr lang="th-TH" sz="5400" b="1" i="1" dirty="0" smtClean="0">
                <a:ln/>
                <a:solidFill>
                  <a:schemeClr val="accent3"/>
                </a:solidFill>
              </a:rPr>
              <a:t>ใน</a:t>
            </a:r>
            <a:r>
              <a:rPr lang="th-TH" sz="5400" b="1" i="1" dirty="0" err="1" smtClean="0">
                <a:ln/>
                <a:solidFill>
                  <a:schemeClr val="accent3"/>
                </a:solidFill>
              </a:rPr>
              <a:t>สารบบ</a:t>
            </a:r>
            <a:r>
              <a:rPr lang="th-TH" sz="5400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5400" b="1" i="1" dirty="0" smtClean="0">
                <a:ln/>
                <a:solidFill>
                  <a:schemeClr val="accent3"/>
                </a:solidFill>
              </a:rPr>
              <a:t>ICD10</a:t>
            </a:r>
          </a:p>
          <a:p>
            <a:pPr algn="ctr"/>
            <a:r>
              <a:rPr lang="th-TH" sz="5400" b="1" i="1" dirty="0" smtClean="0">
                <a:ln/>
                <a:solidFill>
                  <a:schemeClr val="accent3"/>
                </a:solidFill>
              </a:rPr>
              <a:t>เช่น </a:t>
            </a:r>
            <a:r>
              <a:rPr lang="en-US" sz="5400" b="1" u="sng" dirty="0" smtClean="0">
                <a:ln/>
                <a:solidFill>
                  <a:schemeClr val="accent3"/>
                </a:solidFill>
              </a:rPr>
              <a:t>Kidney Injury,</a:t>
            </a:r>
          </a:p>
          <a:p>
            <a:pPr algn="ctr"/>
            <a:r>
              <a:rPr lang="en-US" sz="5400" b="1" u="sng" dirty="0" smtClean="0">
                <a:ln/>
                <a:solidFill>
                  <a:schemeClr val="accent3"/>
                </a:solidFill>
              </a:rPr>
              <a:t>Hyperactive reaction</a:t>
            </a:r>
          </a:p>
          <a:p>
            <a:pPr algn="ctr"/>
            <a:r>
              <a:rPr lang="en-US" sz="5400" b="1" u="sng" dirty="0" smtClean="0">
                <a:ln/>
                <a:solidFill>
                  <a:schemeClr val="accent3"/>
                </a:solidFill>
              </a:rPr>
              <a:t>Chronic lung diseases</a:t>
            </a:r>
          </a:p>
          <a:p>
            <a:pPr algn="ctr"/>
            <a:endParaRPr lang="en-US" sz="5400" b="1" i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666657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836712"/>
            <a:ext cx="8164388" cy="548640"/>
          </a:xfrm>
        </p:spPr>
        <p:txBody>
          <a:bodyPr/>
          <a:lstStyle/>
          <a:p>
            <a:pPr algn="ctr"/>
            <a:r>
              <a:rPr lang="th-TH" sz="4800" b="1" dirty="0" smtClean="0">
                <a:solidFill>
                  <a:srgbClr val="FF0000"/>
                </a:solidFill>
              </a:rPr>
              <a:t>ศูนย์ประสานงานการพัฒนาระบบข้อมูลการตาย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844824"/>
            <a:ext cx="8640960" cy="4680520"/>
          </a:xfrm>
        </p:spPr>
        <p:txBody>
          <a:bodyPr>
            <a:noAutofit/>
          </a:bodyPr>
          <a:lstStyle/>
          <a:p>
            <a:pPr>
              <a:buFont typeface="Monotype Sorts"/>
              <a:buNone/>
            </a:pPr>
            <a:r>
              <a:rPr lang="th-TH" sz="28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ติดต่อ</a:t>
            </a:r>
          </a:p>
          <a:p>
            <a:pPr>
              <a:buFont typeface="Monotype Sorts"/>
              <a:buNone/>
            </a:pP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สำนักนโยบายและยุทธศาสตร์ ส่วนข้อมูลฯ </a:t>
            </a:r>
          </a:p>
          <a:p>
            <a:pPr>
              <a:buFont typeface="Monotype Sorts"/>
              <a:buNone/>
            </a:pP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คุณชูจิตร นาชีวะ โทร </a:t>
            </a:r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02-590 1491 </a:t>
            </a:r>
          </a:p>
          <a:p>
            <a:pPr>
              <a:buFont typeface="Monotype Sorts"/>
              <a:buNone/>
            </a:pPr>
            <a:endParaRPr lang="th-TH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Monotype Sorts"/>
              <a:buNone/>
            </a:pP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หากต้องการปรึกษาเรื่องการลงสาเหตุการตาย โทรติดต่อ</a:t>
            </a:r>
            <a:r>
              <a:rPr lang="th-TH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พ.ญ</a:t>
            </a: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.จันทร์เพ็ญ ชูประภา</a:t>
            </a:r>
            <a:r>
              <a:rPr lang="th-TH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วรรณ</a:t>
            </a: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มือถือ </a:t>
            </a:r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081 8273634</a:t>
            </a:r>
            <a:endParaRPr lang="th-TH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68312" y="260350"/>
            <a:ext cx="8396287" cy="936625"/>
          </a:xfrm>
        </p:spPr>
        <p:txBody>
          <a:bodyPr/>
          <a:lstStyle/>
          <a:p>
            <a:pPr algn="ctr"/>
            <a:r>
              <a:rPr lang="th-TH" sz="4800" b="1" dirty="0" smtClean="0">
                <a:latin typeface="Cordia New"/>
                <a:cs typeface="DilleniaUPC" pitchFamily="18" charset="-34"/>
              </a:rPr>
              <a:t>สถานภาพการตาย ประชาชนไทย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469312" cy="4968875"/>
          </a:xfrm>
        </p:spPr>
        <p:txBody>
          <a:bodyPr>
            <a:noAutofit/>
          </a:bodyPr>
          <a:lstStyle/>
          <a:p>
            <a:pPr>
              <a:buFont typeface="Monotype Sorts" pitchFamily="2" charset="2"/>
              <a:buNone/>
            </a:pPr>
            <a:r>
              <a:rPr lang="th-TH" sz="3200" b="1" u="sng" dirty="0" smtClean="0">
                <a:latin typeface="Times New Roman" pitchFamily="18" charset="0"/>
              </a:rPr>
              <a:t>คนไทยตายปีละประมาณ	</a:t>
            </a:r>
            <a:r>
              <a:rPr lang="en-US" sz="3200" b="1" u="sng" dirty="0" smtClean="0">
                <a:latin typeface="Times New Roman" pitchFamily="18" charset="0"/>
              </a:rPr>
              <a:t>450,000 </a:t>
            </a:r>
            <a:r>
              <a:rPr lang="th-TH" sz="3200" b="1" u="sng" dirty="0" smtClean="0">
                <a:latin typeface="Times New Roman" pitchFamily="18" charset="0"/>
              </a:rPr>
              <a:t>คน</a:t>
            </a:r>
          </a:p>
          <a:p>
            <a:r>
              <a:rPr lang="th-TH" sz="3200" b="1" dirty="0" smtClean="0">
                <a:latin typeface="Times New Roman" pitchFamily="18" charset="0"/>
              </a:rPr>
              <a:t>ป่วยตายในโรงพยาบาล		</a:t>
            </a:r>
            <a:r>
              <a:rPr lang="en-US" sz="3200" b="1" dirty="0" smtClean="0">
                <a:latin typeface="Times New Roman" pitchFamily="18" charset="0"/>
              </a:rPr>
              <a:t>25-30 %</a:t>
            </a:r>
            <a:endParaRPr lang="th-TH" sz="3200" b="1" dirty="0" smtClean="0">
              <a:latin typeface="Times New Roman" pitchFamily="18" charset="0"/>
            </a:endParaRPr>
          </a:p>
          <a:p>
            <a:pPr>
              <a:buFont typeface="Monotype Sorts" pitchFamily="2" charset="2"/>
              <a:buNone/>
            </a:pPr>
            <a:r>
              <a:rPr lang="th-TH" sz="3200" b="1" dirty="0" smtClean="0">
                <a:latin typeface="Times New Roman" pitchFamily="18" charset="0"/>
              </a:rPr>
              <a:t>	 ตายผิดธรรมชาติ (ชันสูตรพลิกศพ) </a:t>
            </a:r>
            <a:r>
              <a:rPr lang="en-US" sz="3200" b="1" dirty="0" smtClean="0">
                <a:latin typeface="Times New Roman" pitchFamily="18" charset="0"/>
              </a:rPr>
              <a:t>25-30 %</a:t>
            </a:r>
            <a:endParaRPr lang="th-TH" sz="3200" b="1" dirty="0" smtClean="0">
              <a:latin typeface="Times New Roman" pitchFamily="18" charset="0"/>
            </a:endParaRPr>
          </a:p>
          <a:p>
            <a:pPr>
              <a:buFont typeface="Monotype Sorts" pitchFamily="2" charset="2"/>
              <a:buNone/>
            </a:pPr>
            <a:r>
              <a:rPr lang="th-TH" sz="3200" b="1" dirty="0" smtClean="0">
                <a:latin typeface="Times New Roman" pitchFamily="18" charset="0"/>
              </a:rPr>
              <a:t>    หนังสือรับรองการตาย	โดย แพทย์ผู้รักษาก่อนตาย</a:t>
            </a:r>
          </a:p>
          <a:p>
            <a:r>
              <a:rPr lang="th-TH" sz="3200" b="1" dirty="0" smtClean="0">
                <a:latin typeface="Times New Roman" pitchFamily="18" charset="0"/>
              </a:rPr>
              <a:t>ตายนอกโรงพยาบาล			</a:t>
            </a:r>
            <a:r>
              <a:rPr lang="en-US" sz="3200" b="1" dirty="0" smtClean="0">
                <a:latin typeface="Times New Roman" pitchFamily="18" charset="0"/>
              </a:rPr>
              <a:t>50-40 %</a:t>
            </a:r>
            <a:r>
              <a:rPr lang="th-TH" sz="3200" b="1" dirty="0" smtClean="0">
                <a:latin typeface="Times New Roman" pitchFamily="18" charset="0"/>
              </a:rPr>
              <a:t> </a:t>
            </a:r>
          </a:p>
          <a:p>
            <a:pPr>
              <a:buFont typeface="Monotype Sorts" pitchFamily="2" charset="2"/>
              <a:buNone/>
            </a:pPr>
            <a:r>
              <a:rPr lang="th-TH" sz="3600" b="1" dirty="0" smtClean="0">
                <a:latin typeface="Times New Roman" pitchFamily="18" charset="0"/>
              </a:rPr>
              <a:t>	  </a:t>
            </a:r>
            <a:r>
              <a:rPr lang="th-TH" sz="3200" b="1" dirty="0" smtClean="0">
                <a:latin typeface="Times New Roman" pitchFamily="18" charset="0"/>
              </a:rPr>
              <a:t>ใบรับแจ้งการตาย โดย ผู้ใหญ่บ้าน,กำนัน, ทะเบียน</a:t>
            </a:r>
          </a:p>
        </p:txBody>
      </p:sp>
    </p:spTree>
    <p:extLst>
      <p:ext uri="{BB962C8B-B14F-4D97-AF65-F5344CB8AC3E}">
        <p14:creationId xmlns:p14="http://schemas.microsoft.com/office/powerpoint/2010/main" val="114646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989138"/>
            <a:ext cx="8178800" cy="4283075"/>
          </a:xfrm>
        </p:spPr>
        <p:txBody>
          <a:bodyPr>
            <a:noAutofit/>
          </a:bodyPr>
          <a:lstStyle/>
          <a:p>
            <a:r>
              <a:rPr lang="th-TH" sz="2400" b="1" dirty="0" smtClean="0"/>
              <a:t> </a:t>
            </a:r>
            <a:r>
              <a:rPr lang="th-TH" sz="2400" b="1" u="sng" dirty="0" smtClean="0"/>
              <a:t>พระราชบัญญัติการทะเบียนราษฎร ฯ</a:t>
            </a:r>
          </a:p>
          <a:p>
            <a:pPr lvl="1"/>
            <a:r>
              <a:rPr lang="th-TH" sz="2400" b="1" dirty="0" smtClean="0"/>
              <a:t>หน้าที่ของพลเมืองไทยคือ .............................................................</a:t>
            </a:r>
          </a:p>
          <a:p>
            <a:pPr lvl="1"/>
            <a:r>
              <a:rPr lang="th-TH" sz="2400" b="1" dirty="0" smtClean="0"/>
              <a:t>หน้าที่นายทะเบียนท้องถิ่นคือ .......................................................</a:t>
            </a:r>
          </a:p>
          <a:p>
            <a:pPr lvl="1"/>
            <a:r>
              <a:rPr lang="th-TH" sz="2400" b="1" dirty="0" smtClean="0"/>
              <a:t>งานของสาธารณสุข/การแพทย์คือ ................................................</a:t>
            </a:r>
          </a:p>
          <a:p>
            <a:r>
              <a:rPr lang="th-TH" sz="2400" b="1" dirty="0" smtClean="0"/>
              <a:t> </a:t>
            </a:r>
            <a:r>
              <a:rPr lang="th-TH" sz="2400" b="1" u="sng" dirty="0" smtClean="0"/>
              <a:t>กฎหมายอาญา และ (</a:t>
            </a:r>
            <a:r>
              <a:rPr lang="th-TH" sz="2400" b="1" u="sng" dirty="0" err="1" smtClean="0"/>
              <a:t>พรบ</a:t>
            </a:r>
            <a:r>
              <a:rPr lang="th-TH" sz="2400" b="1" u="sng" dirty="0" smtClean="0"/>
              <a:t>.) ชันสูตรพลิกศพ</a:t>
            </a:r>
          </a:p>
          <a:p>
            <a:pPr lvl="1"/>
            <a:r>
              <a:rPr lang="th-TH" sz="2400" b="1" dirty="0" smtClean="0"/>
              <a:t>ใช้ในกรณีใด ................................................................</a:t>
            </a:r>
          </a:p>
          <a:p>
            <a:pPr lvl="1"/>
            <a:r>
              <a:rPr lang="th-TH" sz="2400" b="1" dirty="0" smtClean="0"/>
              <a:t>งานของสาธารณสุขคือ .......................................................</a:t>
            </a:r>
          </a:p>
        </p:txBody>
      </p:sp>
      <p:sp>
        <p:nvSpPr>
          <p:cNvPr id="8195" name="WordArt 4"/>
          <p:cNvSpPr>
            <a:spLocks noChangeArrowheads="1" noChangeShapeType="1" noTextEdit="1"/>
          </p:cNvSpPr>
          <p:nvPr/>
        </p:nvSpPr>
        <p:spPr bwMode="auto">
          <a:xfrm>
            <a:off x="251520" y="404813"/>
            <a:ext cx="8712968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th-TH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ordia New"/>
                <a:cs typeface="Cordia New"/>
              </a:rPr>
              <a:t>กฎหมายที่เกี่ยวข้องกับ</a:t>
            </a:r>
          </a:p>
          <a:p>
            <a:r>
              <a:rPr lang="th-TH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ordia New"/>
                <a:cs typeface="Cordia New"/>
              </a:rPr>
              <a:t>การจดแจ้งประชากร</a:t>
            </a:r>
            <a:endParaRPr lang="th-TH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Cordia New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268511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7772400" cy="750887"/>
          </a:xfrm>
        </p:spPr>
        <p:txBody>
          <a:bodyPr/>
          <a:lstStyle/>
          <a:p>
            <a:r>
              <a:rPr lang="th-TH" b="1" dirty="0" smtClean="0"/>
              <a:t>ประวัติแล้วลงสาเหตุการตาย..................................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981075"/>
            <a:ext cx="8178800" cy="1079500"/>
          </a:xfrm>
        </p:spPr>
        <p:txBody>
          <a:bodyPr>
            <a:normAutofit/>
          </a:bodyPr>
          <a:lstStyle/>
          <a:p>
            <a:r>
              <a:rPr lang="th-TH" sz="2800" dirty="0" smtClean="0"/>
              <a:t>คุณป้าน้ำทิพย์อายุ </a:t>
            </a:r>
            <a:r>
              <a:rPr lang="en-US" sz="2800" dirty="0" smtClean="0"/>
              <a:t>62 </a:t>
            </a:r>
            <a:r>
              <a:rPr lang="th-TH" sz="2800" dirty="0" smtClean="0"/>
              <a:t>ปี ตายในบ้าน ญาติมาแจ้งตาย นายทะเบียนจะถามอะไรจากญาติบ้าง ..............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66738" y="2046288"/>
            <a:ext cx="80533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th-TH" b="1" i="1" dirty="0"/>
              <a:t>- อ่อนเพลียมาหลายเดือน ทานข้าวไม่ค่อยได้ ไปตรวจและรับยาเป็นประจำที่รพ.อำเภอ </a:t>
            </a:r>
          </a:p>
        </p:txBody>
      </p:sp>
      <p:sp>
        <p:nvSpPr>
          <p:cNvPr id="5" name="Down Arrow 4"/>
          <p:cNvSpPr>
            <a:spLocks noChangeArrowheads="1"/>
          </p:cNvSpPr>
          <p:nvPr/>
        </p:nvSpPr>
        <p:spPr bwMode="auto">
          <a:xfrm>
            <a:off x="1170438" y="2890838"/>
            <a:ext cx="288925" cy="431800"/>
          </a:xfrm>
          <a:prstGeom prst="downArrow">
            <a:avLst>
              <a:gd name="adj1" fmla="val 50000"/>
              <a:gd name="adj2" fmla="val 49817"/>
            </a:avLst>
          </a:prstGeom>
          <a:solidFill>
            <a:srgbClr val="3333FF"/>
          </a:solidFill>
          <a:ln w="9525" algn="ctr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87171" y="2752725"/>
            <a:ext cx="18462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r>
              <a:rPr lang="th-TH" b="1" dirty="0"/>
              <a:t>จะถามอะไรต่อ </a:t>
            </a:r>
            <a:r>
              <a:rPr lang="en-US" b="1" dirty="0"/>
              <a:t>??</a:t>
            </a:r>
            <a:endParaRPr lang="th-TH" b="1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22313" y="3213100"/>
            <a:ext cx="76660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/>
            <a:r>
              <a:rPr lang="th-TH" b="1" i="1"/>
              <a:t>- ตรวจและรักษาโรคประจำตัวคือ เบาหวาน  ล่าสุดหมอแจ้งว่า ไตไม่ค่อยทำงาน แนะนำให้ไปล้างไต ..... ประวัติเท่านี้พอหรือยัง</a:t>
            </a:r>
          </a:p>
        </p:txBody>
      </p:sp>
      <p:sp>
        <p:nvSpPr>
          <p:cNvPr id="8" name="Down Arrow 7"/>
          <p:cNvSpPr>
            <a:spLocks noChangeArrowheads="1"/>
          </p:cNvSpPr>
          <p:nvPr/>
        </p:nvSpPr>
        <p:spPr bwMode="auto">
          <a:xfrm>
            <a:off x="1270003" y="4499829"/>
            <a:ext cx="288925" cy="43338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9525" algn="ctr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92275" y="4067175"/>
            <a:ext cx="3009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r>
              <a:rPr lang="th-TH" b="1"/>
              <a:t>ควรถามต่อว่า “มีโรคอื่นอีกไหม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74725" y="5084763"/>
            <a:ext cx="59007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r>
              <a:rPr lang="th-TH" b="1"/>
              <a:t>สรุปสาเหตุการตาย ..............................................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004048" y="4933216"/>
            <a:ext cx="2376488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r>
              <a:rPr lang="th-TH" b="1" dirty="0">
                <a:solidFill>
                  <a:srgbClr val="FF0000"/>
                </a:solidFill>
              </a:rPr>
              <a:t>เบาหวานทำให้ไตวาย</a:t>
            </a:r>
          </a:p>
        </p:txBody>
      </p:sp>
    </p:spTree>
    <p:extLst>
      <p:ext uri="{BB962C8B-B14F-4D97-AF65-F5344CB8AC3E}">
        <p14:creationId xmlns:p14="http://schemas.microsoft.com/office/powerpoint/2010/main" val="405493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 animBg="1"/>
      <p:bldP spid="9" grpId="0"/>
      <p:bldP spid="10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126412" cy="677862"/>
          </a:xfrm>
        </p:spPr>
        <p:txBody>
          <a:bodyPr/>
          <a:lstStyle/>
          <a:p>
            <a:r>
              <a:rPr lang="th-TH" b="1" smtClean="0">
                <a:latin typeface="Tahoma" pitchFamily="34" charset="0"/>
                <a:cs typeface="Tahoma" pitchFamily="34" charset="0"/>
              </a:rPr>
              <a:t>คำต่อไปนี้ เป็นโรคหรือเปล่า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08881"/>
            <a:ext cx="2746375" cy="4932362"/>
          </a:xfrm>
        </p:spPr>
        <p:txBody>
          <a:bodyPr>
            <a:normAutofit lnSpcReduction="10000"/>
          </a:bodyPr>
          <a:lstStyle/>
          <a:p>
            <a:pPr marL="0" indent="0">
              <a:buFont typeface="Monotype Sorts" pitchFamily="2" charset="2"/>
              <a:buNone/>
            </a:pPr>
            <a:r>
              <a:rPr lang="th-TH" sz="3200" b="1" dirty="0" smtClean="0">
                <a:solidFill>
                  <a:srgbClr val="FF0000"/>
                </a:solidFill>
              </a:rPr>
              <a:t>ชราภาพ </a:t>
            </a:r>
          </a:p>
          <a:p>
            <a:pPr marL="0" indent="0">
              <a:buFont typeface="Monotype Sorts" pitchFamily="2" charset="2"/>
              <a:buNone/>
            </a:pPr>
            <a:r>
              <a:rPr lang="th-TH" sz="3200" b="1" dirty="0" smtClean="0">
                <a:solidFill>
                  <a:srgbClr val="FF0000"/>
                </a:solidFill>
              </a:rPr>
              <a:t>เป็นลม</a:t>
            </a:r>
          </a:p>
          <a:p>
            <a:pPr marL="0" indent="0">
              <a:buFont typeface="Monotype Sorts" pitchFamily="2" charset="2"/>
              <a:buNone/>
            </a:pPr>
            <a:r>
              <a:rPr lang="th-TH" sz="3200" b="1" dirty="0" smtClean="0">
                <a:solidFill>
                  <a:srgbClr val="FF0000"/>
                </a:solidFill>
              </a:rPr>
              <a:t>เป็นไข้</a:t>
            </a:r>
          </a:p>
          <a:p>
            <a:pPr marL="0" indent="0">
              <a:buFont typeface="Monotype Sorts" pitchFamily="2" charset="2"/>
              <a:buNone/>
            </a:pPr>
            <a:r>
              <a:rPr lang="th-TH" sz="3200" b="1" dirty="0" smtClean="0">
                <a:solidFill>
                  <a:srgbClr val="FF0000"/>
                </a:solidFill>
              </a:rPr>
              <a:t>ปวดท้อง</a:t>
            </a:r>
          </a:p>
          <a:p>
            <a:pPr marL="0" indent="0">
              <a:buFont typeface="Monotype Sorts" pitchFamily="2" charset="2"/>
              <a:buNone/>
            </a:pPr>
            <a:r>
              <a:rPr lang="th-TH" sz="3600" b="1" dirty="0" smtClean="0">
                <a:solidFill>
                  <a:srgbClr val="FF0000"/>
                </a:solidFill>
              </a:rPr>
              <a:t>คลื่นไส้</a:t>
            </a:r>
            <a:r>
              <a:rPr lang="th-TH" sz="3200" b="1" dirty="0" smtClean="0">
                <a:solidFill>
                  <a:srgbClr val="FF0000"/>
                </a:solidFill>
              </a:rPr>
              <a:t> อาเจียน</a:t>
            </a:r>
          </a:p>
          <a:p>
            <a:pPr marL="0" indent="0">
              <a:buFont typeface="Monotype Sorts" pitchFamily="2" charset="2"/>
              <a:buNone/>
            </a:pPr>
            <a:r>
              <a:rPr lang="th-TH" sz="3200" b="1" dirty="0" smtClean="0">
                <a:solidFill>
                  <a:srgbClr val="FF0000"/>
                </a:solidFill>
              </a:rPr>
              <a:t>บวม</a:t>
            </a:r>
          </a:p>
          <a:p>
            <a:pPr marL="0" indent="0">
              <a:buFont typeface="Monotype Sorts" pitchFamily="2" charset="2"/>
              <a:buNone/>
            </a:pPr>
            <a:r>
              <a:rPr lang="th-TH" sz="3200" b="1" dirty="0" smtClean="0">
                <a:solidFill>
                  <a:srgbClr val="FF0000"/>
                </a:solidFill>
              </a:rPr>
              <a:t>อ่อนเพลีย</a:t>
            </a:r>
          </a:p>
          <a:p>
            <a:pPr marL="0" indent="0">
              <a:buFont typeface="Monotype Sorts" pitchFamily="2" charset="2"/>
              <a:buNone/>
            </a:pPr>
            <a:r>
              <a:rPr lang="th-TH" sz="3200" b="1" dirty="0" smtClean="0">
                <a:solidFill>
                  <a:srgbClr val="FF0000"/>
                </a:solidFill>
              </a:rPr>
              <a:t>เป็นแผลพุพอง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11638" y="1412875"/>
            <a:ext cx="424815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>
              <a:buFont typeface="Arial" pitchFamily="34" charset="0"/>
              <a:buChar char="•"/>
            </a:pPr>
            <a:r>
              <a:rPr lang="th-TH" sz="3200" b="1" dirty="0"/>
              <a:t>กระโหลกศีรษะแตก</a:t>
            </a:r>
          </a:p>
          <a:p>
            <a:pPr algn="l">
              <a:buFont typeface="Arial" pitchFamily="34" charset="0"/>
              <a:buChar char="•"/>
            </a:pPr>
            <a:r>
              <a:rPr lang="th-TH" sz="3200" b="1" dirty="0"/>
              <a:t>แขนขาหัก </a:t>
            </a:r>
          </a:p>
          <a:p>
            <a:pPr algn="l">
              <a:buFont typeface="Arial" pitchFamily="34" charset="0"/>
              <a:buChar char="•"/>
            </a:pPr>
            <a:r>
              <a:rPr lang="th-TH" sz="3200" b="1" dirty="0"/>
              <a:t>ตับแตก ม้ามแตก</a:t>
            </a:r>
          </a:p>
          <a:p>
            <a:pPr algn="l">
              <a:buFont typeface="Arial" pitchFamily="34" charset="0"/>
              <a:buChar char="•"/>
            </a:pPr>
            <a:r>
              <a:rPr lang="th-TH" sz="3200" b="1" dirty="0"/>
              <a:t>เลือดออกในสมอง</a:t>
            </a:r>
          </a:p>
          <a:p>
            <a:pPr algn="l">
              <a:buFont typeface="Arial" pitchFamily="34" charset="0"/>
              <a:buChar char="•"/>
            </a:pPr>
            <a:r>
              <a:rPr lang="th-TH" sz="3200" b="1" dirty="0"/>
              <a:t>ขาดอากาศหายใจ</a:t>
            </a:r>
          </a:p>
          <a:p>
            <a:pPr algn="l">
              <a:buFont typeface="Arial" pitchFamily="34" charset="0"/>
              <a:buChar char="•"/>
            </a:pPr>
            <a:r>
              <a:rPr lang="th-TH" sz="3200" b="1" dirty="0"/>
              <a:t>หัวใจล้มเหลว</a:t>
            </a:r>
          </a:p>
          <a:p>
            <a:pPr algn="l">
              <a:buFont typeface="Arial" pitchFamily="34" charset="0"/>
              <a:buChar char="•"/>
            </a:pPr>
            <a:r>
              <a:rPr lang="th-TH" sz="3200" b="1" dirty="0"/>
              <a:t>ไตวาย</a:t>
            </a:r>
          </a:p>
          <a:p>
            <a:pPr algn="l">
              <a:buFont typeface="Arial" pitchFamily="34" charset="0"/>
              <a:buChar char="•"/>
            </a:pPr>
            <a:r>
              <a:rPr lang="th-TH" sz="3200" b="1" dirty="0"/>
              <a:t>ตับวาย</a:t>
            </a:r>
          </a:p>
          <a:p>
            <a:pPr algn="l">
              <a:buFont typeface="Arial" pitchFamily="34" charset="0"/>
              <a:buChar char="•"/>
            </a:pPr>
            <a:r>
              <a:rPr lang="th-TH" sz="3200" b="1" dirty="0"/>
              <a:t>ระบบไหลเวียนโลหิตล้มเหลว</a:t>
            </a:r>
          </a:p>
        </p:txBody>
      </p:sp>
    </p:spTree>
    <p:extLst>
      <p:ext uri="{BB962C8B-B14F-4D97-AF65-F5344CB8AC3E}">
        <p14:creationId xmlns:p14="http://schemas.microsoft.com/office/powerpoint/2010/main" val="300849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373430"/>
              </p:ext>
            </p:extLst>
          </p:nvPr>
        </p:nvGraphicFramePr>
        <p:xfrm>
          <a:off x="0" y="979488"/>
          <a:ext cx="9066213" cy="578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แผนภูมิ" r:id="rId3" imgW="6027456" imgH="3840399" progId="MSGraph.Chart.8">
                  <p:embed/>
                </p:oleObj>
              </mc:Choice>
              <mc:Fallback>
                <p:oleObj name="แผนภูมิ" r:id="rId3" imgW="6027456" imgH="3840399" progId="MSGraph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979488"/>
                        <a:ext cx="9066213" cy="578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752128"/>
          </a:xfrm>
        </p:spPr>
        <p:txBody>
          <a:bodyPr/>
          <a:lstStyle/>
          <a:p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ผลการประเมินคุณภาพสาเหตุการตายใน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สถานพยาบาลปี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2555-2557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(ร้อยละความถูกต้อง 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2-3 digits)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4060343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2393</TotalTime>
  <Words>1738</Words>
  <Application>Microsoft Office PowerPoint</Application>
  <PresentationFormat>On-screen Show (4:3)</PresentationFormat>
  <Paragraphs>189</Paragraphs>
  <Slides>43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62" baseType="lpstr">
      <vt:lpstr>Angsana New</vt:lpstr>
      <vt:lpstr>AngsanaUPC</vt:lpstr>
      <vt:lpstr>Arial</vt:lpstr>
      <vt:lpstr>Arial Narrow</vt:lpstr>
      <vt:lpstr>Cordia New</vt:lpstr>
      <vt:lpstr>DilleniaUPC</vt:lpstr>
      <vt:lpstr>EucrosiaUPC</vt:lpstr>
      <vt:lpstr>Franklin Gothic Book</vt:lpstr>
      <vt:lpstr>Franklin Gothic Medium</vt:lpstr>
      <vt:lpstr>LilyUPC</vt:lpstr>
      <vt:lpstr>Monotype Sorts</vt:lpstr>
      <vt:lpstr>Tahoma</vt:lpstr>
      <vt:lpstr>Times New Roman</vt:lpstr>
      <vt:lpstr>Times New Roman MT Extra Bold</vt:lpstr>
      <vt:lpstr>Tunga</vt:lpstr>
      <vt:lpstr>Verdana</vt:lpstr>
      <vt:lpstr>Wingdings</vt:lpstr>
      <vt:lpstr>Angles</vt:lpstr>
      <vt:lpstr>แผนภูมิ</vt:lpstr>
      <vt:lpstr>การพัฒนาคุณภาพการบันทึก สาเหตุการตายปี 2559</vt:lpstr>
      <vt:lpstr>% สาเหตุไม่ชัดแจ้ง (ไม่ทราบสาเหตุ), WHO 2003</vt:lpstr>
      <vt:lpstr>PowerPoint Presentation</vt:lpstr>
      <vt:lpstr>การตาย “สาเหตุไม่ชัดแจ้ง” ตามอายุ</vt:lpstr>
      <vt:lpstr>สถานภาพการตาย ประชาชนไทย</vt:lpstr>
      <vt:lpstr>PowerPoint Presentation</vt:lpstr>
      <vt:lpstr>ประวัติแล้วลงสาเหตุการตาย..................................</vt:lpstr>
      <vt:lpstr>คำต่อไปนี้ เป็นโรคหรือเปล่า</vt:lpstr>
      <vt:lpstr>ผลการประเมินคุณภาพสาเหตุการตายในสถานพยาบาลปี 2555-2557 (ร้อยละความถูกต้อง 2-3 digits)</vt:lpstr>
      <vt:lpstr>ร้อยละ สาเหตุไม่ชัดแจ้ง จำแนกรายจังหวัด เขต 5  ปี 2558</vt:lpstr>
      <vt:lpstr>การประเมินเหตุไม่ชัดแจ้งของการตายในสถานพยาบาล จ.สระแก้ว</vt:lpstr>
      <vt:lpstr>ประโยชน์ของข้อมูลการตาย</vt:lpstr>
      <vt:lpstr>คำจำกัดความ  - สาเหตุการตาย UNDERLYING  CAUSES  OF  DEATHS</vt:lpstr>
      <vt:lpstr>PowerPoint Presentation</vt:lpstr>
      <vt:lpstr>PowerPoint Presentation</vt:lpstr>
      <vt:lpstr> เอกสารรับรองเอกสารการตาย</vt:lpstr>
      <vt:lpstr>แบบฟอร์ม ทร.4 ตอนหน้า และ ทร.4/1  ในส่วนของการวินิจฉัยสาเหตุการตาย</vt:lpstr>
      <vt:lpstr>หลักการเขียนเอกสารรับรองการตาย</vt:lpstr>
      <vt:lpstr>PowerPoint Presentation</vt:lpstr>
      <vt:lpstr>PowerPoint Presentation</vt:lpstr>
      <vt:lpstr>ตัวอย่างที่ 1 - วิธีเขียนหนังสือรับรองการตาย</vt:lpstr>
      <vt:lpstr>PowerPoint Presentation</vt:lpstr>
      <vt:lpstr>ตัวอย่างที่ 2 - วิธีเขียนหนังสือรับรองการตาย</vt:lpstr>
      <vt:lpstr>PowerPoint Presentation</vt:lpstr>
      <vt:lpstr>ตัวอย่างที่ 3 - วิธีเขียนหนังสือรับรองการตาย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ศูนย์ประสานงานการพัฒนาระบบข้อมูลการตาย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สาเหตุการตาย และ  การเขียนหนังสือรับรองสาเหตุการตาย</dc:title>
  <dc:creator>Wansa Paoin</dc:creator>
  <cp:lastModifiedBy>iDech</cp:lastModifiedBy>
  <cp:revision>184</cp:revision>
  <cp:lastPrinted>2002-04-19T01:15:05Z</cp:lastPrinted>
  <dcterms:created xsi:type="dcterms:W3CDTF">2000-11-19T13:47:25Z</dcterms:created>
  <dcterms:modified xsi:type="dcterms:W3CDTF">2016-12-16T06:42:59Z</dcterms:modified>
</cp:coreProperties>
</file>