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56" r:id="rId4"/>
    <p:sldId id="257" r:id="rId5"/>
    <p:sldId id="260" r:id="rId6"/>
    <p:sldId id="263" r:id="rId7"/>
    <p:sldId id="261" r:id="rId8"/>
    <p:sldId id="264" r:id="rId9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4" autoAdjust="0"/>
  </p:normalViewPr>
  <p:slideViewPr>
    <p:cSldViewPr>
      <p:cViewPr>
        <p:scale>
          <a:sx n="75" d="100"/>
          <a:sy n="75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6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เด็กอายุ 12 ปี ปราศจากฟันผุ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74.78</c:v>
                </c:pt>
                <c:pt idx="1">
                  <c:v>53.17</c:v>
                </c:pt>
                <c:pt idx="2">
                  <c:v>74.569999999999993</c:v>
                </c:pt>
                <c:pt idx="3">
                  <c:v>61.18</c:v>
                </c:pt>
                <c:pt idx="4">
                  <c:v>58.89</c:v>
                </c:pt>
                <c:pt idx="5">
                  <c:v>63.88</c:v>
                </c:pt>
                <c:pt idx="6">
                  <c:v>65.400000000000006</c:v>
                </c:pt>
                <c:pt idx="7">
                  <c:v>57.14</c:v>
                </c:pt>
                <c:pt idx="8">
                  <c:v>48.28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82656"/>
        <c:axId val="68984192"/>
      </c:barChart>
      <c:catAx>
        <c:axId val="68982656"/>
        <c:scaling>
          <c:orientation val="minMax"/>
        </c:scaling>
        <c:delete val="0"/>
        <c:axPos val="b"/>
        <c:majorTickMark val="out"/>
        <c:minorTickMark val="none"/>
        <c:tickLblPos val="nextTo"/>
        <c:crossAx val="68984192"/>
        <c:crosses val="autoZero"/>
        <c:auto val="1"/>
        <c:lblAlgn val="ctr"/>
        <c:lblOffset val="100"/>
        <c:noMultiLvlLbl val="0"/>
      </c:catAx>
      <c:valAx>
        <c:axId val="6898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98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ร้อยละของ รพ.สต./ศสม. ที่จัดบริการสุขภาพช่องปากที่มีคุณภาพ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38.1</c:v>
                </c:pt>
                <c:pt idx="1">
                  <c:v>44.44</c:v>
                </c:pt>
                <c:pt idx="2">
                  <c:v>26.67</c:v>
                </c:pt>
                <c:pt idx="3">
                  <c:v>80</c:v>
                </c:pt>
                <c:pt idx="4">
                  <c:v>20</c:v>
                </c:pt>
                <c:pt idx="5">
                  <c:v>31.25</c:v>
                </c:pt>
                <c:pt idx="6">
                  <c:v>100</c:v>
                </c:pt>
                <c:pt idx="7">
                  <c:v>22.22</c:v>
                </c:pt>
                <c:pt idx="8">
                  <c:v>16.670000000000002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53664"/>
        <c:axId val="109155456"/>
      </c:barChart>
      <c:catAx>
        <c:axId val="1091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55456"/>
        <c:crosses val="autoZero"/>
        <c:auto val="1"/>
        <c:lblAlgn val="ctr"/>
        <c:lblOffset val="100"/>
        <c:noMultiLvlLbl val="0"/>
      </c:catAx>
      <c:valAx>
        <c:axId val="10915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15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H SarabunPSK" pitchFamily="34" charset="-34"/>
                <a:cs typeface="TH SarabunPSK" pitchFamily="34" charset="-34"/>
              </a:defRPr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การเข้าถึงบริการสุขภาพช่องปากในทุกกลุ่มวัยในปี 59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การเข้าถึงบริการสุขภาพช่องปากในทุกกลุ่มวัยในปี 59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29.54</c:v>
                </c:pt>
                <c:pt idx="1">
                  <c:v>27.06</c:v>
                </c:pt>
                <c:pt idx="2">
                  <c:v>28.04</c:v>
                </c:pt>
                <c:pt idx="3">
                  <c:v>8.0500000000000007</c:v>
                </c:pt>
                <c:pt idx="4">
                  <c:v>21.51</c:v>
                </c:pt>
                <c:pt idx="5">
                  <c:v>23.14</c:v>
                </c:pt>
                <c:pt idx="6">
                  <c:v>21.84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75840"/>
        <c:axId val="109094016"/>
      </c:barChart>
      <c:catAx>
        <c:axId val="1090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094016"/>
        <c:crosses val="autoZero"/>
        <c:auto val="1"/>
        <c:lblAlgn val="ctr"/>
        <c:lblOffset val="100"/>
        <c:noMultiLvlLbl val="0"/>
      </c:catAx>
      <c:valAx>
        <c:axId val="10909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07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H SarabunPSK" pitchFamily="34" charset="-34"/>
                <a:cs typeface="TH SarabunPSK" pitchFamily="34" charset="-34"/>
              </a:defRPr>
            </a:pPr>
            <a:r>
              <a:rPr lang="th-TH" dirty="0"/>
              <a:t>การเข้าถึงบริการสุขภาพช่องปาก</a:t>
            </a:r>
            <a:r>
              <a:rPr lang="th-TH" dirty="0" smtClean="0"/>
              <a:t>ในทุกกลุ่มวัย ปี </a:t>
            </a:r>
            <a:r>
              <a:rPr lang="th-TH" dirty="0"/>
              <a:t>60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การเข้าถึงบริการสุขภาพช่องปากในปี 60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4.07</c:v>
                </c:pt>
                <c:pt idx="1">
                  <c:v>5.84</c:v>
                </c:pt>
                <c:pt idx="2">
                  <c:v>7.49</c:v>
                </c:pt>
                <c:pt idx="3">
                  <c:v>1.19</c:v>
                </c:pt>
                <c:pt idx="4">
                  <c:v>5.05</c:v>
                </c:pt>
                <c:pt idx="5">
                  <c:v>3.6</c:v>
                </c:pt>
                <c:pt idx="6">
                  <c:v>1.87</c:v>
                </c:pt>
                <c:pt idx="7">
                  <c:v>6.06</c:v>
                </c:pt>
                <c:pt idx="8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07520"/>
        <c:axId val="138113408"/>
      </c:barChart>
      <c:catAx>
        <c:axId val="13810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8113408"/>
        <c:crosses val="autoZero"/>
        <c:auto val="1"/>
        <c:lblAlgn val="ctr"/>
        <c:lblOffset val="100"/>
        <c:noMultiLvlLbl val="0"/>
      </c:catAx>
      <c:valAx>
        <c:axId val="13811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10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การจัดบริการ 5 กลุ่มเป้าหมาย 14 กิจกรรม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เมืองสระแก้ว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4.76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12.5</c:v>
                </c:pt>
                <c:pt idx="6">
                  <c:v>0</c:v>
                </c:pt>
                <c:pt idx="7">
                  <c:v>11.11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64096"/>
        <c:axId val="138165632"/>
      </c:barChart>
      <c:catAx>
        <c:axId val="13816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165632"/>
        <c:crosses val="autoZero"/>
        <c:auto val="1"/>
        <c:lblAlgn val="ctr"/>
        <c:lblOffset val="100"/>
        <c:noMultiLvlLbl val="0"/>
      </c:catAx>
      <c:valAx>
        <c:axId val="13816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164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77105-85EC-4221-87B6-88B4421F24FB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05AE0-5BB0-43CC-B6EB-45965A6A1A5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969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ผลการสำรวจสภาวะ</a:t>
            </a:r>
            <a:r>
              <a:rPr lang="th-TH" dirty="0" err="1" smtClean="0"/>
              <a:t>ทันต</a:t>
            </a:r>
            <a:r>
              <a:rPr lang="th-TH" dirty="0" smtClean="0"/>
              <a:t>สุขภาพปี 59ซึ่งเราจะทำการสำรวจปีละ 1 ครั้ง ในเดือน มิ.ย. – ส.ค. ของทุกปี</a:t>
            </a:r>
            <a:r>
              <a:rPr lang="th-TH" baseline="0" dirty="0" smtClean="0"/>
              <a:t> ข้อมูลนี้จะเป็นข้อมูล </a:t>
            </a:r>
            <a:r>
              <a:rPr lang="en-US" baseline="0" dirty="0" smtClean="0"/>
              <a:t>base line </a:t>
            </a:r>
            <a:r>
              <a:rPr lang="th-TH" baseline="0" dirty="0" smtClean="0"/>
              <a:t>ในปีงบ 60 และในเดือนธันวาคมนี้จะมีการปรับมาตรฐานผู้ทำการสำรวจเพื่อให้เป็นมาตรฐานเดียวกัน และจะทำการสำรวจในเดือน มิ.ย.-ส.ค.60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5AE0-5BB0-43CC-B6EB-45965A6A1A5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95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จากตัวชี้วัด รพ.สต./</a:t>
            </a:r>
            <a:r>
              <a:rPr lang="th-TH" dirty="0" err="1" smtClean="0"/>
              <a:t>ศสม</a:t>
            </a:r>
            <a:r>
              <a:rPr lang="th-TH" dirty="0" smtClean="0"/>
              <a:t>. ที่จัดบริการสุขภาพช่องปากที่มีคุณภาพผ่านเกณฑ์</a:t>
            </a:r>
            <a:r>
              <a:rPr lang="th-TH" baseline="0" dirty="0" smtClean="0"/>
              <a:t> ต้องไม่น้อยกว่าร้อยละ 50 ซึ่งจะผ่านเกณฑ์ได้ต้องผ่าน 3 องค์ประกอบ ดังนี้ 1. มีการจัดบริการทันตก</a:t>
            </a:r>
            <a:r>
              <a:rPr lang="th-TH" baseline="0" dirty="0" err="1" smtClean="0"/>
              <a:t>รรม</a:t>
            </a:r>
            <a:r>
              <a:rPr lang="th-TH" baseline="0" dirty="0" smtClean="0"/>
              <a:t> 1 วันต่อสัปดาห์ 2.จัดบริการสุขภาพช่องปาก 5 กลุ่มเป้าหมาย 14 กิจกรรม 3.ให้บริการครอบคลุมประชากรทุกกลุ่มวัยไม่น้อยกว่าร้อยละ 20 ซึ่งในปีงบประมาณ 59 ที่ผ่านมาจังหวัดสระแก้วมีผลงานอยู่ที่ ร้อยละ 35.51ซึ่งยังไม่ผ่านเกณฑ์ตัวชี้วัด และในปีงบ 60จะมีการรวบรวมข้อมูลและวิเคราะห์ใน</a:t>
            </a:r>
            <a:r>
              <a:rPr lang="th-TH" baseline="0" dirty="0" err="1" smtClean="0"/>
              <a:t>ไตรมาส</a:t>
            </a:r>
            <a:r>
              <a:rPr lang="th-TH" baseline="0" dirty="0" smtClean="0"/>
              <a:t>ที่ 2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5AE0-5BB0-43CC-B6EB-45965A6A1A5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06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/>
              <a:t>การเข้าถึงบริการสุขภาพช่องปากในทุกกลุ่มวัยในปีงบประมาณ</a:t>
            </a:r>
            <a:r>
              <a:rPr lang="th-TH" sz="1600" baseline="0" dirty="0" smtClean="0"/>
              <a:t> 2559 ที่ผ่านมา เกณฑ์การเข้าถึงบริการต้องผ่านเกณฑ์ ร้อยละ 30 ซึ่งจังหวัดสระแก้วมีการเข้าถึงบริการคิดเป็นร้อยละ 23.45 อำเภอที่มีการเข้าถึงบริการน้อยที่สุดคือ อำเภอวังน้ำเย็น เนื่องจากโรงพยาบาลอยู่ในระหว่างการสร้างอาคารจึงไม่มีการเปิดให้บริการทางทันตก</a:t>
            </a:r>
            <a:r>
              <a:rPr lang="th-TH" sz="1600" baseline="0" dirty="0" err="1" smtClean="0"/>
              <a:t>รรม</a:t>
            </a:r>
            <a:endParaRPr lang="th-TH" sz="1600" baseline="0" dirty="0" smtClean="0"/>
          </a:p>
          <a:p>
            <a:endParaRPr lang="th-TH" sz="16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5AE0-5BB0-43CC-B6EB-45965A6A1A5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096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ซึ่งในปี 60 เกณฑ์การเข้าถึงบริการ ต้องผ่านเกณฑ์ที่ร้อยละ 35 สถานการณ์การเข้าถึงบริการปัจจุบัน ข้อมูล ณ วันที่ 24 พ.ย.59 จังหวัดสระแก้วมีอัตราการเข้าถึงบริการเฉลี่ยอยู่ที่ ร้อยละ</a:t>
            </a:r>
            <a:r>
              <a:rPr lang="th-TH" baseline="0" dirty="0" smtClean="0"/>
              <a:t> 3.86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5AE0-5BB0-43CC-B6EB-45965A6A1A5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689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สถานการณ์การจัดบริการ 5 กลุ่มเป้าหมาย 14 กิจกรรมในปัจจุบัน ข้อมูล ณ วันที่ 24 พ.ย.59 ในอำเภอที่ไม่มีผลงาน</a:t>
            </a:r>
            <a:r>
              <a:rPr lang="th-TH" baseline="0" dirty="0" smtClean="0"/>
              <a:t> เป็น</a:t>
            </a:r>
            <a:r>
              <a:rPr lang="th-TH" dirty="0" smtClean="0"/>
              <a:t>เพราะบางกิจกรรมยังไม่มีการดำเนินการ ทำให้ข้อมูลไม่ครบทั้ง</a:t>
            </a:r>
            <a:r>
              <a:rPr lang="th-TH" baseline="0" dirty="0" smtClean="0"/>
              <a:t> 14 กิจกรรมจึงไม่</a:t>
            </a:r>
            <a:r>
              <a:rPr lang="th-TH" baseline="0" smtClean="0"/>
              <a:t>มีผลงาน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5AE0-5BB0-43CC-B6EB-45965A6A1A5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904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986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9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75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082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34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93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720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00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20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1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95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CE22-C509-41F2-BD9E-1568B0B0E869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BC4F-0985-4560-9C2D-4C4D9F24D2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2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382962360"/>
              </p:ext>
            </p:extLst>
          </p:nvPr>
        </p:nvGraphicFramePr>
        <p:xfrm>
          <a:off x="251520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36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064942681"/>
              </p:ext>
            </p:extLst>
          </p:nvPr>
        </p:nvGraphicFramePr>
        <p:xfrm>
          <a:off x="395536" y="404664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69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635488320"/>
              </p:ext>
            </p:extLst>
          </p:nvPr>
        </p:nvGraphicFramePr>
        <p:xfrm>
          <a:off x="179512" y="260648"/>
          <a:ext cx="871296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42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144131237"/>
              </p:ext>
            </p:extLst>
          </p:nvPr>
        </p:nvGraphicFramePr>
        <p:xfrm>
          <a:off x="323528" y="332656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22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193559772"/>
              </p:ext>
            </p:extLst>
          </p:nvPr>
        </p:nvGraphicFramePr>
        <p:xfrm>
          <a:off x="395536" y="548680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023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th-TH" dirty="0">
                <a:solidFill>
                  <a:prstClr val="black"/>
                </a:solidFill>
              </a:rPr>
              <a:t>ผลการดำเนินงานฟันเทียมพระราชทาน ปี2559</a:t>
            </a:r>
          </a:p>
          <a:p>
            <a:pPr marL="0" lv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CUP	</a:t>
            </a:r>
            <a:r>
              <a:rPr lang="th-TH" sz="2100" dirty="0">
                <a:solidFill>
                  <a:prstClr val="black"/>
                </a:solidFill>
              </a:rPr>
              <a:t>เป้าหมายปี2559	                          ผลการดำเนินงานปี2559       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		</a:t>
            </a:r>
            <a:r>
              <a:rPr lang="en-US" sz="2100" dirty="0">
                <a:solidFill>
                  <a:prstClr val="black"/>
                </a:solidFill>
              </a:rPr>
              <a:t>                      CD	        TP   	&gt;16</a:t>
            </a:r>
            <a:r>
              <a:rPr lang="th-TH" sz="2100" dirty="0">
                <a:solidFill>
                  <a:prstClr val="black"/>
                </a:solidFill>
              </a:rPr>
              <a:t>ซี่ 	     รวม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คลองหาด	        20	                            72	            25             	   11	     108	                  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วังน้ำเย็น	        67	                          129	            28              	   41	    198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วัฒนานคร	        44	                            56	            25	                     12	      93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อรัญประเทศ       67	                            58	            29	                     38	    125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เขาฉกรรจ์	        33	                            34	            18   	   25	      77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เมืองสระแก้ว       68	                            73	             64	                       3	     140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ตาพระยา	         29	                            15	               3	                       3	       21	</a:t>
            </a:r>
          </a:p>
          <a:p>
            <a:pPr marL="0" lvl="0" indent="0">
              <a:buNone/>
            </a:pPr>
            <a:r>
              <a:rPr lang="th-TH" sz="2100" dirty="0">
                <a:solidFill>
                  <a:prstClr val="black"/>
                </a:solidFill>
              </a:rPr>
              <a:t>รวม	       323	                           437	           192	                    133	     762</a:t>
            </a:r>
            <a:r>
              <a:rPr lang="th-TH" sz="2000" dirty="0">
                <a:solidFill>
                  <a:prstClr val="black"/>
                </a:solidFill>
              </a:rPr>
              <a:t>	</a:t>
            </a:r>
          </a:p>
          <a:p>
            <a:pPr marL="0" lvl="0" indent="0">
              <a:buNone/>
            </a:pPr>
            <a:endParaRPr lang="th-TH" sz="2000" dirty="0">
              <a:solidFill>
                <a:prstClr val="black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372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h-TH" sz="5100" dirty="0" smtClean="0"/>
              <a:t>ผลการดำเนินงานฟันเทียมพระราชทาน ปี2560</a:t>
            </a:r>
          </a:p>
          <a:p>
            <a:pPr marL="0" indent="0">
              <a:buNone/>
            </a:pPr>
            <a:r>
              <a:rPr lang="en-US" sz="3400" dirty="0"/>
              <a:t>CUP	</a:t>
            </a:r>
            <a:r>
              <a:rPr lang="th-TH" sz="3400" dirty="0"/>
              <a:t>เป้าหมายปี2559	</a:t>
            </a:r>
            <a:r>
              <a:rPr lang="th-TH" sz="3400" dirty="0" smtClean="0"/>
              <a:t>                          ผลการ</a:t>
            </a:r>
            <a:r>
              <a:rPr lang="th-TH" sz="3400" dirty="0"/>
              <a:t>ดำเนินงานปี</a:t>
            </a:r>
            <a:r>
              <a:rPr lang="th-TH" sz="3400" dirty="0" smtClean="0"/>
              <a:t>2559       </a:t>
            </a:r>
            <a:endParaRPr lang="th-TH" sz="3400" dirty="0"/>
          </a:p>
          <a:p>
            <a:pPr marL="0" indent="0">
              <a:buNone/>
            </a:pPr>
            <a:r>
              <a:rPr lang="th-TH" sz="3400" dirty="0"/>
              <a:t>		</a:t>
            </a:r>
            <a:r>
              <a:rPr lang="en-US" sz="3400" dirty="0" smtClean="0"/>
              <a:t>                      CD</a:t>
            </a:r>
            <a:r>
              <a:rPr lang="en-US" sz="3400" dirty="0"/>
              <a:t>	</a:t>
            </a:r>
            <a:r>
              <a:rPr lang="en-US" sz="3400" dirty="0" smtClean="0"/>
              <a:t>        TP   </a:t>
            </a:r>
            <a:r>
              <a:rPr lang="en-US" sz="3400" dirty="0"/>
              <a:t>	&gt;16</a:t>
            </a:r>
            <a:r>
              <a:rPr lang="th-TH" sz="3400" dirty="0"/>
              <a:t>ซี่ 	</a:t>
            </a:r>
            <a:r>
              <a:rPr lang="th-TH" sz="3400" dirty="0" smtClean="0"/>
              <a:t>     รวม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คลองหาด	</a:t>
            </a:r>
            <a:r>
              <a:rPr lang="th-TH" sz="3400" dirty="0" smtClean="0"/>
              <a:t>        20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8</a:t>
            </a:r>
            <a:r>
              <a:rPr lang="th-TH" sz="3400" dirty="0"/>
              <a:t>	</a:t>
            </a:r>
            <a:r>
              <a:rPr lang="th-TH" sz="3400" dirty="0" smtClean="0"/>
              <a:t>             2             </a:t>
            </a:r>
            <a:r>
              <a:rPr lang="th-TH" sz="3400" dirty="0"/>
              <a:t>	</a:t>
            </a:r>
            <a:r>
              <a:rPr lang="th-TH" sz="3400" dirty="0" smtClean="0"/>
              <a:t>    1</a:t>
            </a:r>
            <a:r>
              <a:rPr lang="th-TH" sz="3400" dirty="0"/>
              <a:t>	</a:t>
            </a:r>
            <a:r>
              <a:rPr lang="th-TH" sz="3400" dirty="0" smtClean="0"/>
              <a:t>      11</a:t>
            </a:r>
            <a:r>
              <a:rPr lang="th-TH" sz="3400" dirty="0"/>
              <a:t>	</a:t>
            </a:r>
            <a:r>
              <a:rPr lang="th-TH" sz="3400" dirty="0" smtClean="0"/>
              <a:t>                  </a:t>
            </a:r>
            <a:endParaRPr lang="th-TH" sz="3400" dirty="0"/>
          </a:p>
          <a:p>
            <a:pPr marL="0" indent="0">
              <a:buNone/>
            </a:pPr>
            <a:r>
              <a:rPr lang="th-TH" sz="3400" dirty="0"/>
              <a:t>วังน้ำเย็น	</a:t>
            </a:r>
            <a:r>
              <a:rPr lang="th-TH" sz="3400" dirty="0" smtClean="0"/>
              <a:t>        40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0</a:t>
            </a:r>
            <a:r>
              <a:rPr lang="th-TH" sz="3400" dirty="0"/>
              <a:t>	</a:t>
            </a:r>
            <a:r>
              <a:rPr lang="th-TH" sz="3400" dirty="0" smtClean="0"/>
              <a:t>             0              </a:t>
            </a:r>
            <a:r>
              <a:rPr lang="th-TH" sz="3400" dirty="0"/>
              <a:t>	</a:t>
            </a:r>
            <a:r>
              <a:rPr lang="th-TH" sz="3400" dirty="0" smtClean="0"/>
              <a:t>     0</a:t>
            </a:r>
            <a:r>
              <a:rPr lang="th-TH" sz="3400" dirty="0"/>
              <a:t>	</a:t>
            </a:r>
            <a:r>
              <a:rPr lang="th-TH" sz="3400" dirty="0" smtClean="0"/>
              <a:t>        0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วัฒนานคร	</a:t>
            </a:r>
            <a:r>
              <a:rPr lang="th-TH" sz="3400" dirty="0" smtClean="0"/>
              <a:t>        44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9</a:t>
            </a:r>
            <a:r>
              <a:rPr lang="th-TH" sz="3400" dirty="0"/>
              <a:t>	</a:t>
            </a:r>
            <a:r>
              <a:rPr lang="th-TH" sz="3400" dirty="0" smtClean="0"/>
              <a:t>             5</a:t>
            </a:r>
            <a:r>
              <a:rPr lang="th-TH" sz="3400" dirty="0"/>
              <a:t>	</a:t>
            </a:r>
            <a:r>
              <a:rPr lang="th-TH" sz="3400" dirty="0" smtClean="0"/>
              <a:t>                        1</a:t>
            </a:r>
            <a:r>
              <a:rPr lang="th-TH" sz="3400" dirty="0"/>
              <a:t>	</a:t>
            </a:r>
            <a:r>
              <a:rPr lang="th-TH" sz="3400" dirty="0" smtClean="0"/>
              <a:t>      15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อรัญ</a:t>
            </a:r>
            <a:r>
              <a:rPr lang="th-TH" sz="3400" dirty="0" smtClean="0"/>
              <a:t>ประเทศ       53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0</a:t>
            </a:r>
            <a:r>
              <a:rPr lang="th-TH" sz="3400" dirty="0"/>
              <a:t>	</a:t>
            </a:r>
            <a:r>
              <a:rPr lang="th-TH" sz="3400" dirty="0" smtClean="0"/>
              <a:t>             0</a:t>
            </a:r>
            <a:r>
              <a:rPr lang="th-TH" sz="3400" dirty="0"/>
              <a:t>	</a:t>
            </a:r>
            <a:r>
              <a:rPr lang="th-TH" sz="3400" dirty="0" smtClean="0"/>
              <a:t>                        0</a:t>
            </a:r>
            <a:r>
              <a:rPr lang="th-TH" sz="3400" dirty="0"/>
              <a:t>	</a:t>
            </a:r>
            <a:r>
              <a:rPr lang="th-TH" sz="3400" dirty="0" smtClean="0"/>
              <a:t>        0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เขาฉกรรจ์	</a:t>
            </a:r>
            <a:r>
              <a:rPr lang="th-TH" sz="3400" dirty="0" smtClean="0"/>
              <a:t>        33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3</a:t>
            </a:r>
            <a:r>
              <a:rPr lang="th-TH" sz="3400" dirty="0"/>
              <a:t>	</a:t>
            </a:r>
            <a:r>
              <a:rPr lang="th-TH" sz="3400" dirty="0" smtClean="0"/>
              <a:t>             0    </a:t>
            </a:r>
            <a:r>
              <a:rPr lang="th-TH" sz="3400" dirty="0"/>
              <a:t>	</a:t>
            </a:r>
            <a:r>
              <a:rPr lang="th-TH" sz="3400" dirty="0" smtClean="0"/>
              <a:t>     2</a:t>
            </a:r>
            <a:r>
              <a:rPr lang="th-TH" sz="3400" dirty="0"/>
              <a:t>	</a:t>
            </a:r>
            <a:r>
              <a:rPr lang="th-TH" sz="3400" dirty="0" smtClean="0"/>
              <a:t>        5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เมือง</a:t>
            </a:r>
            <a:r>
              <a:rPr lang="th-TH" sz="3400" dirty="0" smtClean="0"/>
              <a:t>สระแก้ว       68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65</a:t>
            </a:r>
            <a:r>
              <a:rPr lang="th-TH" sz="3400" dirty="0"/>
              <a:t>	</a:t>
            </a:r>
            <a:r>
              <a:rPr lang="th-TH" sz="3400" dirty="0" smtClean="0"/>
              <a:t>             14</a:t>
            </a:r>
            <a:r>
              <a:rPr lang="th-TH" sz="3400" dirty="0"/>
              <a:t>	</a:t>
            </a:r>
            <a:r>
              <a:rPr lang="th-TH" sz="3400" dirty="0" smtClean="0"/>
              <a:t>                       19</a:t>
            </a:r>
            <a:r>
              <a:rPr lang="th-TH" sz="3400" dirty="0"/>
              <a:t>	</a:t>
            </a:r>
            <a:r>
              <a:rPr lang="th-TH" sz="3400" dirty="0" smtClean="0"/>
              <a:t>       98</a:t>
            </a:r>
            <a:r>
              <a:rPr lang="th-TH" sz="3400" dirty="0"/>
              <a:t>	</a:t>
            </a:r>
          </a:p>
          <a:p>
            <a:pPr marL="0" indent="0">
              <a:buNone/>
            </a:pPr>
            <a:r>
              <a:rPr lang="th-TH" sz="3400" dirty="0"/>
              <a:t>ตาพระยา	</a:t>
            </a:r>
            <a:r>
              <a:rPr lang="th-TH" sz="3400" dirty="0" smtClean="0"/>
              <a:t>        29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 6</a:t>
            </a:r>
            <a:r>
              <a:rPr lang="th-TH" sz="3400" dirty="0"/>
              <a:t>	</a:t>
            </a:r>
            <a:r>
              <a:rPr lang="th-TH" sz="3400" dirty="0" smtClean="0"/>
              <a:t>               0</a:t>
            </a:r>
            <a:r>
              <a:rPr lang="th-TH" sz="3400" dirty="0"/>
              <a:t>	</a:t>
            </a:r>
            <a:r>
              <a:rPr lang="th-TH" sz="3400" dirty="0" smtClean="0"/>
              <a:t>                        0</a:t>
            </a:r>
            <a:r>
              <a:rPr lang="th-TH" sz="3400" dirty="0"/>
              <a:t>	</a:t>
            </a:r>
            <a:r>
              <a:rPr lang="th-TH" sz="3400" dirty="0" smtClean="0"/>
              <a:t>        0</a:t>
            </a:r>
          </a:p>
          <a:p>
            <a:pPr marL="0" indent="0">
              <a:buNone/>
            </a:pPr>
            <a:r>
              <a:rPr lang="th-TH" sz="3400" dirty="0" smtClean="0"/>
              <a:t>วังสมบูรณ์           22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  0                    0                         0                    0</a:t>
            </a:r>
          </a:p>
          <a:p>
            <a:pPr marL="0" indent="0">
              <a:buNone/>
            </a:pPr>
            <a:r>
              <a:rPr lang="th-TH" sz="3400" dirty="0" smtClean="0"/>
              <a:t>โคกสูง                 14                                    0                    0                          0                    0</a:t>
            </a:r>
            <a:endParaRPr lang="th-TH" sz="3400" dirty="0"/>
          </a:p>
          <a:p>
            <a:pPr marL="0" indent="0">
              <a:buNone/>
            </a:pPr>
            <a:r>
              <a:rPr lang="th-TH" sz="3400" dirty="0" smtClean="0"/>
              <a:t>รวม</a:t>
            </a:r>
            <a:r>
              <a:rPr lang="th-TH" sz="3400" dirty="0"/>
              <a:t>	</a:t>
            </a:r>
            <a:r>
              <a:rPr lang="th-TH" sz="3400" dirty="0" smtClean="0"/>
              <a:t>       323</a:t>
            </a:r>
            <a:r>
              <a:rPr lang="th-TH" sz="3400" dirty="0"/>
              <a:t>	</a:t>
            </a:r>
            <a:r>
              <a:rPr lang="th-TH" sz="3400" dirty="0" smtClean="0"/>
              <a:t>                            91</a:t>
            </a:r>
            <a:r>
              <a:rPr lang="th-TH" sz="3400" dirty="0"/>
              <a:t>	</a:t>
            </a:r>
            <a:r>
              <a:rPr lang="th-TH" sz="3400" dirty="0" smtClean="0"/>
              <a:t>            21</a:t>
            </a:r>
            <a:r>
              <a:rPr lang="th-TH" sz="3400" dirty="0"/>
              <a:t>	</a:t>
            </a:r>
            <a:r>
              <a:rPr lang="th-TH" sz="3400" dirty="0" smtClean="0"/>
              <a:t>                      23                 135</a:t>
            </a:r>
            <a:r>
              <a:rPr lang="th-TH" dirty="0"/>
              <a:t>	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646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dirty="0"/>
              <a:t>การดำเนินงานตามโครงการ       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งบประมาณ134,660 บาท </a:t>
            </a:r>
          </a:p>
          <a:p>
            <a:pPr marL="514350" indent="-514350">
              <a:buAutoNum type="arabicPeriod"/>
            </a:pPr>
            <a:r>
              <a:rPr lang="th-TH" dirty="0" smtClean="0"/>
              <a:t>จัดประชุม</a:t>
            </a:r>
            <a:r>
              <a:rPr lang="th-TH" dirty="0" err="1" smtClean="0"/>
              <a:t>ทันตแพทย์</a:t>
            </a:r>
            <a:r>
              <a:rPr lang="th-TH" dirty="0" smtClean="0"/>
              <a:t>		   วันที่ 18 พฤศจิกายน 2559</a:t>
            </a:r>
          </a:p>
          <a:p>
            <a:pPr marL="514350" indent="-514350">
              <a:buAutoNum type="arabicPeriod"/>
            </a:pPr>
            <a:r>
              <a:rPr lang="th-TH" dirty="0" smtClean="0"/>
              <a:t>จัดประชุมทีมบุคลากรด้าน</a:t>
            </a:r>
            <a:r>
              <a:rPr lang="th-TH" dirty="0" err="1" smtClean="0"/>
              <a:t>ทันต</a:t>
            </a:r>
            <a:r>
              <a:rPr lang="th-TH" dirty="0" smtClean="0"/>
              <a:t>สาธารณสุข วันที่ 8 ธันวาคม  2559</a:t>
            </a:r>
          </a:p>
        </p:txBody>
      </p:sp>
    </p:spTree>
    <p:extLst>
      <p:ext uri="{BB962C8B-B14F-4D97-AF65-F5344CB8AC3E}">
        <p14:creationId xmlns:p14="http://schemas.microsoft.com/office/powerpoint/2010/main" val="203640181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408</Words>
  <Application>Microsoft Office PowerPoint</Application>
  <PresentationFormat>นำเสนอทางหน้าจอ (4:3)</PresentationFormat>
  <Paragraphs>43</Paragraphs>
  <Slides>8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การดำเนินงานตามโครงการ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27</cp:revision>
  <cp:lastPrinted>2016-11-25T06:08:30Z</cp:lastPrinted>
  <dcterms:created xsi:type="dcterms:W3CDTF">2016-11-24T07:53:09Z</dcterms:created>
  <dcterms:modified xsi:type="dcterms:W3CDTF">2016-11-28T02:46:39Z</dcterms:modified>
</cp:coreProperties>
</file>