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258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783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38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54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344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173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224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951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265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52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175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B97D-B3BD-41B6-AF11-F459CF4AD140}" type="datetimeFigureOut">
              <a:rPr lang="th-TH" smtClean="0"/>
              <a:t>02/06/60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EA80-4CA9-4842-81E7-B45D4D72367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686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kw.hdc.moph.go.th/hdc/reports/report.php?source=pformated/format1.php&amp;cat_id=b2b59e64c4e6c92d4b1ec16a599d882b&amp;id=1932e7f6482a5e1e3c20b51927ef4adc" TargetMode="External"/><Relationship Id="rId2" Type="http://schemas.openxmlformats.org/officeDocument/2006/relationships/hyperlink" Target="http://skw.hdc.moph.go.th/hdc/reports/report.php?source=pformated/format1.php&amp;cat_id=b2b59e64c4e6c92d4b1ec16a599d882b&amp;id=71cff4a5f828ddbe688784c2659abfe9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kw.hdc.moph.go.th/hdc/reports/report.php?source=pformated/format1.php&amp;cat_id=6966b0664b89805a484d7ac96c6edc48&amp;id=308526013808e90ce8f30d66e3b5ad82" TargetMode="External"/><Relationship Id="rId2" Type="http://schemas.openxmlformats.org/officeDocument/2006/relationships/hyperlink" Target="http://skw.hdc.moph.go.th/hdc/reports/report.php?source=pformated/format1.php&amp;cat_id=6966b0664b89805a484d7ac96c6edc48&amp;id=df0700e8e3c79802b208b8780ab64d6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kw.hdc.moph.go.th/hdc/reports/report.php?source=pformated/format1.php&amp;cat_id=6966b0664b89805a484d7ac96c6edc48&amp;id=4eab25b045dc0a9453d85c98dc2fdef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กิจกรรมที่ต้องลงข้อมูลให้เรียบร้อย</a:t>
            </a:r>
            <a:br>
              <a:rPr lang="th-TH" dirty="0" smtClean="0"/>
            </a:br>
            <a:r>
              <a:rPr lang="th-TH" dirty="0" smtClean="0"/>
              <a:t>ภายในเดือน มิถุนายน 2560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87757"/>
              </p:ext>
            </p:extLst>
          </p:nvPr>
        </p:nvGraphicFramePr>
        <p:xfrm>
          <a:off x="323528" y="1628800"/>
          <a:ext cx="8280921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77"/>
                <a:gridCol w="1516464"/>
                <a:gridCol w="2402490"/>
                <a:gridCol w="240249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กิจกรรม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แฟ้มที่บันทึก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รหัสที่เกี่ยวข้อง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th-TH" sz="1400" baseline="0" dirty="0" smtClean="0"/>
                        <a:t>ตรวจสอบข้อมูล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/>
                        <a:t>1.โภชนาการ</a:t>
                      </a:r>
                      <a:r>
                        <a:rPr lang="th-TH" sz="1800" b="1" baseline="0" dirty="0" smtClean="0"/>
                        <a:t> 6-18  ปี </a:t>
                      </a:r>
                      <a:endParaRPr lang="th-T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nutition</a:t>
                      </a:r>
                      <a:endParaRPr lang="th-T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Z00.1</a:t>
                      </a:r>
                      <a:endParaRPr lang="th-T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http://skw.hdc.moph.go.th/hdc/reports/report.php?source=formated/nutri6.php&amp;cat_id=46522b5bd1e06d24a5bd81917257a93c&amp;id=108bed4406d0e5d4222daa32f08345af</a:t>
                      </a:r>
                      <a:endParaRPr lang="th-TH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800" b="1" dirty="0" smtClean="0"/>
                        <a:t>2.อนามัยโรงเรียน</a:t>
                      </a:r>
                      <a:endParaRPr lang="th-T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err="1" smtClean="0"/>
                        <a:t>nutition</a:t>
                      </a:r>
                      <a:endParaRPr lang="th-T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Z00.1</a:t>
                      </a:r>
                      <a:endParaRPr lang="th-TH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http://skw.hdc.moph.go.th/hdc/reports/report.php?source=pformated/format1.php&amp;cat_id=46522b5bd1e06d24a5bd81917257a93c&amp;id=e28682b2718e6cc82b8dbb3e00f2e28e</a:t>
                      </a:r>
                      <a:endParaRPr lang="th-TH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4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008112"/>
          </a:xfrm>
        </p:spPr>
        <p:txBody>
          <a:bodyPr>
            <a:normAutofit/>
          </a:bodyPr>
          <a:lstStyle/>
          <a:p>
            <a:r>
              <a:rPr lang="th-TH" dirty="0" smtClean="0"/>
              <a:t>การปรับ </a:t>
            </a:r>
            <a:r>
              <a:rPr lang="en-US" dirty="0" smtClean="0"/>
              <a:t>type </a:t>
            </a:r>
            <a:r>
              <a:rPr lang="th-TH" dirty="0" smtClean="0"/>
              <a:t>ประชากร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1628800"/>
            <a:ext cx="764824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หลักการ</a:t>
            </a:r>
          </a:p>
          <a:p>
            <a:r>
              <a:rPr lang="th-TH" b="1" dirty="0" smtClean="0"/>
              <a:t>1.ตรวจสอบและสำรวจข้อมูลตาม ทะเบียนราษฎร์ (</a:t>
            </a:r>
            <a:r>
              <a:rPr lang="en-US" b="1" dirty="0" smtClean="0"/>
              <a:t>type1+2)</a:t>
            </a:r>
          </a:p>
          <a:p>
            <a:r>
              <a:rPr lang="th-TH" b="1" dirty="0" smtClean="0"/>
              <a:t>2.ตรวจสอบและสำรวจ ประชากรที่ไม่มีในชื่อตาม</a:t>
            </a:r>
            <a:r>
              <a:rPr lang="th-TH" b="1" dirty="0"/>
              <a:t>ทะเบียนราษฎร์ </a:t>
            </a:r>
            <a:endParaRPr lang="th-TH" b="1" dirty="0" smtClean="0"/>
          </a:p>
          <a:p>
            <a:r>
              <a:rPr lang="th-TH" b="1" dirty="0" smtClean="0"/>
              <a:t>มาขอขึ้นทะเบียนสิทธิ์รักษาพยาบาลที่ สถานพยาบาล</a:t>
            </a:r>
            <a:r>
              <a:rPr lang="en-US" b="1" dirty="0" smtClean="0"/>
              <a:t>(type3)</a:t>
            </a:r>
            <a:endParaRPr lang="th-TH" b="1" dirty="0" smtClean="0"/>
          </a:p>
          <a:p>
            <a:r>
              <a:rPr lang="th-TH" b="1" dirty="0" smtClean="0"/>
              <a:t>3.ตรวจสอบคนไข้ที่มารับบริการติดต่อกันเกิน 6 เดือนและสามารถ</a:t>
            </a:r>
          </a:p>
          <a:p>
            <a:r>
              <a:rPr lang="th-TH" b="1" dirty="0" smtClean="0"/>
              <a:t>ติดตามดูแลได้</a:t>
            </a:r>
            <a:r>
              <a:rPr lang="en-US" b="1" dirty="0" smtClean="0"/>
              <a:t>(type3)</a:t>
            </a:r>
          </a:p>
          <a:p>
            <a:r>
              <a:rPr lang="th-TH" b="1" dirty="0" smtClean="0"/>
              <a:t>4.ตรวจสอบและสำรวจ ประชากร ที่มาพักอาศัยเกิน 6 เดือน </a:t>
            </a:r>
            <a:r>
              <a:rPr lang="en-US" b="1" dirty="0" smtClean="0"/>
              <a:t>(type3)</a:t>
            </a:r>
          </a:p>
          <a:p>
            <a:endParaRPr lang="th-TH" b="1" dirty="0" smtClean="0"/>
          </a:p>
          <a:p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5762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th-TH" b="1" dirty="0" smtClean="0"/>
              <a:t>แนวทางการดำเนินงาน ประชากรซ้ำซ้อน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7544" y="980728"/>
            <a:ext cx="8301608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 smtClean="0"/>
              <a:t>1.ตรวจสอบและสำรวจประชากรซ้ำซ้อนของ รพ.สต. ตนเอง ว่าประชากรที่ซ้ำซ้อนอยู่ใน พื้นที่ รพ.สต.หรือไม่</a:t>
            </a:r>
          </a:p>
          <a:p>
            <a:pPr marL="0" indent="0">
              <a:buNone/>
            </a:pPr>
            <a:r>
              <a:rPr lang="th-TH" dirty="0" smtClean="0"/>
              <a:t>2.ในกรณีที่ รพ.สต. ซ้ำซ้อนกับ รพ.สต. ภายใน อำเภอตนเอง ให้ </a:t>
            </a:r>
            <a:r>
              <a:rPr lang="th-TH" dirty="0" err="1" smtClean="0"/>
              <a:t>สสอ</a:t>
            </a:r>
            <a:r>
              <a:rPr lang="th-TH" dirty="0" smtClean="0"/>
              <a:t>.เป็นเจ้าภาพในการจัดประชุมจัดการประชากร</a:t>
            </a:r>
          </a:p>
          <a:p>
            <a:pPr marL="0" indent="0">
              <a:buNone/>
            </a:pPr>
            <a:r>
              <a:rPr lang="th-TH" dirty="0" smtClean="0"/>
              <a:t>3.</a:t>
            </a:r>
            <a:r>
              <a:rPr lang="th-TH" dirty="0"/>
              <a:t> ในกรณีที่ รพ.สต. ซ้ำซ้อนกับ รพ.สต. </a:t>
            </a:r>
            <a:r>
              <a:rPr lang="th-TH" dirty="0" smtClean="0"/>
              <a:t>ภายนอกอำเภอตนเอง ให้ </a:t>
            </a:r>
          </a:p>
          <a:p>
            <a:pPr marL="0" indent="0">
              <a:buNone/>
            </a:pPr>
            <a:r>
              <a:rPr lang="th-TH" dirty="0" smtClean="0"/>
              <a:t>รพ.สต.  ติดต่อโดยตรงระหว่าง รพ.สต. โดย ทีม </a:t>
            </a:r>
            <a:r>
              <a:rPr lang="en-US" dirty="0" smtClean="0"/>
              <a:t>it </a:t>
            </a:r>
            <a:r>
              <a:rPr lang="th-TH" dirty="0" smtClean="0"/>
              <a:t>จัดทำรายชื่อผู้ติดต่อใน </a:t>
            </a:r>
            <a:r>
              <a:rPr lang="th-TH" dirty="0" err="1" smtClean="0"/>
              <a:t>เวป</a:t>
            </a:r>
            <a:r>
              <a:rPr lang="th-TH" dirty="0" smtClean="0"/>
              <a:t> </a:t>
            </a:r>
            <a:r>
              <a:rPr lang="en-US" dirty="0" smtClean="0"/>
              <a:t>Health explorer</a:t>
            </a:r>
          </a:p>
          <a:p>
            <a:pPr marL="0" indent="0">
              <a:buNone/>
            </a:pPr>
            <a:r>
              <a:rPr lang="th-TH" dirty="0" smtClean="0"/>
              <a:t>4. ในกรณี รพ.สต. ซ้ำซ้อนกับ รพ. ขอให้  รพ.สต ดำเนินการ ตามข้อ 1 และส่ง รายชื่อ ให้ </a:t>
            </a:r>
            <a:r>
              <a:rPr lang="th-TH" dirty="0" err="1" smtClean="0"/>
              <a:t>สสอ</a:t>
            </a:r>
            <a:r>
              <a:rPr lang="th-TH" dirty="0" smtClean="0"/>
              <a:t>. ประสาน รพ. ให้ดำเนินการ</a:t>
            </a:r>
          </a:p>
          <a:p>
            <a:pPr marL="0" indent="0">
              <a:buNone/>
            </a:pPr>
            <a:r>
              <a:rPr lang="th-TH" dirty="0" smtClean="0"/>
              <a:t>5.ในกรณี ที่ตกลงกันไม่ได้ ให้ยึดฐานข้อมูล </a:t>
            </a:r>
            <a:r>
              <a:rPr lang="en-US" dirty="0" smtClean="0"/>
              <a:t>DBPOP </a:t>
            </a:r>
            <a:r>
              <a:rPr lang="th-TH" dirty="0" smtClean="0"/>
              <a:t>โดย ทีม </a:t>
            </a:r>
            <a:r>
              <a:rPr lang="en-US" dirty="0" smtClean="0"/>
              <a:t>it </a:t>
            </a:r>
            <a:r>
              <a:rPr lang="th-TH" dirty="0" smtClean="0"/>
              <a:t>จะจัดช่องทางในการค้นหาใน </a:t>
            </a:r>
            <a:r>
              <a:rPr lang="th-TH" dirty="0" err="1"/>
              <a:t>เวป</a:t>
            </a:r>
            <a:r>
              <a:rPr lang="th-TH" dirty="0"/>
              <a:t> </a:t>
            </a:r>
            <a:r>
              <a:rPr lang="en-US" dirty="0"/>
              <a:t>Health explorer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468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044895"/>
              </p:ext>
            </p:extLst>
          </p:nvPr>
        </p:nvGraphicFramePr>
        <p:xfrm>
          <a:off x="395536" y="980728"/>
          <a:ext cx="8280921" cy="524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77"/>
                <a:gridCol w="1516464"/>
                <a:gridCol w="2402490"/>
                <a:gridCol w="240249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กิจกรรม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แฟ้มที่บันทึก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รหัสที่เกี่ยวข้อง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th-TH" sz="1400" baseline="0" dirty="0" smtClean="0"/>
                        <a:t>ตรวจสอบข้อมูล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ปรับเปลี่ยนพฤติกรรมกลุ่มเสี่ยง/กลุ่มป่วย/กลุ่ม </a:t>
                      </a:r>
                      <a:r>
                        <a:rPr lang="en-US" sz="1400" b="1" dirty="0" smtClean="0"/>
                        <a:t>CVD Risk </a:t>
                      </a:r>
                      <a:r>
                        <a:rPr lang="th-TH" sz="1400" b="1" dirty="0" smtClean="0"/>
                        <a:t>ที่ผลผิดปกติ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Service+diag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Z71.3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hlinkClick r:id="rId2"/>
                        </a:rPr>
                        <a:t>http://skw.hdc.moph.go.th/hdc/reports/report.php?source=pformated/format1.php&amp;cat_id=b2b59e64c4e6c92d4b1ec16a599d882b&amp;id=71cff4a5f828ddbe688784c2659abfe9</a:t>
                      </a:r>
                      <a:endParaRPr lang="en-US" sz="1400" b="1" dirty="0" smtClean="0"/>
                    </a:p>
                    <a:p>
                      <a:endParaRPr lang="th-TH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 ตา ไต เท้าและช่องปาก ผู้ป่วยเบาหวาน/ความดันฯ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Service+chronicfu+labfu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diag</a:t>
                      </a:r>
                      <a:r>
                        <a:rPr lang="th-TH" sz="1400" b="1" baseline="0" dirty="0" smtClean="0"/>
                        <a:t> โรคที่ป่วย</a:t>
                      </a:r>
                    </a:p>
                    <a:p>
                      <a:r>
                        <a:rPr lang="th-TH" sz="1400" b="1" baseline="0" dirty="0" smtClean="0"/>
                        <a:t>ตรวจฟันลงหัตถการ2330011(ผู้บันทึก </a:t>
                      </a:r>
                      <a:r>
                        <a:rPr lang="th-TH" sz="1400" b="1" baseline="0" dirty="0" err="1" smtClean="0"/>
                        <a:t>ทันตแพทย์</a:t>
                      </a:r>
                      <a:r>
                        <a:rPr lang="th-TH" sz="1400" b="1" baseline="0" dirty="0" smtClean="0"/>
                        <a:t>หรือทัน</a:t>
                      </a:r>
                      <a:r>
                        <a:rPr lang="th-TH" sz="1400" b="1" baseline="0" dirty="0" err="1" smtClean="0"/>
                        <a:t>ตาภิ</a:t>
                      </a:r>
                      <a:r>
                        <a:rPr lang="th-TH" sz="1400" b="1" baseline="0" dirty="0" smtClean="0"/>
                        <a:t>บาล)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/>
                        <a:t>ตา</a:t>
                      </a:r>
                      <a:endParaRPr lang="en-US" sz="1400" b="1" dirty="0" smtClean="0">
                        <a:hlinkClick r:id=""/>
                      </a:endParaRPr>
                    </a:p>
                    <a:p>
                      <a:r>
                        <a:rPr lang="en-US" sz="1400" b="1" dirty="0" smtClean="0">
                          <a:hlinkClick r:id=""/>
                        </a:rPr>
                        <a:t>http://skw.hdc.moph.go.th/hdc/reports/report.php?source=pformated/format1.php&amp;cat_id=b2b59e64c4e6c92d4b1ec16a599d882b&amp;id=d0726b6e82496162f596395050cb6c8c</a:t>
                      </a:r>
                      <a:endParaRPr lang="en-US" sz="1400" b="1" dirty="0" smtClean="0"/>
                    </a:p>
                    <a:p>
                      <a:r>
                        <a:rPr lang="th-TH" sz="1400" b="1" dirty="0" smtClean="0"/>
                        <a:t>เท้า </a:t>
                      </a:r>
                      <a:endParaRPr lang="en-US" sz="1400" b="1" dirty="0" smtClean="0"/>
                    </a:p>
                    <a:p>
                      <a:r>
                        <a:rPr lang="en-US" sz="1400" b="1" dirty="0" smtClean="0">
                          <a:hlinkClick r:id="rId3"/>
                        </a:rPr>
                        <a:t>http://skw.hdc.moph.go.th/hdc/reports/report.php?source=pformated/format1.php&amp;cat_id=b2b59e64c4e6c92d4b1ec16a599d882b&amp;id=1932e7f6482a5e1e3c20b51927ef4adc</a:t>
                      </a:r>
                      <a:endParaRPr lang="th-TH" sz="1400" b="1" dirty="0" smtClean="0"/>
                    </a:p>
                    <a:p>
                      <a:endParaRPr lang="th-TH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6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142509"/>
              </p:ext>
            </p:extLst>
          </p:nvPr>
        </p:nvGraphicFramePr>
        <p:xfrm>
          <a:off x="573323" y="908720"/>
          <a:ext cx="8280921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9477"/>
                <a:gridCol w="1516464"/>
                <a:gridCol w="2402490"/>
                <a:gridCol w="2402490"/>
              </a:tblGrid>
              <a:tr h="370840"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กิจกรรม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แฟ้มที่บันทึก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400" dirty="0" smtClean="0"/>
                        <a:t>รหัสที่เกี่ยวข้อง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th-TH" sz="1400" baseline="0" dirty="0" smtClean="0"/>
                        <a:t>ตรวจสอบข้อมูล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คัดกรองความเสี่ยงในผู้สูงอายุ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Service+specialpp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Z00.0+</a:t>
                      </a:r>
                      <a:r>
                        <a:rPr lang="th-TH" sz="1400" b="1" dirty="0" smtClean="0"/>
                        <a:t>รหัส</a:t>
                      </a:r>
                      <a:r>
                        <a:rPr lang="th-TH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specialpp</a:t>
                      </a:r>
                      <a:endParaRPr lang="en-US" sz="1400" b="1" baseline="0" dirty="0" smtClean="0"/>
                    </a:p>
                    <a:p>
                      <a:r>
                        <a:rPr lang="en-US" sz="1400" b="1" baseline="0" dirty="0" smtClean="0"/>
                        <a:t>10</a:t>
                      </a:r>
                      <a:r>
                        <a:rPr lang="th-TH" sz="1400" b="1" baseline="0" dirty="0" smtClean="0"/>
                        <a:t>ด้าน(เอกสารแนบท้าย)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hlinkClick r:id="rId2"/>
                        </a:rPr>
                        <a:t>http://skw.hdc.moph.go.th/hdc/reports/report.php?source=pformated/format1.php&amp;cat_id=6966b0664b89805a484d7ac96c6edc48&amp;id=df0700e8e3c79802b208b8780ab64d61</a:t>
                      </a:r>
                      <a:endParaRPr lang="en-U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คัดกรองซึมเศร้า อายุ ๑๕ปีขึ้นไป  เน้นกลุ่ม 60 ปี +กลุ่มเป้าหมายพิเศษ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Service+specialpp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Z13.3+</a:t>
                      </a:r>
                      <a:r>
                        <a:rPr lang="th-TH" sz="1400" b="1" dirty="0" smtClean="0"/>
                        <a:t>รหัส</a:t>
                      </a:r>
                      <a:r>
                        <a:rPr lang="th-TH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specialpp</a:t>
                      </a:r>
                      <a:r>
                        <a:rPr lang="th-TH" sz="1400" b="1" baseline="0" dirty="0" smtClean="0"/>
                        <a:t>(เอกสารแนบท้าย)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คัดกรองมะเร็งเต้านม อายุ ๓๐-๗๐ปี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Service+specialpp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/>
                        <a:t>รหัส </a:t>
                      </a:r>
                      <a:r>
                        <a:rPr lang="en-US" sz="1400" b="1" dirty="0" smtClean="0"/>
                        <a:t>Z12.3  </a:t>
                      </a:r>
                      <a:r>
                        <a:rPr lang="th-TH" sz="1400" b="1" dirty="0" smtClean="0"/>
                        <a:t>ผิดปกติ ใช้ </a:t>
                      </a:r>
                      <a:r>
                        <a:rPr lang="en-US" sz="1400" b="1" dirty="0" smtClean="0"/>
                        <a:t>N63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+(</a:t>
                      </a:r>
                      <a:r>
                        <a:rPr lang="en-US" sz="1400" b="1" dirty="0" err="1" smtClean="0"/>
                        <a:t>specialpp</a:t>
                      </a:r>
                      <a:r>
                        <a:rPr lang="en-US" sz="1400" b="1" dirty="0" smtClean="0"/>
                        <a:t>)</a:t>
                      </a:r>
                      <a:r>
                        <a:rPr lang="th-TH" sz="1400" b="1" baseline="0" dirty="0" smtClean="0"/>
                        <a:t> (เอกสารแนบท้าย)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hlinkClick r:id="rId3"/>
                        </a:rPr>
                        <a:t>http://skw.hdc.moph.go.th/hdc/reports/report.php?source=pformated/format1.php&amp;cat_id=6966b0664b89805a484d7ac96c6edc48&amp;id=308526013808e90ce8f30d66e3b5ad82</a:t>
                      </a:r>
                      <a:endParaRPr lang="en-U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1400" b="1" dirty="0" smtClean="0"/>
                        <a:t>คัดกรองมะเร็งปากมดลูกอายุ 30-60ปี </a:t>
                      </a:r>
                      <a:endParaRPr lang="th-TH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/>
                        <a:t>Service+specialpp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 smtClean="0"/>
                        <a:t>รหัส </a:t>
                      </a:r>
                      <a:r>
                        <a:rPr lang="en-US" sz="1400" b="1" dirty="0" smtClean="0"/>
                        <a:t>Z01.4  </a:t>
                      </a:r>
                      <a:r>
                        <a:rPr lang="th-TH" sz="1400" b="1" dirty="0" smtClean="0"/>
                        <a:t>ผิดปกติใช้ </a:t>
                      </a:r>
                      <a:r>
                        <a:rPr lang="en-US" sz="1400" b="1" dirty="0" smtClean="0"/>
                        <a:t>R87(</a:t>
                      </a:r>
                      <a:r>
                        <a:rPr lang="th-TH" sz="1400" b="1" dirty="0" smtClean="0"/>
                        <a:t>ปี 60 ปีที่ 5)+(</a:t>
                      </a:r>
                      <a:r>
                        <a:rPr lang="en-US" sz="1400" b="1" dirty="0" err="1" smtClean="0"/>
                        <a:t>specialpp</a:t>
                      </a:r>
                      <a:r>
                        <a:rPr lang="th-TH" sz="1400" b="1" dirty="0" smtClean="0"/>
                        <a:t>)</a:t>
                      </a:r>
                      <a:r>
                        <a:rPr lang="th-TH" sz="1400" b="1" baseline="0" dirty="0" smtClean="0"/>
                        <a:t> (เอกสารแนบท้าย)</a:t>
                      </a:r>
                      <a:endParaRPr lang="th-TH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hlinkClick r:id="rId4"/>
                        </a:rPr>
                        <a:t>http://skw.hdc.moph.go.th/hdc/reports/report.php?source=pformated/format1.php&amp;cat_id=6966b0664b89805a484d7ac96c6edc48&amp;id=4eab25b045dc0a9453d85c98dc2fdef0</a:t>
                      </a:r>
                      <a:endParaRPr lang="en-US" sz="14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4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827584" y="0"/>
            <a:ext cx="77724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1945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65117"/>
              </p:ext>
            </p:extLst>
          </p:nvPr>
        </p:nvGraphicFramePr>
        <p:xfrm>
          <a:off x="175381" y="831922"/>
          <a:ext cx="8713694" cy="845509"/>
        </p:xfrm>
        <a:graphic>
          <a:graphicData uri="http://schemas.openxmlformats.org/drawingml/2006/table">
            <a:tbl>
              <a:tblPr/>
              <a:tblGrid>
                <a:gridCol w="394502"/>
                <a:gridCol w="3297501"/>
                <a:gridCol w="1175831"/>
                <a:gridCol w="820271"/>
                <a:gridCol w="3025589"/>
              </a:tblGrid>
              <a:tr h="2917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เกณฑ์ที่ดึงข้อมูล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9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อัตราการตรวจ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HbA1c 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อย่างน้อย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ครั้งต่อปี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LABTEST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05=ตรวจ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HbA1C </a:t>
                      </a:r>
                    </a:p>
                    <a:p>
                      <a:pPr marL="93663" indent="0" algn="l" fontAlgn="t"/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Or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รหัส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0531601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209_PCU\Pictures\สสจ\2017-02-21_21-36-4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9" y="1854558"/>
            <a:ext cx="4284581" cy="303312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209_PCU\Pictures\สสจ\2017-02-21_21-37-5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413" y="3232597"/>
            <a:ext cx="4336312" cy="301994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7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18573"/>
              </p:ext>
            </p:extLst>
          </p:nvPr>
        </p:nvGraphicFramePr>
        <p:xfrm>
          <a:off x="188260" y="829162"/>
          <a:ext cx="8713694" cy="1119829"/>
        </p:xfrm>
        <a:graphic>
          <a:graphicData uri="http://schemas.openxmlformats.org/drawingml/2006/table">
            <a:tbl>
              <a:tblPr/>
              <a:tblGrid>
                <a:gridCol w="394502"/>
                <a:gridCol w="3297501"/>
                <a:gridCol w="1175831"/>
                <a:gridCol w="820271"/>
                <a:gridCol w="3025589"/>
              </a:tblGrid>
              <a:tr h="2917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เกณฑ์ที่ดึงข้อมูล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8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อัตราการตรวจ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LDL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หรือ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Lipid Profile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ผู้ป่วยเบาหวานอย่างน้อย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ครั้งต่อปี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LABTEST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07=ตรวจ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Total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Cholesteral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/>
                      </a:r>
                      <a:b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or 09=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ตรวจ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LDL </a:t>
                      </a:r>
                      <a:r>
                        <a:rPr kumimoji="0" lang="en-US" sz="1800" b="1" i="0" u="none" strike="noStrike" kern="1200" dirty="0" err="1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Cholesteral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Or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รหัส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0541602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,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0541402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209_PCU\Pictures\สสจ\2017-02-21_21-36-4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93" y="2176530"/>
            <a:ext cx="4198815" cy="297241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209_PCU\Pictures\สสจ\2017-02-21_21-38-4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572" y="2923504"/>
            <a:ext cx="4393630" cy="305275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39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5020"/>
              </p:ext>
            </p:extLst>
          </p:nvPr>
        </p:nvGraphicFramePr>
        <p:xfrm>
          <a:off x="188260" y="829162"/>
          <a:ext cx="8713694" cy="845509"/>
        </p:xfrm>
        <a:graphic>
          <a:graphicData uri="http://schemas.openxmlformats.org/drawingml/2006/table">
            <a:tbl>
              <a:tblPr/>
              <a:tblGrid>
                <a:gridCol w="394502"/>
                <a:gridCol w="3297501"/>
                <a:gridCol w="1175831"/>
                <a:gridCol w="820271"/>
                <a:gridCol w="3025589"/>
              </a:tblGrid>
              <a:tr h="2917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เกณฑ์ที่ดึงข้อมูล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42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อัตราการตรวจ </a:t>
                      </a:r>
                      <a:r>
                        <a:rPr kumimoji="0" lang="en-US" sz="1800" b="1" i="0" u="none" strike="noStrike" kern="1200" dirty="0" err="1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Microalbuminuria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อย่างน้อย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ครั้งต่อปี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LABTEST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12=ตรวจโปรตีน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Microalbumin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ปัสสาวะ</a:t>
                      </a:r>
                      <a:endParaRPr kumimoji="0" lang="en-US" sz="1800" b="1" i="0" u="none" strike="noStrike" kern="1200" dirty="0" smtClean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Or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รหัส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0440204</a:t>
                      </a:r>
                      <a:endParaRPr kumimoji="0" lang="th-TH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209_PCU\Pictures\สสจ\2017-02-21_21-36-4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24" y="1880315"/>
            <a:ext cx="4217441" cy="2985597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209_PCU\Pictures\สสจ\2017-02-21_21-40-4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187" y="3099274"/>
            <a:ext cx="4275029" cy="299015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9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90075"/>
              </p:ext>
            </p:extLst>
          </p:nvPr>
        </p:nvGraphicFramePr>
        <p:xfrm>
          <a:off x="188260" y="850934"/>
          <a:ext cx="8713694" cy="1394149"/>
        </p:xfrm>
        <a:graphic>
          <a:graphicData uri="http://schemas.openxmlformats.org/drawingml/2006/table">
            <a:tbl>
              <a:tblPr/>
              <a:tblGrid>
                <a:gridCol w="394502"/>
                <a:gridCol w="3297501"/>
                <a:gridCol w="1175831"/>
                <a:gridCol w="820271"/>
                <a:gridCol w="3025589"/>
              </a:tblGrid>
              <a:tr h="2917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เกณฑ์ที่ดึงข้อมูล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96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อัตราการตรวจจอประสาทตาอย่างน้อย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ต่อปี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CHRONICFU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RETINA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1=ตรวจ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Opthalmoscope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ผลปกติ</a:t>
                      </a:r>
                      <a:b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2=ตรวจ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Fundus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Camara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ผลปกติ</a:t>
                      </a:r>
                      <a:b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3=ตรวจ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Ophtalmoscope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ผลไม่ปกติ</a:t>
                      </a:r>
                      <a:b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4=ตรวจ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Fundus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Camara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ผลไม่ปกติ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C:\Users\209_PCU\Pictures\สสจ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19" y="2377375"/>
            <a:ext cx="4214460" cy="29834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209_PCU\Pictures\สสจ\2017-02-21_21-41-4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011" y="3397567"/>
            <a:ext cx="4408863" cy="29834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12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258307"/>
              </p:ext>
            </p:extLst>
          </p:nvPr>
        </p:nvGraphicFramePr>
        <p:xfrm>
          <a:off x="231803" y="807391"/>
          <a:ext cx="8713694" cy="845509"/>
        </p:xfrm>
        <a:graphic>
          <a:graphicData uri="http://schemas.openxmlformats.org/drawingml/2006/table">
            <a:tbl>
              <a:tblPr/>
              <a:tblGrid>
                <a:gridCol w="394502"/>
                <a:gridCol w="3297501"/>
                <a:gridCol w="1175831"/>
                <a:gridCol w="820271"/>
                <a:gridCol w="3025589"/>
              </a:tblGrid>
              <a:tr h="2917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เกณฑ์ที่ดึงข้อมูล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8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อัตราการตรวจเท้าอย่างละเอียด อย่างน้อย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ครั้งต่อปี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CHRONICFU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FOOT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1=ตรวจ ผล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ปกติ(ระดับ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0-1)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/>
                      </a:r>
                      <a:b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3.=ตรวจ ผลไม่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ปกติ(ระดับ 2-5)</a:t>
                      </a:r>
                      <a:endParaRPr kumimoji="0" lang="th-TH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C:\Users\209_PCU\Pictures\สสจ\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83" y="1830747"/>
            <a:ext cx="4182681" cy="296098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209_PCU\Pictures\สสจ\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134" y="3304082"/>
            <a:ext cx="4304168" cy="2912639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76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768670"/>
              </p:ext>
            </p:extLst>
          </p:nvPr>
        </p:nvGraphicFramePr>
        <p:xfrm>
          <a:off x="179512" y="188640"/>
          <a:ext cx="8743134" cy="1399315"/>
        </p:xfrm>
        <a:graphic>
          <a:graphicData uri="http://schemas.openxmlformats.org/drawingml/2006/table">
            <a:tbl>
              <a:tblPr/>
              <a:tblGrid>
                <a:gridCol w="423942"/>
                <a:gridCol w="3297501"/>
                <a:gridCol w="1175831"/>
                <a:gridCol w="820271"/>
                <a:gridCol w="3025589"/>
              </a:tblGrid>
              <a:tr h="2917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ตัวชี้วัด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แฟ้ม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Name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เกณฑ์ที่ดึงข้อมูล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8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อัตราผู้ป่วย </a:t>
                      </a:r>
                      <a:r>
                        <a:rPr kumimoji="0" lang="en-US" sz="1800" b="1" i="0" u="none" strike="noStrike" kern="1200" dirty="0" err="1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Microalbuminuria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ได้รับยากลุ่ม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ACEI inhibitor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หรือ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ARB</a:t>
                      </a:r>
                      <a:endParaRPr kumimoji="0" lang="th-TH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DRUG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ตามตัวชี้วัดลำดับที่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 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และได้รับยา </a:t>
                      </a:r>
                      <a:r>
                        <a:rPr kumimoji="0" lang="en-US" sz="1800" b="1" i="0" u="none" strike="noStrike" kern="1200" baseline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A</a:t>
                      </a:r>
                      <a:r>
                        <a:rPr kumimoji="0" lang="en-US" sz="1800" b="1" i="0" u="none" strike="noStrike" kern="120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CEI inhibitor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หรือ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ARB</a:t>
                      </a:r>
                      <a:endParaRPr kumimoji="0" lang="th-TH" sz="1800" b="1" i="0" u="none" strike="noStrike" kern="1200" dirty="0" smtClean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อัตราผู้ป่วยโรคเบาหวานที่มีระดับ  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HbA1c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ต่ำกว่า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%                  </a:t>
                      </a:r>
                      <a:endParaRPr kumimoji="0" lang="th-TH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LABTEST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05=ตรวจ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HbA1C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Or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รหัส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i="0" u="none" strike="noStrike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0531601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ผล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HbA1C ≤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7 )</a:t>
                      </a:r>
                      <a:endParaRPr kumimoji="0" lang="en-US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07235"/>
              </p:ext>
            </p:extLst>
          </p:nvPr>
        </p:nvGraphicFramePr>
        <p:xfrm>
          <a:off x="179512" y="1587235"/>
          <a:ext cx="8713694" cy="4958424"/>
        </p:xfrm>
        <a:graphic>
          <a:graphicData uri="http://schemas.openxmlformats.org/drawingml/2006/table">
            <a:tbl>
              <a:tblPr/>
              <a:tblGrid>
                <a:gridCol w="432048"/>
                <a:gridCol w="3240360"/>
                <a:gridCol w="1224136"/>
                <a:gridCol w="864096"/>
                <a:gridCol w="2953054"/>
              </a:tblGrid>
              <a:tr h="996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อัตราผู้ป่วยโรคเบาหวานมีการตัดเท้า /นิ้วเท้า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DIAGNOSIS_OPD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DIAGNOSIS_IPD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PROCEDURE_OPD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PROCEDURE_OPD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DIACODE,</a:t>
                      </a:r>
                      <a:b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</a:b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PROCEDCODE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ICD10  Principle diagnosis ,Secondary diagnosis = I792</a:t>
                      </a:r>
                      <a:b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Procedure 8411 or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8412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endParaRPr kumimoji="0" lang="en-US" sz="1800" b="1" i="0" u="none" strike="noStrike" kern="1200" dirty="0" smtClean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or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8772900 or 8212900</a:t>
                      </a:r>
                      <a:endParaRPr kumimoji="0" lang="en-US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2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อัตราผู้ป่วยโรคความดันโลหิตสูงมีค่า  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BP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ต่ำกว่า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140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90 mmHg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(เดือนล่าสุดที่มารับบริการ)</a:t>
                      </a:r>
                      <a:endParaRPr kumimoji="0" lang="en-US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CHRONICFU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SBP,DBP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SBP &lt; 140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mmHb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and DBP &lt; 90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mmHg</a:t>
                      </a:r>
                      <a:endParaRPr kumimoji="0" lang="th-TH" sz="1800" b="1" i="0" u="none" strike="noStrike" kern="1200" dirty="0" smtClean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pPr marL="93663" indent="0" algn="l" rtl="0" eaLnBrk="1" fontAlgn="t" latinLnBrk="0" hangingPunct="1"/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เช็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 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Error &lt; 50)</a:t>
                      </a:r>
                      <a:endParaRPr kumimoji="0" lang="en-US" sz="1800" b="1" i="0" u="none" strike="noStrike" kern="1200" dirty="0">
                        <a:solidFill>
                          <a:srgbClr val="000000"/>
                        </a:solidFill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80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อัตราพบภาวะแทรกซ้อนทางไตในรอบ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เดือนในผู้ป่วยเบาหวาน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LABTEST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12=ตรวจโปรตีน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Microalbumin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ในปัสสาวะ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2=positive or 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ระหว่าง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30-300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mgAlbumin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/24hrs.</a:t>
                      </a:r>
                      <a:b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0r 15=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ตรวจหาค่า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eGFR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 &lt; 60 ml/sec/1.73 </a:t>
                      </a:r>
                      <a:r>
                        <a:rPr kumimoji="0" lang="th-TH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ตร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.ม.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8003">
                <a:tc>
                  <a:txBody>
                    <a:bodyPr/>
                    <a:lstStyle/>
                    <a:p>
                      <a:pPr algn="ctr" fontAlgn="t"/>
                      <a:r>
                        <a:rPr lang="th-TH" sz="18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อัตราพบภาวะแทรกซ้อนทางไตในรอบ 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เดือนในผู้ป่วยความดันโลหิตสูง 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LABFU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LABTEST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0" algn="l" rtl="0" eaLnBrk="1" fontAlgn="t" latinLnBrk="0" hangingPunct="1"/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12=ตรวจโปรตีน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Microalbumin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ในปัสสาวะ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(ค่า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2=positive or </a:t>
                      </a:r>
                      <a:r>
                        <a:rPr kumimoji="0" lang="th-TH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ระหว่าง </a:t>
                      </a:r>
                      <a:r>
                        <a:rPr kumimoji="0" lang="th-TH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30-300 </a:t>
                      </a:r>
                      <a:r>
                        <a:rPr kumimoji="0" lang="en-US" sz="1800" b="1" i="0" u="none" strike="noStrike" kern="1200" dirty="0" err="1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mgAlbumin</a:t>
                      </a:r>
                      <a:r>
                        <a:rPr kumimoji="0" lang="en-US" sz="1800" b="1" i="0" u="none" strike="noStrike" kern="1200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/24hrs.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/>
                      </a:r>
                      <a:b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0r 15=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ตรวจหาค่า </a:t>
                      </a:r>
                      <a:r>
                        <a:rPr kumimoji="0" lang="en-US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eGFR</a:t>
                      </a:r>
                      <a:r>
                        <a:rPr kumimoji="0" lang="en-US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( &lt; 60 ml/sec/1.73 </a:t>
                      </a:r>
                      <a:r>
                        <a:rPr kumimoji="0" lang="th-TH" sz="1800" b="1" i="0" u="none" strike="noStrike" kern="1200" dirty="0" err="1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ตร.</a:t>
                      </a:r>
                      <a:r>
                        <a:rPr kumimoji="0" lang="th-TH" sz="1800" b="1" i="0" u="none" strike="noStrike" kern="1200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ม.</a:t>
                      </a:r>
                    </a:p>
                  </a:txBody>
                  <a:tcPr marL="5596" marR="5596" marT="51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742</Words>
  <Application>Microsoft Office PowerPoint</Application>
  <PresentationFormat>นำเสนอทางหน้าจอ (4:3)</PresentationFormat>
  <Paragraphs>156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ชุดรูปแบบของ Office</vt:lpstr>
      <vt:lpstr>กิจกรรมที่ต้องลงข้อมูลให้เรียบร้อย ภายในเดือน มิถุนายน 2560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การปรับ type ประชากร</vt:lpstr>
      <vt:lpstr>แนวทางการดำเนินงาน ประชากรซ้ำซ้อน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กิจกรรมที่ต้องลงข้อมูล เดือน มีนาคม 2560</dc:title>
  <dc:creator>209_PCU</dc:creator>
  <cp:lastModifiedBy>209_PCU</cp:lastModifiedBy>
  <cp:revision>44</cp:revision>
  <dcterms:created xsi:type="dcterms:W3CDTF">2017-02-10T03:53:48Z</dcterms:created>
  <dcterms:modified xsi:type="dcterms:W3CDTF">2017-06-02T03:36:56Z</dcterms:modified>
</cp:coreProperties>
</file>