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D7B57-05D1-4FF0-8256-198EF271F843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CB94-8A4E-415B-835C-7C94F01468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724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ชื่อเรื่อง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1463627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>
            <a:off x="4708575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วงรี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ตัวแทนวันที่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16" name="ตัวแทนหมายเลขภาพนิ่ง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แทนเนื้อหา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15" name="ตัวแทนหมายเลขภาพนิ่ง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16" name="ตัวแทนท้ายกระดา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cxnSp>
        <p:nvCxnSpPr>
          <p:cNvPr id="7" name="ตัวเชื่อมต่อตรง 6"/>
          <p:cNvCxnSpPr/>
          <p:nvPr/>
        </p:nvCxnSpPr>
        <p:spPr>
          <a:xfrm>
            <a:off x="685800" y="4916993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แทนเนื้อหา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แทนเนื้อหา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32" name="ตัวแทนเนื้อหา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34" name="ตัวแทนเนื้อหา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แทนข้อความ 11"/>
          <p:cNvSpPr>
            <a:spLocks noGrp="1"/>
          </p:cNvSpPr>
          <p:nvPr>
            <p:ph type="body" idx="3"/>
          </p:nvPr>
        </p:nvSpPr>
        <p:spPr>
          <a:xfrm>
            <a:off x="4648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cxnSp>
        <p:nvCxnSpPr>
          <p:cNvPr id="10" name="ตัวเชื่อมต่อตรง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ตัวแทนเนื้อหา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31" name="ชื่อเรื่อง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8" name="ตัวแทนวันที่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8" name="ตัวแทนวันที่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แทนข้อความ 8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24" name="ตัวแทนวันที่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F5F293D-20BF-487A-BFA7-792ABC73B8A5}" type="datetimeFigureOut">
              <a:rPr lang="th-TH" smtClean="0"/>
              <a:t>20/07/63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1DCBBE1-314B-45E7-A14D-E54A756E973C}" type="slidenum">
              <a:rPr lang="th-TH" smtClean="0"/>
              <a:t>‹#›</a:t>
            </a:fld>
            <a:endParaRPr lang="th-TH"/>
          </a:p>
        </p:txBody>
      </p:sp>
      <p:sp>
        <p:nvSpPr>
          <p:cNvPr id="5" name="ตัวแทนชื่อเรื่อง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57200" y="908720"/>
            <a:ext cx="8305800" cy="3672408"/>
          </a:xfrm>
        </p:spPr>
        <p:txBody>
          <a:bodyPr/>
          <a:lstStyle/>
          <a:p>
            <a:r>
              <a:rPr lang="th-TH" sz="5400" b="1" dirty="0">
                <a:solidFill>
                  <a:schemeClr val="tx1"/>
                </a:solidFill>
              </a:rPr>
              <a:t>การรับบริจาคและจัดการ</a:t>
            </a:r>
            <a:br>
              <a:rPr lang="th-TH" sz="5400" b="1" dirty="0">
                <a:solidFill>
                  <a:schemeClr val="tx1"/>
                </a:solidFill>
              </a:rPr>
            </a:br>
            <a:r>
              <a:rPr lang="th-TH" sz="5400" b="1" dirty="0">
                <a:solidFill>
                  <a:schemeClr val="tx1"/>
                </a:solidFill>
              </a:rPr>
              <a:t>เงินหรือทรัพย์สินบริจาค</a:t>
            </a:r>
            <a:br>
              <a:rPr lang="th-TH" sz="5400" b="1" dirty="0">
                <a:solidFill>
                  <a:schemeClr val="tx1"/>
                </a:solidFill>
              </a:rPr>
            </a:br>
            <a:r>
              <a:rPr lang="th-TH" sz="5400" b="1" dirty="0">
                <a:solidFill>
                  <a:schemeClr val="tx1"/>
                </a:solidFill>
              </a:rPr>
              <a:t>ของหน่วยบริการ</a:t>
            </a:r>
          </a:p>
        </p:txBody>
      </p:sp>
    </p:spTree>
    <p:extLst>
      <p:ext uri="{BB962C8B-B14F-4D97-AF65-F5344CB8AC3E}">
        <p14:creationId xmlns:p14="http://schemas.microsoft.com/office/powerpoint/2010/main" val="50260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96944" cy="6264696"/>
          </a:xfrm>
        </p:spPr>
        <p:txBody>
          <a:bodyPr anchor="t" anchorCtr="0"/>
          <a:lstStyle/>
          <a:p>
            <a:pPr algn="l"/>
            <a:r>
              <a:rPr lang="th-TH" sz="3200" b="1" dirty="0">
                <a:solidFill>
                  <a:srgbClr val="C00000"/>
                </a:solidFill>
              </a:rPr>
              <a:t>หลักการรับบริจาคอาคาร งานก่อสร้าง  (ข้อ 14)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1. จะต้องก่อสร้างตามแบบแปลนมาตรฐาน </a:t>
            </a:r>
            <a:r>
              <a:rPr lang="th-TH" sz="3200" b="1" dirty="0" err="1">
                <a:solidFill>
                  <a:schemeClr val="tx1"/>
                </a:solidFill>
              </a:rPr>
              <a:t>ก.สธ</a:t>
            </a:r>
            <a:r>
              <a:rPr lang="th-TH" sz="3200" b="1" dirty="0">
                <a:solidFill>
                  <a:schemeClr val="tx1"/>
                </a:solidFill>
              </a:rPr>
              <a:t>.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2.หากมีความจำเป็นที่จะไม่ใช้แบบแปลนตาม 1. แบบก่อสร้างที่จะใช้จะต้องให้ผู้มีวิชาชีพเกี่ยวข้อง/หน.หน่วยบริการ ลงนามรับรอง / หน.หน่วยบริการ ต้องให้ความเห็นชอบผังหลักอาคารก่อสร้าง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	         3.แจ้ง</a:t>
            </a:r>
            <a:r>
              <a:rPr lang="th-TH" sz="3200" b="1" dirty="0" err="1">
                <a:solidFill>
                  <a:schemeClr val="tx1"/>
                </a:solidFill>
              </a:rPr>
              <a:t>กรมธนา</a:t>
            </a:r>
            <a:r>
              <a:rPr lang="th-TH" sz="3200" b="1" dirty="0">
                <a:solidFill>
                  <a:schemeClr val="tx1"/>
                </a:solidFill>
              </a:rPr>
              <a:t>รักษ์</a:t>
            </a:r>
            <a:r>
              <a:rPr lang="th-TH" sz="3200" b="1">
                <a:solidFill>
                  <a:schemeClr val="tx1"/>
                </a:solidFill>
              </a:rPr>
              <a:t>ก่อนก่อสร้าง/สร้าง</a:t>
            </a:r>
            <a:r>
              <a:rPr lang="th-TH" sz="3200" b="1" dirty="0">
                <a:solidFill>
                  <a:schemeClr val="tx1"/>
                </a:solidFill>
              </a:rPr>
              <a:t>เสร็จให้ขึ้นทะเบียนที่ราชพัสดุ 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4.ออกหนังสือรับรองการรับบริจาคหรืออนุโมทนาบัตร เพื่อนำไปลดหย่อนภาษี/ขอเครื่องราชอิสริยาภรณ์</a:t>
            </a:r>
            <a:br>
              <a:rPr lang="th-TH" sz="3200" b="1" dirty="0">
                <a:solidFill>
                  <a:srgbClr val="C00000"/>
                </a:solidFill>
              </a:rPr>
            </a:br>
            <a:r>
              <a:rPr lang="th-TH" sz="3200" b="1" dirty="0">
                <a:solidFill>
                  <a:srgbClr val="C00000"/>
                </a:solidFill>
              </a:rPr>
              <a:t> </a:t>
            </a:r>
            <a:br>
              <a:rPr lang="th-TH" sz="3200" b="1" dirty="0">
                <a:solidFill>
                  <a:srgbClr val="C00000"/>
                </a:solidFill>
              </a:rPr>
            </a:br>
            <a:r>
              <a:rPr lang="th-TH" sz="3200" b="1" dirty="0">
                <a:solidFill>
                  <a:srgbClr val="C00000"/>
                </a:solidFill>
              </a:rPr>
              <a:t>                                  หากผู้บริจาคประสงค์จะตั้งชื่ออาคาร</a:t>
            </a:r>
            <a:br>
              <a:rPr lang="th-TH" sz="3200" b="1" dirty="0">
                <a:solidFill>
                  <a:srgbClr val="C00000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ให้ถือปฏิบัติตามระเบียบ </a:t>
            </a:r>
            <a:r>
              <a:rPr lang="th-TH" sz="2800" b="1" dirty="0" err="1">
                <a:solidFill>
                  <a:schemeClr val="tx1"/>
                </a:solidFill>
              </a:rPr>
              <a:t>สธ</a:t>
            </a:r>
            <a:r>
              <a:rPr lang="th-TH" sz="2800" b="1" dirty="0">
                <a:solidFill>
                  <a:schemeClr val="tx1"/>
                </a:solidFill>
              </a:rPr>
              <a:t>.ว่าด้วยการตั้งชื่อหน่วยบริการ อาคาร หรือทรัพย์สิน ที่ได้จากผู้บริจาคหรือที่ได้จัดสร้างหรือจัดซื้อจากเงินที่ได้รับบริจาค พ.ศ. 2558</a:t>
            </a:r>
          </a:p>
        </p:txBody>
      </p:sp>
      <p:sp>
        <p:nvSpPr>
          <p:cNvPr id="7" name="ลูกศรขวา 6"/>
          <p:cNvSpPr/>
          <p:nvPr/>
        </p:nvSpPr>
        <p:spPr>
          <a:xfrm>
            <a:off x="899592" y="823934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ลูกศรลง 2"/>
          <p:cNvSpPr/>
          <p:nvPr/>
        </p:nvSpPr>
        <p:spPr>
          <a:xfrm>
            <a:off x="4355976" y="4149080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7482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712968" cy="6264696"/>
          </a:xfrm>
        </p:spPr>
        <p:txBody>
          <a:bodyPr anchor="t" anchorCtr="0"/>
          <a:lstStyle/>
          <a:p>
            <a:pPr algn="l"/>
            <a:r>
              <a:rPr lang="th-TH" sz="3200" b="1" dirty="0">
                <a:solidFill>
                  <a:srgbClr val="C00000"/>
                </a:solidFill>
              </a:rPr>
              <a:t> การตั้งชื่ออาคาร</a:t>
            </a:r>
            <a:br>
              <a:rPr lang="th-TH" sz="3200" b="1" dirty="0">
                <a:solidFill>
                  <a:srgbClr val="C00000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ตามระเบียบ </a:t>
            </a:r>
            <a:r>
              <a:rPr lang="th-TH" sz="2800" b="1" dirty="0" err="1">
                <a:solidFill>
                  <a:schemeClr val="tx1"/>
                </a:solidFill>
              </a:rPr>
              <a:t>สธ</a:t>
            </a:r>
            <a:r>
              <a:rPr lang="th-TH" sz="2800" b="1" dirty="0">
                <a:solidFill>
                  <a:schemeClr val="tx1"/>
                </a:solidFill>
              </a:rPr>
              <a:t>.ว่าด้วยการตั้งชื่อหน่วยบริการ อาคาร หรือทรัพย์สิน ที่ได้จากผู้บริจาคหรือที่ได้จัดสร้างหรือจัดซื้อจากเงินที่ได้รับบริจาค พ.ศ. 2558</a:t>
            </a:r>
            <a:br>
              <a:rPr lang="th-TH" sz="2800" b="1" dirty="0">
                <a:solidFill>
                  <a:schemeClr val="tx1"/>
                </a:solidFill>
              </a:rPr>
            </a:b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rgbClr val="C00000"/>
                </a:solidFill>
              </a:rPr>
              <a:t>หลักเกณฑ์</a:t>
            </a:r>
            <a:r>
              <a:rPr lang="th-TH" sz="2800" b="1" dirty="0">
                <a:solidFill>
                  <a:schemeClr val="tx1"/>
                </a:solidFill>
              </a:rPr>
              <a:t>               1.การตั้งชื่ออาคาร ต้องบริจาคไม่น้อยกว่าร้อยละ75 ของวงเงินก่อสร้าง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                2.การตั้งชื่อหรือติดชื่อผู้บริจาค ในอาคาร ต้องบริจาคไม่น้อยกว่า 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ร้อยละ 25 ของวงเงินก่อสร้างอาคาร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                3.กรณีตั้งชื่อหน่วยบริการที่เปิดทำการใหม่....</a:t>
            </a:r>
            <a:r>
              <a:rPr lang="th-TH" sz="2800" b="1" dirty="0">
                <a:solidFill>
                  <a:srgbClr val="FF0000"/>
                </a:solidFill>
              </a:rPr>
              <a:t>ให้ตั้งชื่อต่อท้ายชื่อหน่วยบริการ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                4.ผู้บริจาคที่ประสงค์จะตั้งชื่อหรือติดชื่อให้แสดงความจำนงเป็นลายลักษณ์อักษร</a:t>
            </a:r>
            <a:br>
              <a:rPr lang="th-TH" sz="2800" b="1" dirty="0">
                <a:solidFill>
                  <a:schemeClr val="tx1"/>
                </a:solidFill>
              </a:rPr>
            </a:br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1553112" y="2060848"/>
            <a:ext cx="28803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154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712968" cy="6264696"/>
          </a:xfrm>
        </p:spPr>
        <p:txBody>
          <a:bodyPr anchor="t" anchorCtr="0"/>
          <a:lstStyle/>
          <a:p>
            <a:pPr algn="l"/>
            <a:r>
              <a:rPr lang="th-TH" sz="3200" b="1" dirty="0">
                <a:solidFill>
                  <a:srgbClr val="C00000"/>
                </a:solidFill>
              </a:rPr>
              <a:t> </a:t>
            </a:r>
            <a:br>
              <a:rPr lang="th-TH" sz="3200" b="1" dirty="0">
                <a:solidFill>
                  <a:srgbClr val="C00000"/>
                </a:solidFill>
              </a:rPr>
            </a:br>
            <a:br>
              <a:rPr lang="th-TH" sz="3200" b="1" dirty="0">
                <a:solidFill>
                  <a:srgbClr val="C00000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การรับบริจาคทรัพย์สินที่เป็นอสังหาริมทรัพย์</a:t>
            </a:r>
            <a:br>
              <a:rPr lang="th-TH" sz="3200" b="1" dirty="0">
                <a:solidFill>
                  <a:srgbClr val="C00000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หลักเกณฑ์ (ข้อ 18)              </a:t>
            </a:r>
            <a:r>
              <a:rPr lang="th-TH" sz="2800" b="1" dirty="0">
                <a:solidFill>
                  <a:srgbClr val="C00000"/>
                </a:solidFill>
              </a:rPr>
              <a:t>หน่วยบริการต้อง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		           1.ตรวจสอบกรรมสิทธิ์ สิทธิครอบครอง ภาระผูกพัน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                          2.ประเมินราคาทรัพย์สินที่บริจาค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		           3.เมื่อรับบริจาคแล้ว ให้ออกหลักฐานการรับบริจาคตามมูลค่า</a:t>
            </a:r>
            <a:br>
              <a:rPr lang="th-TH" sz="2800" b="1" dirty="0">
                <a:solidFill>
                  <a:schemeClr val="tx1"/>
                </a:solidFill>
              </a:rPr>
            </a:br>
            <a:br>
              <a:rPr lang="th-TH" sz="2800" b="1" dirty="0">
                <a:solidFill>
                  <a:schemeClr val="tx1"/>
                </a:solidFill>
              </a:rPr>
            </a:b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</a:t>
            </a:r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4" name="ลูกศรขวา 3"/>
          <p:cNvSpPr/>
          <p:nvPr/>
        </p:nvSpPr>
        <p:spPr>
          <a:xfrm>
            <a:off x="2411760" y="1772816"/>
            <a:ext cx="28803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0864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712968" cy="6264696"/>
          </a:xfrm>
        </p:spPr>
        <p:txBody>
          <a:bodyPr anchor="t" anchorCtr="0"/>
          <a:lstStyle/>
          <a:p>
            <a:pPr algn="l"/>
            <a:r>
              <a:rPr lang="th-TH" sz="3200" b="1" dirty="0">
                <a:solidFill>
                  <a:schemeClr val="tx1"/>
                </a:solidFill>
              </a:rPr>
              <a:t>การใช้เงิน การจ่ายเงิน และการเก็บรักษาเงิน (ข้อ 19- 25)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</a:t>
            </a:r>
            <a:r>
              <a:rPr lang="th-TH" sz="2800" b="1" dirty="0">
                <a:solidFill>
                  <a:schemeClr val="tx1"/>
                </a:solidFill>
              </a:rPr>
              <a:t>เงินบริจาค ดอกผล ให้ใช้ได้เฉพาะการปฏิบัติราชการของหน่วยบริการ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-  ถ้าผู้บริจาคระบุวัตถุประสงค์        ให้ใช้ตามวัตถุประสงค์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-  หากบริจาคโดยไม่ระบุวัตถุประสงค์ หรือ ระบุไม่ชัดแจ้ง        ให้ </a:t>
            </a:r>
            <a:r>
              <a:rPr lang="th-TH" sz="2800" b="1" dirty="0" err="1">
                <a:solidFill>
                  <a:schemeClr val="tx1"/>
                </a:solidFill>
              </a:rPr>
              <a:t>คกก</a:t>
            </a:r>
            <a:r>
              <a:rPr lang="th-TH" sz="2800" b="1" dirty="0">
                <a:solidFill>
                  <a:schemeClr val="tx1"/>
                </a:solidFill>
              </a:rPr>
              <a:t>.บริหารเงินบริจาคฯ จ่ายตามแผนที่กำหนด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- วิธีปฏิบัติในการรับ เบิก จ่าย เก็บรักษา เงินบริจาค ให้ถือตามระเบียบราชการโดยอนุโลม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-  รายงานการรับจ่ายเงินให้หัวหน้าส่วนราชการทราบ เพื่อรายงานกรมบัญชีกลาง ภายใน 60 วัน นับแต่วันสิ้นปีงบประมาณ / รายงาน </a:t>
            </a:r>
            <a:r>
              <a:rPr lang="th-TH" sz="2800" b="1" dirty="0" err="1">
                <a:solidFill>
                  <a:schemeClr val="tx1"/>
                </a:solidFill>
              </a:rPr>
              <a:t>สตง</a:t>
            </a:r>
            <a:r>
              <a:rPr lang="th-TH" sz="2800" b="1" dirty="0">
                <a:solidFill>
                  <a:schemeClr val="tx1"/>
                </a:solidFill>
              </a:rPr>
              <a:t>.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-  การอนุมัติการจ่ายเงิน/การก่อหนี้ผูกพัน (ข้อ 21) โดยปลัดกระทรวง </a:t>
            </a:r>
            <a:r>
              <a:rPr lang="th-TH" sz="2800" b="1" dirty="0" err="1">
                <a:solidFill>
                  <a:schemeClr val="tx1"/>
                </a:solidFill>
              </a:rPr>
              <a:t>สธ</a:t>
            </a:r>
            <a:r>
              <a:rPr lang="th-TH" sz="2800" b="1" dirty="0">
                <a:solidFill>
                  <a:schemeClr val="tx1"/>
                </a:solidFill>
              </a:rPr>
              <a:t>. หรือ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ผู้ที่ได้รับมอบหมาย </a:t>
            </a:r>
            <a:r>
              <a:rPr lang="th-TH" sz="2800" b="1" dirty="0">
                <a:solidFill>
                  <a:srgbClr val="C00000"/>
                </a:solidFill>
              </a:rPr>
              <a:t>(คส.สป.สธ.1895/2561 ลว.5 มิ.ย.2561 เรื่อง มอบอำนาจอนุมัติจ่ายเงินบำรุงและการอนุมัติจ่ายเงินบริจาค) 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- การจัดซื้อจัดจ้างและการจัดหาพัสดุจากเงินบริจาค     </a:t>
            </a:r>
            <a:r>
              <a:rPr lang="th-TH" sz="2800" b="1" dirty="0">
                <a:solidFill>
                  <a:srgbClr val="C00000"/>
                </a:solidFill>
              </a:rPr>
              <a:t>ให้เป็นไปตามระเบียบ ก. </a:t>
            </a:r>
            <a:r>
              <a:rPr lang="th-TH" sz="2800" b="1" dirty="0" err="1">
                <a:solidFill>
                  <a:srgbClr val="C00000"/>
                </a:solidFill>
              </a:rPr>
              <a:t>สธ</a:t>
            </a:r>
            <a:r>
              <a:rPr lang="th-TH" sz="2800" b="1" dirty="0">
                <a:solidFill>
                  <a:srgbClr val="C00000"/>
                </a:solidFill>
              </a:rPr>
              <a:t>.ว่าด้วยวิธีปฏิบัติเกี่ยวกับการจัดซื้อจัดจ้างและการพัสดุฯ พ.ศ. 2561</a:t>
            </a:r>
          </a:p>
        </p:txBody>
      </p:sp>
      <p:sp>
        <p:nvSpPr>
          <p:cNvPr id="3" name="ลูกศรขวา 2"/>
          <p:cNvSpPr/>
          <p:nvPr/>
        </p:nvSpPr>
        <p:spPr>
          <a:xfrm>
            <a:off x="611560" y="90872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ลูกศรขวา 4"/>
          <p:cNvSpPr/>
          <p:nvPr/>
        </p:nvSpPr>
        <p:spPr>
          <a:xfrm>
            <a:off x="3926302" y="1484784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6120172" y="195283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941168"/>
            <a:ext cx="268287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9653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712968" cy="6264696"/>
          </a:xfrm>
        </p:spPr>
        <p:txBody>
          <a:bodyPr anchor="t" anchorCtr="0"/>
          <a:lstStyle/>
          <a:p>
            <a:pPr algn="l"/>
            <a:r>
              <a:rPr lang="th-TH" sz="4400" b="1" dirty="0">
                <a:solidFill>
                  <a:schemeClr val="tx1"/>
                </a:solidFill>
              </a:rPr>
              <a:t>การบริจาคเงิน           เพื่อจัดหาพัสดุให้หน่วยบริการ</a:t>
            </a:r>
            <a:br>
              <a:rPr lang="th-TH" sz="2800" b="1" dirty="0">
                <a:solidFill>
                  <a:schemeClr val="tx1"/>
                </a:solidFill>
              </a:rPr>
            </a:b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ระเบียบ </a:t>
            </a:r>
            <a:r>
              <a:rPr lang="th-TH" sz="3200" b="1" dirty="0" err="1">
                <a:solidFill>
                  <a:schemeClr val="tx1"/>
                </a:solidFill>
              </a:rPr>
              <a:t>ก.สธ</a:t>
            </a:r>
            <a:r>
              <a:rPr lang="th-TH" sz="3200" b="1" dirty="0">
                <a:solidFill>
                  <a:schemeClr val="tx1"/>
                </a:solidFill>
              </a:rPr>
              <a:t>.ว่าด้วยวิธีปฏิบัติเกี่ยวกับการจัดซื้อจัดจ้างและการพัสดุฯ โดยใช้เงินบริจาคของหน่วยบริการในสังกัด ก. </a:t>
            </a:r>
            <a:r>
              <a:rPr lang="th-TH" sz="3200" b="1" dirty="0" err="1">
                <a:solidFill>
                  <a:schemeClr val="tx1"/>
                </a:solidFill>
              </a:rPr>
              <a:t>สธ</a:t>
            </a:r>
            <a:r>
              <a:rPr lang="th-TH" sz="3200" b="1" dirty="0">
                <a:solidFill>
                  <a:schemeClr val="tx1"/>
                </a:solidFill>
              </a:rPr>
              <a:t>. พ.ศ. 2561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</a:t>
            </a:r>
            <a:r>
              <a:rPr lang="th-TH" sz="3200" b="1" dirty="0">
                <a:solidFill>
                  <a:srgbClr val="C00000"/>
                </a:solidFill>
              </a:rPr>
              <a:t>ผู้เกี่ยวข้องตามระเบียบนี้</a:t>
            </a:r>
            <a:br>
              <a:rPr lang="th-TH" sz="3200" b="1" dirty="0">
                <a:solidFill>
                  <a:srgbClr val="C00000"/>
                </a:solidFill>
              </a:rPr>
            </a:br>
            <a:r>
              <a:rPr lang="th-TH" sz="3200" b="1" dirty="0">
                <a:solidFill>
                  <a:srgbClr val="C00000"/>
                </a:solidFill>
              </a:rPr>
              <a:t>            </a:t>
            </a:r>
            <a:r>
              <a:rPr lang="th-TH" sz="2800" b="1" dirty="0">
                <a:solidFill>
                  <a:schemeClr val="tx1"/>
                </a:solidFill>
              </a:rPr>
              <a:t>1.เจ้าหน้าที่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 2.หัวหน้าเจ้าหน้าที่                          ตามกฎหมาย/ระเบียบการจัดซื้อจัดจ้างฯ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 3.ผู้อำนวยการ                 ผู้อำนวยการ หรือที่เรียกชื่ออย่างอื่นของ หน.หน่วยบริการ ตามระเบียบ </a:t>
            </a:r>
            <a:r>
              <a:rPr lang="th-TH" sz="2800" b="1" dirty="0" err="1">
                <a:solidFill>
                  <a:schemeClr val="tx1"/>
                </a:solidFill>
              </a:rPr>
              <a:t>ก.สธ</a:t>
            </a:r>
            <a:r>
              <a:rPr lang="th-TH" sz="2800" b="1" dirty="0">
                <a:solidFill>
                  <a:schemeClr val="tx1"/>
                </a:solidFill>
              </a:rPr>
              <a:t>.ว่าด้วยเงินบริจาคฯ พ.ศ. 2561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 4.หัวหน้าส่วนราชการ           หัวหน้าส่วนราชการตาม ระเบียบ ก. </a:t>
            </a:r>
            <a:r>
              <a:rPr lang="th-TH" sz="2800" b="1" dirty="0" err="1">
                <a:solidFill>
                  <a:schemeClr val="tx1"/>
                </a:solidFill>
              </a:rPr>
              <a:t>สธ</a:t>
            </a:r>
            <a:r>
              <a:rPr lang="th-TH" sz="2800" b="1" dirty="0">
                <a:solidFill>
                  <a:schemeClr val="tx1"/>
                </a:solidFill>
              </a:rPr>
              <a:t>. ว่าด้วยเงินบริจาคฯ พ.ศ. 2561 (ปลัด </a:t>
            </a:r>
            <a:r>
              <a:rPr lang="th-TH" sz="2800" b="1" dirty="0" err="1">
                <a:solidFill>
                  <a:schemeClr val="tx1"/>
                </a:solidFill>
              </a:rPr>
              <a:t>สธ</a:t>
            </a:r>
            <a:r>
              <a:rPr lang="th-TH" sz="2800" b="1" dirty="0">
                <a:solidFill>
                  <a:schemeClr val="tx1"/>
                </a:solidFill>
              </a:rPr>
              <a:t>.)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</a:t>
            </a:r>
          </a:p>
        </p:txBody>
      </p:sp>
      <p:sp>
        <p:nvSpPr>
          <p:cNvPr id="3" name="ลูกศรขวา 2"/>
          <p:cNvSpPr/>
          <p:nvPr/>
        </p:nvSpPr>
        <p:spPr>
          <a:xfrm>
            <a:off x="490268" y="2456892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ลูกศรขวา 4"/>
          <p:cNvSpPr/>
          <p:nvPr/>
        </p:nvSpPr>
        <p:spPr>
          <a:xfrm>
            <a:off x="3059832" y="635968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3507746" y="4869160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919" y="4005064"/>
            <a:ext cx="268287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ลูกศรลง 3"/>
          <p:cNvSpPr/>
          <p:nvPr/>
        </p:nvSpPr>
        <p:spPr>
          <a:xfrm>
            <a:off x="3776112" y="1074676"/>
            <a:ext cx="50405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เล็บปีกกาขวา 6"/>
          <p:cNvSpPr/>
          <p:nvPr/>
        </p:nvSpPr>
        <p:spPr>
          <a:xfrm>
            <a:off x="3167844" y="3140968"/>
            <a:ext cx="1112324" cy="504056"/>
          </a:xfrm>
          <a:prstGeom prst="rightBrace">
            <a:avLst>
              <a:gd name="adj1" fmla="val 8333"/>
              <a:gd name="adj2" fmla="val 71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0036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712968" cy="6264696"/>
          </a:xfrm>
        </p:spPr>
        <p:txBody>
          <a:bodyPr anchor="t" anchorCtr="0"/>
          <a:lstStyle/>
          <a:p>
            <a:pPr algn="l"/>
            <a:r>
              <a:rPr lang="th-TH" sz="4400" b="1" u="sng" dirty="0">
                <a:solidFill>
                  <a:schemeClr val="tx1"/>
                </a:solidFill>
              </a:rPr>
              <a:t>การจัดหาพัสดุของหน่วยบริการ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ตามระเบียบ </a:t>
            </a:r>
            <a:r>
              <a:rPr lang="th-TH" sz="3200" b="1" dirty="0" err="1">
                <a:solidFill>
                  <a:schemeClr val="tx1"/>
                </a:solidFill>
              </a:rPr>
              <a:t>ก.สธ</a:t>
            </a:r>
            <a:r>
              <a:rPr lang="th-TH" sz="3200" b="1" dirty="0">
                <a:solidFill>
                  <a:schemeClr val="tx1"/>
                </a:solidFill>
              </a:rPr>
              <a:t>.ว่าด้วยวิธีปฏิบัติเกี่ยวกับการจัดซื้อจัดจ้างและการพัสดุฯ โดยใช้เงินบริจาคของหน่วยบริการในสังกัด ก. </a:t>
            </a:r>
            <a:r>
              <a:rPr lang="th-TH" sz="3200" b="1" dirty="0" err="1">
                <a:solidFill>
                  <a:schemeClr val="tx1"/>
                </a:solidFill>
              </a:rPr>
              <a:t>สธ</a:t>
            </a:r>
            <a:r>
              <a:rPr lang="th-TH" sz="3200" b="1" dirty="0">
                <a:solidFill>
                  <a:schemeClr val="tx1"/>
                </a:solidFill>
              </a:rPr>
              <a:t>. พ.ศ. 2561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</a:t>
            </a:r>
            <a:r>
              <a:rPr lang="th-TH" sz="2800" b="1" dirty="0">
                <a:solidFill>
                  <a:schemeClr val="tx1"/>
                </a:solidFill>
              </a:rPr>
              <a:t>1. การจัดซื้อจัดจ้าง         ปลัด </a:t>
            </a:r>
            <a:r>
              <a:rPr lang="th-TH" sz="2800" b="1" dirty="0" err="1">
                <a:solidFill>
                  <a:schemeClr val="tx1"/>
                </a:solidFill>
              </a:rPr>
              <a:t>สธ</a:t>
            </a:r>
            <a:r>
              <a:rPr lang="th-TH" sz="2800" b="1" dirty="0">
                <a:solidFill>
                  <a:schemeClr val="tx1"/>
                </a:solidFill>
              </a:rPr>
              <a:t>.  มอบอำนาจให้ผู้อำนวยการเป็นผู้สั่งซื้อ สั่งจ้าง ลงนามในข้อตกลงหรือสัญญา  </a:t>
            </a:r>
            <a:r>
              <a:rPr lang="th-TH" sz="2800" b="1" dirty="0">
                <a:solidFill>
                  <a:srgbClr val="C00000"/>
                </a:solidFill>
              </a:rPr>
              <a:t>(ตาม คส.สป.สธ. ที่1449 / 2561 ลว 1 พ.ค. 2561 เรื่อง มอบอำนาจการสั่งซื้อ</a:t>
            </a:r>
            <a:br>
              <a:rPr lang="th-TH" sz="2800" b="1" dirty="0">
                <a:solidFill>
                  <a:srgbClr val="C00000"/>
                </a:solidFill>
              </a:rPr>
            </a:br>
            <a:r>
              <a:rPr lang="th-TH" sz="2800" b="1" dirty="0">
                <a:solidFill>
                  <a:srgbClr val="C00000"/>
                </a:solidFill>
              </a:rPr>
              <a:t>                             สั่งจ้างและลงนามในข้อตกลง)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2.บททั่วไปเกี่ยวกับจัดซื้อจัดจ้าง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		2.1 จัดทำพัสดุเอง ตามข้อ 11 ให้ผู้อำนวยการแต่งตั้งผู้ควบคุมรับผิดชอบการจัดทำเองได้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		2.2 ห้ามแบ่งซื้อหรือแบ่งจ้าง (ข้อ 12)         เพื่อให้อำนาจเปลี่ยนแปลง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(ระเบียบกระทรวงการคลังฯ ข้อ 20)</a:t>
            </a:r>
          </a:p>
        </p:txBody>
      </p:sp>
      <p:sp>
        <p:nvSpPr>
          <p:cNvPr id="5" name="ลูกศรขวา 4"/>
          <p:cNvSpPr/>
          <p:nvPr/>
        </p:nvSpPr>
        <p:spPr>
          <a:xfrm>
            <a:off x="5508104" y="4405971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99928"/>
            <a:ext cx="268287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1524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712968" cy="6264696"/>
          </a:xfrm>
        </p:spPr>
        <p:txBody>
          <a:bodyPr anchor="t" anchorCtr="0"/>
          <a:lstStyle/>
          <a:p>
            <a:pPr algn="l"/>
            <a:r>
              <a:rPr lang="th-TH" sz="4400" b="1" dirty="0">
                <a:solidFill>
                  <a:schemeClr val="tx1"/>
                </a:solidFill>
              </a:rPr>
              <a:t>การจัดหาพัสดุของหน่วยบริการ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</a:t>
            </a:r>
            <a:r>
              <a:rPr lang="th-TH" sz="3200" b="1" dirty="0">
                <a:solidFill>
                  <a:schemeClr val="tx1"/>
                </a:solidFill>
              </a:rPr>
              <a:t>3.กระบวนการซื้อจ้าง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	           3.1 การซื้อหรือจ้าง ที่มิใช่งานก่อสร้าง ให้ผู้อำนวยการแต่งตั้งคณะกรรมการจัดทำร่างขอบเขตงาน (</a:t>
            </a:r>
            <a:r>
              <a:rPr lang="en-US" sz="2800" b="1" dirty="0">
                <a:solidFill>
                  <a:schemeClr val="tx1"/>
                </a:solidFill>
              </a:rPr>
              <a:t>TOR</a:t>
            </a:r>
            <a:r>
              <a:rPr lang="th-TH" sz="2800" b="1" dirty="0">
                <a:solidFill>
                  <a:schemeClr val="tx1"/>
                </a:solidFill>
              </a:rPr>
              <a:t>)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	           3.2 การจ้างก่อสร้าง ให้ผู้อำนวยการแต่งตั้งคณะกรรมการจัดทำรูปแบบรายการก่อสร้าง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               3.3 ในการซื้อหรือจ้าง หรือซื้อที่ดินหรือสิ่งปลูกสร้าง </a:t>
            </a:r>
            <a:r>
              <a:rPr lang="th-TH" sz="2800" b="1" u="sng" dirty="0">
                <a:solidFill>
                  <a:srgbClr val="C00000"/>
                </a:solidFill>
              </a:rPr>
              <a:t>ให้</a:t>
            </a:r>
            <a:r>
              <a:rPr lang="th-TH" sz="2800" b="1" dirty="0">
                <a:solidFill>
                  <a:srgbClr val="C00000"/>
                </a:solidFill>
              </a:rPr>
              <a:t>เจ้าหน้าที่ </a:t>
            </a: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จัดทำ</a:t>
            </a: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รายงานขอซื้อหรือขอจ้าง ตามข้อ 14 หรือ ข้อ 15</a:t>
            </a: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* สามารถจัดซื้อจัดจ้างในกรณีมีเหตุจำเป็นเร่งด่วนไม่อาจคาดหมาย หรือต้องใช้พัสดุโดยฉุกเฉิน ในวงเงินไม่เกิน 500,000 บาท ได้ (ข้อ 14 วรรคสอง)</a:t>
            </a: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3" name="ลูกศรขวา 2"/>
          <p:cNvSpPr/>
          <p:nvPr/>
        </p:nvSpPr>
        <p:spPr>
          <a:xfrm>
            <a:off x="1475656" y="1556792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8731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51520" y="152636"/>
            <a:ext cx="8712968" cy="6264696"/>
          </a:xfrm>
        </p:spPr>
        <p:txBody>
          <a:bodyPr anchor="t" anchorCtr="0"/>
          <a:lstStyle/>
          <a:p>
            <a:pPr algn="l"/>
            <a:r>
              <a:rPr lang="th-TH" sz="4400" b="1" dirty="0">
                <a:solidFill>
                  <a:schemeClr val="tx1"/>
                </a:solidFill>
              </a:rPr>
              <a:t>การจัดหาพัสดุของหน่วยบริการ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4.คณะกรรมการซื้อจ้าง  ให้ผู้อำนวยการมีอำนาจแต่งตั้ง (ข้อ 17)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	           4.1 คณะกรรมการซื้อหรือจ้าง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	           4.2 คณะกรรมการตรวจรับพัสดุ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</a:t>
            </a:r>
            <a:r>
              <a:rPr lang="th-TH" sz="3200" b="1" dirty="0">
                <a:solidFill>
                  <a:schemeClr val="tx1"/>
                </a:solidFill>
              </a:rPr>
              <a:t> 5.วิธีการซื้อหรือจ้าง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</a:t>
            </a:r>
            <a:r>
              <a:rPr lang="th-TH" sz="2800" b="1" dirty="0">
                <a:solidFill>
                  <a:schemeClr val="tx1"/>
                </a:solidFill>
              </a:rPr>
              <a:t>หลังจากได้รับความเห็นชอบจากผู้อำนวยการในรายงานขอซื้อขอจ้างตามข้อ 14 หรือ 15 แล้ว </a:t>
            </a: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หนังสือเชิญชวนผู้ประกอบการให้เสนอราคา หรือเชิญมาเจราต่อรอง              </a:t>
            </a: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รายงานผลการพิจารณาคัดเลือกพร้อมเหตุผล</a:t>
            </a: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               ผู้อำนวยการพิจารณาเห็นชอบ ประกาศผลผู้ชนะ  แจ้งผู้เสนอราคาทราบทางไปรษณีย์ทุกราย</a:t>
            </a: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ข้อ 20  วิธีการซื้อหรือจ้างให้ปฏิบัติตามระเบียบนี้</a:t>
            </a: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ข้อ 22 การซื้อหรือจ้างครั้งหนึ่งไม่เกิน 500,000 บาท ให้เจ้าหน้าที่เจรจาตกลงราคา/ต่อรอง</a:t>
            </a: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แล้วรายงานผลต่อผู้อำนวยการเพื่อพิจารณา</a:t>
            </a: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3" name="ลูกศรขวา 2"/>
          <p:cNvSpPr/>
          <p:nvPr/>
        </p:nvSpPr>
        <p:spPr>
          <a:xfrm>
            <a:off x="1475656" y="1556792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ขวา 5"/>
          <p:cNvSpPr/>
          <p:nvPr/>
        </p:nvSpPr>
        <p:spPr>
          <a:xfrm>
            <a:off x="2675238" y="393305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975" y="4365104"/>
            <a:ext cx="268287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ลูกศรขวา 7"/>
          <p:cNvSpPr/>
          <p:nvPr/>
        </p:nvSpPr>
        <p:spPr>
          <a:xfrm>
            <a:off x="1475656" y="2924944"/>
            <a:ext cx="3960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974" y="4682604"/>
            <a:ext cx="268287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2301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712968" cy="6264696"/>
          </a:xfrm>
        </p:spPr>
        <p:txBody>
          <a:bodyPr anchor="t" anchorCtr="0"/>
          <a:lstStyle/>
          <a:p>
            <a:pPr algn="l"/>
            <a:r>
              <a:rPr lang="th-TH" sz="4400" b="1" dirty="0">
                <a:solidFill>
                  <a:schemeClr val="tx1"/>
                </a:solidFill>
              </a:rPr>
              <a:t>การจัดหาพัสดุของหน่วยบริการ</a:t>
            </a:r>
            <a:br>
              <a:rPr lang="th-TH" sz="2800" b="1" dirty="0">
                <a:solidFill>
                  <a:schemeClr val="tx1"/>
                </a:solidFill>
              </a:rPr>
            </a:br>
            <a:r>
              <a:rPr lang="th-TH" sz="2800" b="1" dirty="0">
                <a:solidFill>
                  <a:schemeClr val="tx1"/>
                </a:solidFill>
              </a:rPr>
              <a:t>          </a:t>
            </a:r>
            <a:r>
              <a:rPr lang="th-TH" sz="3200" b="1" dirty="0">
                <a:solidFill>
                  <a:schemeClr val="tx1"/>
                </a:solidFill>
              </a:rPr>
              <a:t> 6.การเช่า (ข้อ 27-30)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</a:t>
            </a:r>
            <a:r>
              <a:rPr lang="th-TH" sz="2800" b="1" dirty="0">
                <a:solidFill>
                  <a:schemeClr val="tx1"/>
                </a:solidFill>
              </a:rPr>
              <a:t>สามารถเช่าอสังหาริมทรัพย์/สังหาริมทรัพย์ จากหน่วยงานของรัฐ และจากเอกชน และจ่ายค่าเช่าล่วงหน้าได้ กรณีเช่าไม่เกิน 3 ปี (ร้อยละ50 หรือ20 ของค่าเช่าทั้งสัญญา)</a:t>
            </a:r>
            <a:b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</a:t>
            </a: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7.งานจ้างที่ปรึกษา (ข้อ 31 - 42)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8. งานจ้างออกแบบและควบคุมงานก่อสร้าง (ข้อ 43 – 57 )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9.การทำสัญญาและหลักประกัน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9.1 การลงนามในสัญญาหรือข้อตกลง 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หน.ส่วนราชการ/ผู้อำนวยการตามที่ได้รับมอบอำนาจ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9.2 แบบสัญญา ตามกฎหมายจัดซื้อจัดจ้างฯ   สามารถทำสัญญาลดรูปหรือข้อตกลงได้ กรณีวงเงินไม่เกิน 500,000 บาท  กำหนดค่าปรับ ตามข้อ 60 (ซื้อ 0.01-0.2/จ้าง 0.01-0.1 ไม่ต่ำกว่าวันละ 100 ฯลฯ)</a:t>
            </a:r>
            <a:endParaRPr lang="th-TH" sz="3200" b="1" dirty="0">
              <a:solidFill>
                <a:srgbClr val="C00000"/>
              </a:solidFill>
            </a:endParaRPr>
          </a:p>
        </p:txBody>
      </p:sp>
      <p:sp>
        <p:nvSpPr>
          <p:cNvPr id="3" name="ลูกศรขวา 2"/>
          <p:cNvSpPr/>
          <p:nvPr/>
        </p:nvSpPr>
        <p:spPr>
          <a:xfrm>
            <a:off x="1470448" y="156576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ขวา 7"/>
          <p:cNvSpPr/>
          <p:nvPr/>
        </p:nvSpPr>
        <p:spPr>
          <a:xfrm>
            <a:off x="1188118" y="3951915"/>
            <a:ext cx="3960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5887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712968" cy="6264696"/>
          </a:xfrm>
        </p:spPr>
        <p:txBody>
          <a:bodyPr anchor="t" anchorCtr="0"/>
          <a:lstStyle/>
          <a:p>
            <a:pPr algn="l"/>
            <a:r>
              <a:rPr lang="th-TH" sz="4400" b="1" dirty="0">
                <a:solidFill>
                  <a:schemeClr val="tx1"/>
                </a:solidFill>
              </a:rPr>
              <a:t>การจัดหาพัสดุของหน่วยบริการ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10.หลักประกันสัญญา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ใช้หลักประกันสัญญาเช่นเดียวกับการจัดหาพัสดุตามพ.ร.บ.จัดซื้อจัดจ้างฯ เช่น เงินสด เช็คหรือด</a:t>
            </a:r>
            <a:r>
              <a:rPr lang="th-TH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ราฟท์</a:t>
            </a: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หรือหนังสือค้ำประกันธนาคาร ฯลฯ ในอัตราร้อยละ 5-10 ของวงเงินที่จัดหาพัสดุ (ข้อ 65,66) 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-การบริหารสัญญาและการตรวจรับพัสดุ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-การทิ้งงาน                                                  ให้เป็นไปตาม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-การบริหารพัสดุ                                          ก.ม.ว่าด้วยการ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							  จัดซื้อจัดจ้างฯ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                        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th-TH" sz="3200" b="1" dirty="0">
              <a:solidFill>
                <a:srgbClr val="C00000"/>
              </a:solidFill>
            </a:endParaRPr>
          </a:p>
        </p:txBody>
      </p:sp>
      <p:sp>
        <p:nvSpPr>
          <p:cNvPr id="3" name="ลูกศรขวา 2"/>
          <p:cNvSpPr/>
          <p:nvPr/>
        </p:nvSpPr>
        <p:spPr>
          <a:xfrm>
            <a:off x="1109610" y="156576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ขวา 7"/>
          <p:cNvSpPr/>
          <p:nvPr/>
        </p:nvSpPr>
        <p:spPr>
          <a:xfrm>
            <a:off x="1073606" y="3537012"/>
            <a:ext cx="39604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 </a:t>
            </a:r>
          </a:p>
        </p:txBody>
      </p:sp>
      <p:sp>
        <p:nvSpPr>
          <p:cNvPr id="5" name="วงเล็บปีกกาขวา 4"/>
          <p:cNvSpPr/>
          <p:nvPr/>
        </p:nvSpPr>
        <p:spPr>
          <a:xfrm>
            <a:off x="6084168" y="3661204"/>
            <a:ext cx="792088" cy="1080120"/>
          </a:xfrm>
          <a:prstGeom prst="rightBrace">
            <a:avLst>
              <a:gd name="adj1" fmla="val 8333"/>
              <a:gd name="adj2" fmla="val 485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471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305800" cy="4320480"/>
          </a:xfrm>
        </p:spPr>
        <p:txBody>
          <a:bodyPr/>
          <a:lstStyle/>
          <a:p>
            <a:pPr algn="l"/>
            <a:r>
              <a:rPr lang="th-TH" dirty="0">
                <a:solidFill>
                  <a:schemeClr val="tx1"/>
                </a:solidFill>
              </a:rPr>
              <a:t>ระเบียบที่เกี่ยวข้อง</a:t>
            </a:r>
            <a:br>
              <a:rPr lang="th-TH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  <a:cs typeface="+mn-cs"/>
              </a:rPr>
              <a:t>1.ระเบียบ ก.สธ.ว่าด้วยเงินบำรุงของหน่วยบริการในสังกัด  ก.สธ. 256</a:t>
            </a:r>
            <a:r>
              <a:rPr lang="th-TH" sz="3200" dirty="0">
                <a:solidFill>
                  <a:schemeClr val="tx1"/>
                </a:solidFill>
              </a:rPr>
              <a:t>2</a:t>
            </a:r>
            <a:br>
              <a:rPr lang="th-TH" sz="3200" dirty="0">
                <a:solidFill>
                  <a:schemeClr val="tx1"/>
                </a:solidFill>
                <a:cs typeface="+mn-cs"/>
              </a:rPr>
            </a:br>
            <a:r>
              <a:rPr lang="th-TH" sz="3200" dirty="0">
                <a:solidFill>
                  <a:schemeClr val="tx1"/>
                </a:solidFill>
              </a:rPr>
              <a:t>2.ระเบียบ ก.สธ.ว่าด้วยเงินบริจาคและทรัพย์สินบริจาคของหน่วยบริการ 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  พ.ศ. 2561 (บังคับใช้ตั้งแต่ 21 เม.ย.61)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3.ระเบียบ ก.สธ.ว่าด้วยวิธีปฏิบัติเกี่ยวกับการจัดซื้อจัดจ้างและการพัสดุโดยใช้เงินบริจาคของหน่วยบริการในสังกัด ก.สธ. พ.ศ. 2561 (บังคับใช้ตั้งแต่ 21 เม.ย.61)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4.ระเบียบ ก.คลัง ว่าด้วยการรับเงินหรือทรัพย์สินที่มีผู้บริจาคให้ทางราชการ พ.ศ. 2526</a:t>
            </a:r>
            <a:br>
              <a:rPr lang="th-TH" dirty="0">
                <a:solidFill>
                  <a:schemeClr val="tx1"/>
                </a:solidFill>
              </a:rPr>
            </a:br>
            <a:endParaRPr lang="th-T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362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712968" cy="6264696"/>
          </a:xfrm>
        </p:spPr>
        <p:txBody>
          <a:bodyPr anchor="t" anchorCtr="0"/>
          <a:lstStyle/>
          <a:p>
            <a:pPr algn="l"/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ขอขอบคุณ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			    จาก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กลุ่มงานนิติการ  สสจ. สระแก้ว                                                        </a:t>
            </a:r>
            <a:b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th-TH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96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305800" cy="5760640"/>
          </a:xfrm>
        </p:spPr>
        <p:txBody>
          <a:bodyPr anchor="t" anchorCtr="0"/>
          <a:lstStyle/>
          <a:p>
            <a:pPr algn="l"/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1.ระเบียบ ก.สธ.ว่าด้วยเงินบำรุงของหน่วยบริการในสังกัด  ก.สธ. 2562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rgbClr val="C00000"/>
                </a:solidFill>
              </a:rPr>
              <a:t>    ข้อ 5 เงินบำรุง ได้แก่ 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            (2) เงินที่หน่วยบริการได้รับในลักษณะหนึ่งลักษณะใด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                 2.4  เงินที่มีผู้บริจาคหรือมอบให้โดยระบุวัตถุประสงค์หรือไม่ได้ระบุวัตถุประสงค์ หรือระบุวัตถุประสงค์ไม่ชัดแจ้ง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            </a:t>
            </a:r>
            <a:r>
              <a:rPr lang="th-TH" sz="3200" dirty="0">
                <a:solidFill>
                  <a:srgbClr val="C00000"/>
                </a:solidFill>
              </a:rPr>
              <a:t>หน่วยบริการ </a:t>
            </a:r>
            <a:r>
              <a:rPr lang="th-TH" sz="3200" dirty="0">
                <a:solidFill>
                  <a:schemeClr val="tx1"/>
                </a:solidFill>
              </a:rPr>
              <a:t>หมายความว่า  รพท. รพศ. </a:t>
            </a:r>
            <a:r>
              <a:rPr lang="th-TH" sz="3200" dirty="0" err="1">
                <a:solidFill>
                  <a:schemeClr val="tx1"/>
                </a:solidFill>
              </a:rPr>
              <a:t>รพช</a:t>
            </a:r>
            <a:r>
              <a:rPr lang="th-TH" sz="3200" dirty="0">
                <a:solidFill>
                  <a:schemeClr val="tx1"/>
                </a:solidFill>
              </a:rPr>
              <a:t>. รพ.สต.  สอ.เฉลิม พระเกียรติ  หรือที่เรียกชื่อเป็นอย่างอื่น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            </a:t>
            </a:r>
            <a:r>
              <a:rPr lang="th-TH" sz="3200" dirty="0" err="1">
                <a:solidFill>
                  <a:schemeClr val="tx1"/>
                </a:solidFill>
              </a:rPr>
              <a:t>สสจ</a:t>
            </a:r>
            <a:r>
              <a:rPr lang="th-TH" sz="3200" dirty="0">
                <a:solidFill>
                  <a:schemeClr val="tx1"/>
                </a:solidFill>
              </a:rPr>
              <a:t>. </a:t>
            </a:r>
            <a:r>
              <a:rPr lang="th-TH" sz="3200" dirty="0" err="1">
                <a:solidFill>
                  <a:schemeClr val="tx1"/>
                </a:solidFill>
              </a:rPr>
              <a:t>สสอ</a:t>
            </a:r>
            <a:r>
              <a:rPr lang="th-TH" sz="3200" dirty="0">
                <a:solidFill>
                  <a:schemeClr val="tx1"/>
                </a:solidFill>
              </a:rPr>
              <a:t>. หรือหน่วยงานอื่นใดที่ดำเนินงานและประสานเกี่ยวกับการสาธารณสุข ตามที่ปลัด </a:t>
            </a:r>
            <a:r>
              <a:rPr lang="th-TH" sz="3200" dirty="0" err="1">
                <a:solidFill>
                  <a:schemeClr val="tx1"/>
                </a:solidFill>
              </a:rPr>
              <a:t>สธ</a:t>
            </a:r>
            <a:r>
              <a:rPr lang="th-TH" sz="3200" dirty="0">
                <a:solidFill>
                  <a:schemeClr val="tx1"/>
                </a:solidFill>
              </a:rPr>
              <a:t>.กำหนด</a:t>
            </a:r>
            <a:br>
              <a:rPr lang="th-TH" sz="3200" dirty="0">
                <a:solidFill>
                  <a:schemeClr val="tx1"/>
                </a:solidFill>
              </a:rPr>
            </a:br>
            <a:br>
              <a:rPr lang="th-TH" sz="3200" dirty="0">
                <a:solidFill>
                  <a:schemeClr val="tx1"/>
                </a:solidFill>
              </a:rPr>
            </a:br>
            <a:br>
              <a:rPr lang="th-TH" dirty="0">
                <a:solidFill>
                  <a:schemeClr val="tx1"/>
                </a:solidFill>
              </a:rPr>
            </a:br>
            <a:endParaRPr lang="th-T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787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305800" cy="5760640"/>
          </a:xfrm>
        </p:spPr>
        <p:txBody>
          <a:bodyPr anchor="t" anchorCtr="0"/>
          <a:lstStyle/>
          <a:p>
            <a:pPr algn="l"/>
            <a:r>
              <a:rPr lang="th-TH" sz="3200" dirty="0">
                <a:solidFill>
                  <a:srgbClr val="C00000"/>
                </a:solidFill>
              </a:rPr>
              <a:t>ข้อ 9 วรรคท้าย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การจ่ายเงินบำรุงเพื่อดำเนินการจากเงินที่มีผู้บริจาคหรือมอบให้โดยระบุวัตถุประสงค์หรือไม่ได้ระบุวัตถุประสงค์ หรือระบุวัตถุประสงค์ไม่ชัดแจ้ง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รวมถึงผลประโยชน์ที่เกิดจากทรัพย์สินที่ได้รับจากผู้บริจาค   ให้เป็นไปตามระเบียบ ที่ </a:t>
            </a:r>
            <a:r>
              <a:rPr lang="th-TH" sz="3200" dirty="0" err="1">
                <a:solidFill>
                  <a:schemeClr val="tx1"/>
                </a:solidFill>
              </a:rPr>
              <a:t>ก.สธ</a:t>
            </a:r>
            <a:r>
              <a:rPr lang="th-TH" sz="3200" dirty="0">
                <a:solidFill>
                  <a:schemeClr val="tx1"/>
                </a:solidFill>
              </a:rPr>
              <a:t>.กำหนด  โดยความเห็นชอบจากกระทรวงการคลัง</a:t>
            </a:r>
            <a:br>
              <a:rPr lang="th-TH" sz="3200" dirty="0">
                <a:solidFill>
                  <a:schemeClr val="tx1"/>
                </a:solidFill>
              </a:rPr>
            </a:br>
            <a:br>
              <a:rPr lang="th-TH" sz="3200" dirty="0">
                <a:solidFill>
                  <a:schemeClr val="tx1"/>
                </a:solidFill>
              </a:rPr>
            </a:br>
            <a:br>
              <a:rPr lang="th-TH" sz="3200" dirty="0">
                <a:solidFill>
                  <a:schemeClr val="tx1"/>
                </a:solidFill>
              </a:rPr>
            </a:br>
            <a:br>
              <a:rPr lang="th-TH" dirty="0">
                <a:solidFill>
                  <a:schemeClr val="tx1"/>
                </a:solidFill>
              </a:rPr>
            </a:br>
            <a:endParaRPr lang="th-TH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496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305800" cy="5760640"/>
          </a:xfrm>
        </p:spPr>
        <p:txBody>
          <a:bodyPr anchor="t" anchorCtr="0"/>
          <a:lstStyle/>
          <a:p>
            <a:pPr algn="l"/>
            <a:r>
              <a:rPr lang="th-TH" sz="3200" b="1" dirty="0">
                <a:solidFill>
                  <a:srgbClr val="C00000"/>
                </a:solidFill>
              </a:rPr>
              <a:t>หลักเกณฑ์การรับบริจาคตามระเบียบ </a:t>
            </a:r>
            <a:r>
              <a:rPr lang="th-TH" sz="3200" b="1" dirty="0" err="1">
                <a:solidFill>
                  <a:srgbClr val="C00000"/>
                </a:solidFill>
              </a:rPr>
              <a:t>ก.สธ</a:t>
            </a:r>
            <a:r>
              <a:rPr lang="th-TH" sz="3200" b="1" dirty="0">
                <a:solidFill>
                  <a:srgbClr val="C00000"/>
                </a:solidFill>
              </a:rPr>
              <a:t>. ว่าด้วยเงินบริจาคและทรัพย์สิน บริจาคของหน่วยบริการ  พ.ศ. 2561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ในระเบียบนี้                                                                   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                  </a:t>
            </a:r>
            <a:r>
              <a:rPr lang="th-TH" sz="3200" b="1" dirty="0">
                <a:solidFill>
                  <a:schemeClr val="tx1"/>
                </a:solidFill>
              </a:rPr>
              <a:t>หน่วยบริการ           ทรัพย์บริจาค             เงินบริจาค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                                           </a:t>
            </a:r>
            <a:br>
              <a:rPr lang="th-TH" sz="3200" dirty="0">
                <a:solidFill>
                  <a:schemeClr val="tx1"/>
                </a:solidFill>
              </a:rPr>
            </a:br>
            <a:r>
              <a:rPr lang="th-TH" sz="3200" dirty="0">
                <a:solidFill>
                  <a:schemeClr val="tx1"/>
                </a:solidFill>
              </a:rPr>
              <a:t>                                                                          </a:t>
            </a:r>
            <a:r>
              <a:rPr lang="th-TH" sz="3200" b="1" dirty="0">
                <a:solidFill>
                  <a:schemeClr val="tx1"/>
                </a:solidFill>
              </a:rPr>
              <a:t>ทรัพย์บริจาค</a:t>
            </a:r>
            <a:br>
              <a:rPr lang="th-TH" dirty="0">
                <a:solidFill>
                  <a:schemeClr val="tx1"/>
                </a:solidFill>
              </a:rPr>
            </a:br>
            <a:r>
              <a:rPr lang="th-TH" dirty="0">
                <a:solidFill>
                  <a:schemeClr val="tx1"/>
                </a:solidFill>
              </a:rPr>
              <a:t>            </a:t>
            </a:r>
            <a:r>
              <a:rPr lang="th-TH" sz="3200" b="1" dirty="0">
                <a:solidFill>
                  <a:schemeClr val="tx1"/>
                </a:solidFill>
              </a:rPr>
              <a:t>คณะกรรมการบริหารเงินและทรัพย์สินที่มีผู้บริจาคของหน่วยบริการ (ข้อ 6) ซึ่ง หน.หน่วยบริการแต่งตั้ง 5-7  คน</a:t>
            </a:r>
          </a:p>
        </p:txBody>
      </p:sp>
      <p:sp>
        <p:nvSpPr>
          <p:cNvPr id="4" name="ลูกศรขวา 3"/>
          <p:cNvSpPr/>
          <p:nvPr/>
        </p:nvSpPr>
        <p:spPr>
          <a:xfrm>
            <a:off x="3256459" y="2115037"/>
            <a:ext cx="288032" cy="3554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ลง 5"/>
          <p:cNvSpPr/>
          <p:nvPr/>
        </p:nvSpPr>
        <p:spPr>
          <a:xfrm>
            <a:off x="2128808" y="2636912"/>
            <a:ext cx="426967" cy="12080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วงเล็บปีกกาขวา 6"/>
          <p:cNvSpPr/>
          <p:nvPr/>
        </p:nvSpPr>
        <p:spPr>
          <a:xfrm>
            <a:off x="5292080" y="2292762"/>
            <a:ext cx="360040" cy="11362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5818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305800" cy="6264696"/>
          </a:xfrm>
        </p:spPr>
        <p:txBody>
          <a:bodyPr anchor="t" anchorCtr="0"/>
          <a:lstStyle/>
          <a:p>
            <a:pPr algn="l"/>
            <a:r>
              <a:rPr lang="th-TH" sz="3200" b="1" dirty="0">
                <a:solidFill>
                  <a:schemeClr val="tx1"/>
                </a:solidFill>
              </a:rPr>
              <a:t>คณะกรรมการบริหารเงินและทรัพย์สินที่มีผู้บริจาคของหน่วยบริการ (ข้อ 6)  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</a:t>
            </a:r>
            <a:r>
              <a:rPr lang="th-TH" sz="3200" b="1" dirty="0">
                <a:solidFill>
                  <a:srgbClr val="C00000"/>
                </a:solidFill>
              </a:rPr>
              <a:t>อำนาจหน้าที่ (ข้อ 7)                        </a:t>
            </a:r>
            <a:r>
              <a:rPr lang="th-TH" sz="3200" b="1" dirty="0">
                <a:solidFill>
                  <a:schemeClr val="tx1"/>
                </a:solidFill>
              </a:rPr>
              <a:t>1.วางแผนรับบริจาค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			                          2.พิจารณารับบริจาค (ข้อ 8)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                           3.วางแผนใช้ทรัพย์บริจาค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                           4.ทำรายงานรับจ่าย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				           5.ติดตามตรวจสอบการรับจ่าย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				           6.แต่งตั้งอนุกรรมการ</a:t>
            </a:r>
            <a:br>
              <a:rPr lang="th-TH" sz="3200" b="1" dirty="0">
                <a:solidFill>
                  <a:srgbClr val="C00000"/>
                </a:solidFill>
              </a:rPr>
            </a:br>
            <a:r>
              <a:rPr lang="th-TH" sz="3200" b="1" dirty="0">
                <a:solidFill>
                  <a:srgbClr val="C00000"/>
                </a:solidFill>
              </a:rPr>
              <a:t>     เกณฑ์การรับบริจาคฯ (ข้อ 8)</a:t>
            </a:r>
            <a:br>
              <a:rPr lang="th-TH" sz="3200" b="1" dirty="0">
                <a:solidFill>
                  <a:srgbClr val="C00000"/>
                </a:solidFill>
              </a:rPr>
            </a:br>
            <a:r>
              <a:rPr lang="th-TH" sz="3200" b="1" dirty="0">
                <a:solidFill>
                  <a:srgbClr val="C00000"/>
                </a:solidFill>
              </a:rPr>
              <a:t>         </a:t>
            </a:r>
            <a:r>
              <a:rPr lang="th-TH" sz="3200" b="1" dirty="0">
                <a:solidFill>
                  <a:schemeClr val="tx1"/>
                </a:solidFill>
              </a:rPr>
              <a:t>1.คำนึงผลได้ผลเสียและผลประโยชน์ที่จะได้รับ 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2.บริจาคโดยสมัครใจ  ไม่แลกเปลี่ยนผลประโยชน์  หรือมีเงื่อนไข ให้ประโยชน์ผู้หนึ่งผู้ใดโดยเฉพาะ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3.คำนึงถึงประโยชน์/ภาระที่จะเกิดขึ้นทั้งปัจจุบันและอนาคต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</a:t>
            </a:r>
          </a:p>
        </p:txBody>
      </p:sp>
      <p:sp>
        <p:nvSpPr>
          <p:cNvPr id="7" name="ลูกศรขวา 6"/>
          <p:cNvSpPr/>
          <p:nvPr/>
        </p:nvSpPr>
        <p:spPr>
          <a:xfrm>
            <a:off x="3779912" y="1628800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ลง 7"/>
          <p:cNvSpPr/>
          <p:nvPr/>
        </p:nvSpPr>
        <p:spPr>
          <a:xfrm>
            <a:off x="1147845" y="1340768"/>
            <a:ext cx="432048" cy="21602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008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305800" cy="6264696"/>
          </a:xfrm>
        </p:spPr>
        <p:txBody>
          <a:bodyPr anchor="t" anchorCtr="0"/>
          <a:lstStyle/>
          <a:p>
            <a:pPr algn="l"/>
            <a:r>
              <a:rPr lang="th-TH" sz="3200" b="1" dirty="0">
                <a:solidFill>
                  <a:srgbClr val="C00000"/>
                </a:solidFill>
              </a:rPr>
              <a:t>ข้อห้ามการรับบริจาค (ข้อ 9)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1.การบริจาคที่ระบุเงื่อนไขหรือข้อเรียก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เกินความจำเป็น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			      2.การรับบริจาคที่ดินเอกชนถ้าไม่มีแผนงาน    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โครงการรองรับการใช้ประโยชน์ตามความ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ประสงค์  ห้ามรับบริจาค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                           </a:t>
            </a:r>
            <a:br>
              <a:rPr lang="th-TH" sz="3200" b="1" dirty="0">
                <a:solidFill>
                  <a:srgbClr val="C00000"/>
                </a:solidFill>
              </a:rPr>
            </a:br>
            <a:r>
              <a:rPr lang="th-TH" sz="3200" b="1" dirty="0">
                <a:solidFill>
                  <a:srgbClr val="C00000"/>
                </a:solidFill>
              </a:rPr>
              <a:t> การรับเงินบริจาคสามารถรับได้โดย (ข้อ 10)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        1.เงินสด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        2.เช็คหรื</a:t>
            </a:r>
            <a:r>
              <a:rPr lang="th-TH" sz="3200" b="1" dirty="0" err="1">
                <a:solidFill>
                  <a:schemeClr val="tx1"/>
                </a:solidFill>
              </a:rPr>
              <a:t>อดร๊าฟท์</a:t>
            </a:r>
            <a:r>
              <a:rPr lang="th-TH" sz="3200" b="1" dirty="0">
                <a:solidFill>
                  <a:schemeClr val="tx1"/>
                </a:solidFill>
              </a:rPr>
              <a:t>ที่ธนาคารสั่งจ่าย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         3.ผ่านบัญชีเงินฝากธนาคาร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         4.รับเงินบริจาคโดยวิธีอื่นๆ เช่น 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            บัตรเครดิต  บัตร</a:t>
            </a:r>
            <a:r>
              <a:rPr lang="th-TH" sz="3200" b="1" dirty="0" err="1">
                <a:solidFill>
                  <a:schemeClr val="tx1"/>
                </a:solidFill>
              </a:rPr>
              <a:t>เดร</a:t>
            </a:r>
            <a:r>
              <a:rPr lang="th-TH" sz="3200" b="1" dirty="0">
                <a:solidFill>
                  <a:schemeClr val="tx1"/>
                </a:solidFill>
              </a:rPr>
              <a:t>บิต</a:t>
            </a:r>
          </a:p>
        </p:txBody>
      </p:sp>
      <p:sp>
        <p:nvSpPr>
          <p:cNvPr id="7" name="ลูกศรขวา 6"/>
          <p:cNvSpPr/>
          <p:nvPr/>
        </p:nvSpPr>
        <p:spPr>
          <a:xfrm>
            <a:off x="2476364" y="824211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ลูกศรขวา 4"/>
          <p:cNvSpPr/>
          <p:nvPr/>
        </p:nvSpPr>
        <p:spPr>
          <a:xfrm>
            <a:off x="2476364" y="4293096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256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305800" cy="6264696"/>
          </a:xfrm>
        </p:spPr>
        <p:txBody>
          <a:bodyPr anchor="t" anchorCtr="0"/>
          <a:lstStyle/>
          <a:p>
            <a:pPr algn="l"/>
            <a:r>
              <a:rPr lang="th-TH" sz="3200" b="1" dirty="0">
                <a:solidFill>
                  <a:srgbClr val="C00000"/>
                </a:solidFill>
              </a:rPr>
              <a:t>วิธีรับเงินบริจาค (ข้อ 11)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1.หน่วยบริการต้องเปิดบัญชีรับเงินบริจาคกับ 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ธ.พาณิชย์ ประเภทออมทรัพย์ ชื่อบัญชี “ เงินบริจาค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ของ รพ.สต./รพ. .......................”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2.ออกใบเสร็จรับเงินแก่ผู้บริจาค  ถ้าทราบชื่อให้ระบุชื่อผู้บริจาค /ถ้าไม่ทราบให้ระบุว่า  “ไม่ประสงค์ออกนาม/”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ถ้ามีวัตถุประสงค์ให้ระบุด้วย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3. กรณีรับเงินสดผ่านตู้ รับบริจาค   ไม่ต้องออกใบเสร็จ  แต่ต้องให้ หน.หน่วยบริการ แต่งตั้ง </a:t>
            </a:r>
            <a:r>
              <a:rPr lang="th-TH" sz="3200" b="1" dirty="0" err="1">
                <a:solidFill>
                  <a:schemeClr val="tx1"/>
                </a:solidFill>
              </a:rPr>
              <a:t>จนท</a:t>
            </a:r>
            <a:r>
              <a:rPr lang="th-TH" sz="3200" b="1" dirty="0">
                <a:solidFill>
                  <a:schemeClr val="tx1"/>
                </a:solidFill>
              </a:rPr>
              <a:t>.ตรวจนับเงิน ส่ง หน.การเงิน  เพื่อนำเสนอ หน.หน่วยบริการ เพื่อนำฝากบัญชี ตามข้อ 1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                                     </a:t>
            </a:r>
          </a:p>
        </p:txBody>
      </p:sp>
      <p:sp>
        <p:nvSpPr>
          <p:cNvPr id="7" name="ลูกศรขวา 6"/>
          <p:cNvSpPr/>
          <p:nvPr/>
        </p:nvSpPr>
        <p:spPr>
          <a:xfrm>
            <a:off x="956942" y="836712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4281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96944" cy="6264696"/>
          </a:xfrm>
        </p:spPr>
        <p:txBody>
          <a:bodyPr anchor="t" anchorCtr="0"/>
          <a:lstStyle/>
          <a:p>
            <a:pPr algn="l"/>
            <a:r>
              <a:rPr lang="th-TH" sz="3200" b="1" dirty="0">
                <a:solidFill>
                  <a:srgbClr val="C00000"/>
                </a:solidFill>
              </a:rPr>
              <a:t>หลักการรับบริจาคทรัพย์สินที่เป็นอสังหาริมทรัพย์  (ข้อ 13)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เช่น ที่ดิน อาคาร งานก่อสร้าง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1. ตรวจสอบกรรมสิทธิ์ สิทธิครอบครอง  ภาระติดพัน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	         2. ประเมินมูลค่าทรัพย์ที่จะบริจาค  เช่น ราคาประเมินของ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กรมที่ดิน ราคากลางของราชการ 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3. การรับบริจาคอาคารที่ผู้บริจาคก่อสร้างเองในที่ดิน    ซึ่งหน่วยบริการขอใช้ประโยชน์จากส่วนราชการอื่น  หน่วยบริการต้องทำความ ตกลงกับส่วนราชการนั้นๆ ก่อน    ฯลฯ</a:t>
            </a:r>
            <a:br>
              <a:rPr lang="th-TH" sz="3200" b="1" dirty="0">
                <a:solidFill>
                  <a:schemeClr val="tx1"/>
                </a:solidFill>
              </a:rPr>
            </a:br>
            <a:r>
              <a:rPr lang="th-TH" sz="3200" b="1" dirty="0">
                <a:solidFill>
                  <a:schemeClr val="tx1"/>
                </a:solidFill>
              </a:rPr>
              <a:t>                     4.ให้ขออนุมัติหัวหน้าส่วนราชการ(</a:t>
            </a:r>
            <a:r>
              <a:rPr lang="th-TH" sz="3200" b="1" dirty="0" err="1">
                <a:solidFill>
                  <a:schemeClr val="tx1"/>
                </a:solidFill>
              </a:rPr>
              <a:t>สป.สธ</a:t>
            </a:r>
            <a:r>
              <a:rPr lang="th-TH" sz="3200" b="1" dirty="0">
                <a:solidFill>
                  <a:schemeClr val="tx1"/>
                </a:solidFill>
              </a:rPr>
              <a:t>.)ก่อนรับบริจาค</a:t>
            </a:r>
            <a:br>
              <a:rPr lang="th-TH" sz="3200" b="1" dirty="0">
                <a:solidFill>
                  <a:srgbClr val="C00000"/>
                </a:solidFill>
              </a:rPr>
            </a:br>
            <a:r>
              <a:rPr lang="th-TH" sz="3200" b="1" dirty="0">
                <a:solidFill>
                  <a:srgbClr val="C00000"/>
                </a:solidFill>
              </a:rPr>
              <a:t> </a:t>
            </a:r>
            <a:endParaRPr lang="th-TH" sz="3200" b="1" dirty="0">
              <a:solidFill>
                <a:schemeClr val="tx1"/>
              </a:solidFill>
            </a:endParaRPr>
          </a:p>
        </p:txBody>
      </p:sp>
      <p:sp>
        <p:nvSpPr>
          <p:cNvPr id="7" name="ลูกศรขวา 6"/>
          <p:cNvSpPr/>
          <p:nvPr/>
        </p:nvSpPr>
        <p:spPr>
          <a:xfrm>
            <a:off x="899592" y="823934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4281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กระดาษ">
  <a:themeElements>
    <a:clrScheme name="ทางเดิน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เฉลียง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กระดา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753</TotalTime>
  <Words>2146</Words>
  <Application>Microsoft Office PowerPoint</Application>
  <PresentationFormat>นำเสนอทางหน้าจอ (4:3)</PresentationFormat>
  <Paragraphs>22</Paragraphs>
  <Slides>20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20</vt:i4>
      </vt:variant>
    </vt:vector>
  </HeadingPairs>
  <TitlesOfParts>
    <vt:vector size="24" baseType="lpstr">
      <vt:lpstr>Calibri</vt:lpstr>
      <vt:lpstr>Century Schoolbook</vt:lpstr>
      <vt:lpstr>Wingdings 2</vt:lpstr>
      <vt:lpstr>กระดาษ</vt:lpstr>
      <vt:lpstr>การรับบริจาคและจัดการ เงินหรือทรัพย์สินบริจาค ของหน่วยบริการ</vt:lpstr>
      <vt:lpstr>ระเบียบที่เกี่ยวข้อง 1.ระเบียบ ก.สธ.ว่าด้วยเงินบำรุงของหน่วยบริการในสังกัด  ก.สธ. 2562 2.ระเบียบ ก.สธ.ว่าด้วยเงินบริจาคและทรัพย์สินบริจาคของหน่วยบริการ    พ.ศ. 2561 (บังคับใช้ตั้งแต่ 21 เม.ย.61) 3.ระเบียบ ก.สธ.ว่าด้วยวิธีปฏิบัติเกี่ยวกับการจัดซื้อจัดจ้างและการพัสดุโดยใช้เงินบริจาคของหน่วยบริการในสังกัด ก.สธ. พ.ศ. 2561 (บังคับใช้ตั้งแต่ 21 เม.ย.61) 4.ระเบียบ ก.คลัง ว่าด้วยการรับเงินหรือทรัพย์สินที่มีผู้บริจาคให้ทางราชการ พ.ศ. 2526 </vt:lpstr>
      <vt:lpstr> 1.ระเบียบ ก.สธ.ว่าด้วยเงินบำรุงของหน่วยบริการในสังกัด  ก.สธ. 2562     ข้อ 5 เงินบำรุง ได้แก่              (2) เงินที่หน่วยบริการได้รับในลักษณะหนึ่งลักษณะใด                  2.4  เงินที่มีผู้บริจาคหรือมอบให้โดยระบุวัตถุประสงค์หรือไม่ได้ระบุวัตถุประสงค์ หรือระบุวัตถุประสงค์ไม่ชัดแจ้ง             หน่วยบริการ หมายความว่า  รพท. รพศ. รพช. รพ.สต.  สอ.เฉลิม พระเกียรติ  หรือที่เรียกชื่อเป็นอย่างอื่น             สสจ. สสอ. หรือหน่วยงานอื่นใดที่ดำเนินงานและประสานเกี่ยวกับการสาธารณสุข ตามที่ปลัด สธ.กำหนด   </vt:lpstr>
      <vt:lpstr>ข้อ 9 วรรคท้าย การจ่ายเงินบำรุงเพื่อดำเนินการจากเงินที่มีผู้บริจาคหรือมอบให้โดยระบุวัตถุประสงค์หรือไม่ได้ระบุวัตถุประสงค์ หรือระบุวัตถุประสงค์ไม่ชัดแจ้ง รวมถึงผลประโยชน์ที่เกิดจากทรัพย์สินที่ได้รับจากผู้บริจาค   ให้เป็นไปตามระเบียบ ที่ ก.สธ.กำหนด  โดยความเห็นชอบจากกระทรวงการคลัง    </vt:lpstr>
      <vt:lpstr>หลักเกณฑ์การรับบริจาคตามระเบียบ ก.สธ. ว่าด้วยเงินบริจาคและทรัพย์สิน บริจาคของหน่วยบริการ  พ.ศ. 2561 ในระเบียบนี้                                                                                      หน่วยบริการ           ทรัพย์บริจาค             เงินบริจาค                                                                                                                                                                                                                                                                                     ทรัพย์บริจาค             คณะกรรมการบริหารเงินและทรัพย์สินที่มีผู้บริจาคของหน่วยบริการ (ข้อ 6) ซึ่ง หน.หน่วยบริการแต่งตั้ง 5-7  คน</vt:lpstr>
      <vt:lpstr>คณะกรรมการบริหารเงินและทรัพย์สินที่มีผู้บริจาคของหน่วยบริการ (ข้อ 6)             อำนาจหน้าที่ (ข้อ 7)                        1.วางแผนรับบริจาค                              2.พิจารณารับบริจาค (ข้อ 8)                                                                         3.วางแผนใช้ทรัพย์บริจาค                                                                         4.ทำรายงานรับจ่าย                5.ติดตามตรวจสอบการรับจ่าย                6.แต่งตั้งอนุกรรมการ      เกณฑ์การรับบริจาคฯ (ข้อ 8)          1.คำนึงผลได้ผลเสียและผลประโยชน์ที่จะได้รับ           2.บริจาคโดยสมัครใจ  ไม่แลกเปลี่ยนผลประโยชน์  หรือมีเงื่อนไข ให้ประโยชน์ผู้หนึ่งผู้ใดโดยเฉพาะ          3.คำนึงถึงประโยชน์/ภาระที่จะเกิดขึ้นทั้งปัจจุบันและอนาคต                                        </vt:lpstr>
      <vt:lpstr>ข้อห้ามการรับบริจาค (ข้อ 9)                                           1.การบริจาคที่ระบุเงื่อนไขหรือข้อเรียก                                              เกินความจำเป็น          2.การรับบริจาคที่ดินเอกชนถ้าไม่มีแผนงาน                                                  โครงการรองรับการใช้ประโยชน์ตามความ                                              ประสงค์  ห้ามรับบริจาค                                                                           การรับเงินบริจาคสามารถรับได้โดย (ข้อ 10)                                                      1.เงินสด                                                      2.เช็คหรือดร๊าฟท์ที่ธนาคารสั่งจ่าย                                                       3.ผ่านบัญชีเงินฝากธนาคาร                                                       4.รับเงินบริจาคโดยวิธีอื่นๆ เช่น                                                           บัตรเครดิต  บัตรเดรบิต</vt:lpstr>
      <vt:lpstr>วิธีรับเงินบริจาค (ข้อ 11)                             1.หน่วยบริการต้องเปิดบัญชีรับเงินบริจาคกับ                                  ธ.พาณิชย์ ประเภทออมทรัพย์ ชื่อบัญชี “ เงินบริจาค                                 ของ รพ.สต./รพ. .......................”                               2.ออกใบเสร็จรับเงินแก่ผู้บริจาค  ถ้าทราบชื่อให้ระบุชื่อผู้บริจาค /ถ้าไม่ทราบให้ระบุว่า  “ไม่ประสงค์ออกนาม/” ถ้ามีวัตถุประสงค์ให้ระบุด้วย                               3. กรณีรับเงินสดผ่านตู้ รับบริจาค   ไม่ต้องออกใบเสร็จ  แต่ต้องให้ หน.หน่วยบริการ แต่งตั้ง จนท.ตรวจนับเงิน ส่ง หน.การเงิน  เพื่อนำเสนอ หน.หน่วยบริการ เพื่อนำฝากบัญชี ตามข้อ 1                                                           </vt:lpstr>
      <vt:lpstr>หลักการรับบริจาคทรัพย์สินที่เป็นอสังหาริมทรัพย์  (ข้อ 13)                     เช่น ที่ดิน อาคาร งานก่อสร้าง                      1. ตรวจสอบกรรมสิทธิ์ สิทธิครอบครอง  ภาระติดพัน           2. ประเมินมูลค่าทรัพย์ที่จะบริจาค  เช่น ราคาประเมินของ        กรมที่ดิน ราคากลางของราชการ                       3. การรับบริจาคอาคารที่ผู้บริจาคก่อสร้างเองในที่ดิน    ซึ่งหน่วยบริการขอใช้ประโยชน์จากส่วนราชการอื่น  หน่วยบริการต้องทำความ ตกลงกับส่วนราชการนั้นๆ ก่อน    ฯลฯ                      4.ให้ขออนุมัติหัวหน้าส่วนราชการ(สป.สธ.)ก่อนรับบริจาค  </vt:lpstr>
      <vt:lpstr>หลักการรับบริจาคอาคาร งานก่อสร้าง  (ข้อ 14)                      1. จะต้องก่อสร้างตามแบบแปลนมาตรฐาน ก.สธ.                      2.หากมีความจำเป็นที่จะไม่ใช้แบบแปลนตาม 1. แบบก่อสร้างที่จะใช้จะต้องให้ผู้มีวิชาชีพเกี่ยวข้อง/หน.หน่วยบริการ ลงนามรับรอง / หน.หน่วยบริการ ต้องให้ความเห็นชอบผังหลักอาคารก่อสร้าง           3.แจ้งกรมธนารักษ์ก่อนก่อสร้าง/สร้างเสร็จให้ขึ้นทะเบียนที่ราชพัสดุ                      4.ออกหนังสือรับรองการรับบริจาคหรืออนุโมทนาบัตร เพื่อนำไปลดหย่อนภาษี/ขอเครื่องราชอิสริยาภรณ์                                     หากผู้บริจาคประสงค์จะตั้งชื่ออาคาร ให้ถือปฏิบัติตามระเบียบ สธ.ว่าด้วยการตั้งชื่อหน่วยบริการ อาคาร หรือทรัพย์สิน ที่ได้จากผู้บริจาคหรือที่ได้จัดสร้างหรือจัดซื้อจากเงินที่ได้รับบริจาค พ.ศ. 2558</vt:lpstr>
      <vt:lpstr> การตั้งชื่ออาคาร ตามระเบียบ สธ.ว่าด้วยการตั้งชื่อหน่วยบริการ อาคาร หรือทรัพย์สิน ที่ได้จากผู้บริจาคหรือที่ได้จัดสร้างหรือจัดซื้อจากเงินที่ได้รับบริจาค พ.ศ. 2558  หลักเกณฑ์               1.การตั้งชื่ออาคาร ต้องบริจาคไม่น้อยกว่าร้อยละ75 ของวงเงินก่อสร้าง                              2.การตั้งชื่อหรือติดชื่อผู้บริจาค ในอาคาร ต้องบริจาคไม่น้อยกว่า  ร้อยละ 25 ของวงเงินก่อสร้างอาคาร                              3.กรณีตั้งชื่อหน่วยบริการที่เปิดทำการใหม่....ให้ตั้งชื่อต่อท้ายชื่อหน่วยบริการ                              4.ผู้บริจาคที่ประสงค์จะตั้งชื่อหรือติดชื่อให้แสดงความจำนงเป็นลายลักษณ์อักษร </vt:lpstr>
      <vt:lpstr>   การรับบริจาคทรัพย์สินที่เป็นอสังหาริมทรัพย์ หลักเกณฑ์ (ข้อ 18)              หน่วยบริการต้อง              1.ตรวจสอบกรรมสิทธิ์ สิทธิครอบครอง ภาระผูกพัน                                        2.ประเมินราคาทรัพย์สินที่บริจาค              3.เมื่อรับบริจาคแล้ว ให้ออกหลักฐานการรับบริจาคตามมูลค่า                </vt:lpstr>
      <vt:lpstr>การใช้เงิน การจ่ายเงิน และการเก็บรักษาเงิน (ข้อ 19- 25)            เงินบริจาค ดอกผล ให้ใช้ได้เฉพาะการปฏิบัติราชการของหน่วยบริการ              -  ถ้าผู้บริจาคระบุวัตถุประสงค์        ให้ใช้ตามวัตถุประสงค์              -  หากบริจาคโดยไม่ระบุวัตถุประสงค์ หรือ ระบุไม่ชัดแจ้ง        ให้ คกก.บริหารเงินบริจาคฯ จ่ายตามแผนที่กำหนด              - วิธีปฏิบัติในการรับ เบิก จ่าย เก็บรักษา เงินบริจาค ให้ถือตามระเบียบราชการโดยอนุโลม              -  รายงานการรับจ่ายเงินให้หัวหน้าส่วนราชการทราบ เพื่อรายงานกรมบัญชีกลาง ภายใน 60 วัน นับแต่วันสิ้นปีงบประมาณ / รายงาน สตง.              -  การอนุมัติการจ่ายเงิน/การก่อหนี้ผูกพัน (ข้อ 21) โดยปลัดกระทรวง สธ. หรือ ผู้ที่ได้รับมอบหมาย (คส.สป.สธ.1895/2561 ลว.5 มิ.ย.2561 เรื่อง มอบอำนาจอนุมัติจ่ายเงินบำรุงและการอนุมัติจ่ายเงินบริจาค)               - การจัดซื้อจัดจ้างและการจัดหาพัสดุจากเงินบริจาค     ให้เป็นไปตามระเบียบ ก. สธ.ว่าด้วยวิธีปฏิบัติเกี่ยวกับการจัดซื้อจัดจ้างและการพัสดุฯ พ.ศ. 2561</vt:lpstr>
      <vt:lpstr>การบริจาคเงิน           เพื่อจัดหาพัสดุให้หน่วยบริการ  ระเบียบ ก.สธ.ว่าด้วยวิธีปฏิบัติเกี่ยวกับการจัดซื้อจัดจ้างและการพัสดุฯ โดยใช้เงินบริจาคของหน่วยบริการในสังกัด ก. สธ. พ.ศ. 2561             ผู้เกี่ยวข้องตามระเบียบนี้             1.เจ้าหน้าที่               2.หัวหน้าเจ้าหน้าที่                          ตามกฎหมาย/ระเบียบการจัดซื้อจัดจ้างฯ               3.ผู้อำนวยการ                 ผู้อำนวยการ หรือที่เรียกชื่ออย่างอื่นของ หน.หน่วยบริการ ตามระเบียบ ก.สธ.ว่าด้วยเงินบริจาคฯ พ.ศ. 2561               4.หัวหน้าส่วนราชการ           หัวหน้าส่วนราชการตาม ระเบียบ ก. สธ. ว่าด้วยเงินบริจาคฯ พ.ศ. 2561 (ปลัด สธ.)              </vt:lpstr>
      <vt:lpstr>การจัดหาพัสดุของหน่วยบริการ ตามระเบียบ ก.สธ.ว่าด้วยวิธีปฏิบัติเกี่ยวกับการจัดซื้อจัดจ้างและการพัสดุฯ โดยใช้เงินบริจาคของหน่วยบริการในสังกัด ก. สธ. พ.ศ. 2561           1. การจัดซื้อจัดจ้าง         ปลัด สธ.  มอบอำนาจให้ผู้อำนวยการเป็นผู้สั่งซื้อ สั่งจ้าง ลงนามในข้อตกลงหรือสัญญา  (ตาม คส.สป.สธ. ที่1449 / 2561 ลว 1 พ.ค. 2561 เรื่อง มอบอำนาจการสั่งซื้อ                              สั่งจ้างและลงนามในข้อตกลง)              2.บททั่วไปเกี่ยวกับจัดซื้อจัดจ้าง   2.1 จัดทำพัสดุเอง ตามข้อ 11 ให้ผู้อำนวยการแต่งตั้งผู้ควบคุมรับผิดชอบการจัดทำเองได้   2.2 ห้ามแบ่งซื้อหรือแบ่งจ้าง (ข้อ 12)         เพื่อให้อำนาจเปลี่ยนแปลง (ระเบียบกระทรวงการคลังฯ ข้อ 20)</vt:lpstr>
      <vt:lpstr>การจัดหาพัสดุของหน่วยบริการ            3.กระบวนการซื้อจ้าง             3.1 การซื้อหรือจ้าง ที่มิใช่งานก่อสร้าง ให้ผู้อำนวยการแต่งตั้งคณะกรรมการจัดทำร่างขอบเขตงาน (TOR)             3.2 การจ้างก่อสร้าง ให้ผู้อำนวยการแต่งตั้งคณะกรรมการจัดทำรูปแบบรายการก่อสร้าง                          3.3 ในการซื้อหรือจ้าง หรือซื้อที่ดินหรือสิ่งปลูกสร้าง ให้เจ้าหน้าที่ จัดทำ รายงานขอซื้อหรือขอจ้าง ตามข้อ 14 หรือ ข้อ 15                             * สามารถจัดซื้อจัดจ้างในกรณีมีเหตุจำเป็นเร่งด่วนไม่อาจคาดหมาย หรือต้องใช้พัสดุโดยฉุกเฉิน ในวงเงินไม่เกิน 500,000 บาท ได้ (ข้อ 14 วรรคสอง)  </vt:lpstr>
      <vt:lpstr>การจัดหาพัสดุของหน่วยบริการ            4.คณะกรรมการซื้อจ้าง  ให้ผู้อำนวยการมีอำนาจแต่งตั้ง (ข้อ 17)             4.1 คณะกรรมการซื้อหรือจ้าง             4.2 คณะกรรมการตรวจรับพัสดุ            5.วิธีการซื้อหรือจ้าง                           หลังจากได้รับความเห็นชอบจากผู้อำนวยการในรายงานขอซื้อขอจ้างตามข้อ 14 หรือ 15 แล้ว                                             หนังสือเชิญชวนผู้ประกอบการให้เสนอราคา หรือเชิญมาเจราต่อรอง                                                          รายงานผลการพิจารณาคัดเลือกพร้อมเหตุผล                  ผู้อำนวยการพิจารณาเห็นชอบ ประกาศผลผู้ชนะ  แจ้งผู้เสนอราคาทราบทางไปรษณีย์ทุกราย              ข้อ 20  วิธีการซื้อหรือจ้างให้ปฏิบัติตามระเบียบนี้              ข้อ 22 การซื้อหรือจ้างครั้งหนึ่งไม่เกิน 500,000 บาท ให้เจ้าหน้าที่เจรจาตกลงราคา/ต่อรอง แล้วรายงานผลต่อผู้อำนวยการเพื่อพิจารณา </vt:lpstr>
      <vt:lpstr>การจัดหาพัสดุของหน่วยบริการ            6.การเช่า (ข้อ 27-30)                           สามารถเช่าอสังหาริมทรัพย์/สังหาริมทรัพย์ จากหน่วยงานของรัฐ และจากเอกชน และจ่ายค่าเช่าล่วงหน้าได้ กรณีเช่าไม่เกิน 3 ปี (ร้อยละ50 หรือ20 ของค่าเช่าทั้งสัญญา)           7.งานจ้างที่ปรึกษา (ข้อ 31 - 42)         8. งานจ้างออกแบบและควบคุมงานก่อสร้าง (ข้อ 43 – 57 )         9.การทำสัญญาและหลักประกัน                     9.1 การลงนามในสัญญาหรือข้อตกลง                           หน.ส่วนราชการ/ผู้อำนวยการตามที่ได้รับมอบอำนาจ                    9.2 แบบสัญญา ตามกฎหมายจัดซื้อจัดจ้างฯ   สามารถทำสัญญาลดรูปหรือข้อตกลงได้ กรณีวงเงินไม่เกิน 500,000 บาท  กำหนดค่าปรับ ตามข้อ 60 (ซื้อ 0.01-0.2/จ้าง 0.01-0.1 ไม่ต่ำกว่าวันละ 100 ฯลฯ)</vt:lpstr>
      <vt:lpstr>การจัดหาพัสดุของหน่วยบริการ         10.หลักประกันสัญญา                      ใช้หลักประกันสัญญาเช่นเดียวกับการจัดหาพัสดุตามพ.ร.บ.จัดซื้อจัดจ้างฯ เช่น เงินสด เช็คหรือดราฟท์  หรือหนังสือค้ำประกันธนาคาร ฯลฯ ในอัตราร้อยละ 5-10 ของวงเงินที่จัดหาพัสดุ (ข้อ 65,66)                         -การบริหารสัญญาและการตรวจรับพัสดุ                     -การทิ้งงาน                                                  ให้เป็นไปตาม                     -การบริหารพัสดุ                                          ก.ม.ว่าด้วยการ           จัดซื้อจัดจ้างฯ                                                                                                             </vt:lpstr>
      <vt:lpstr>                                                      ขอขอบคุณ            จาก                                     กลุ่มงานนิติการ  สสจ. สระแก้ว                 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Administrator</dc:creator>
  <cp:lastModifiedBy>user</cp:lastModifiedBy>
  <cp:revision>82</cp:revision>
  <cp:lastPrinted>2018-05-30T02:15:15Z</cp:lastPrinted>
  <dcterms:created xsi:type="dcterms:W3CDTF">2018-05-28T04:04:09Z</dcterms:created>
  <dcterms:modified xsi:type="dcterms:W3CDTF">2020-07-20T01:51:34Z</dcterms:modified>
</cp:coreProperties>
</file>