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9" r:id="rId3"/>
    <p:sldId id="289" r:id="rId4"/>
    <p:sldId id="290" r:id="rId5"/>
    <p:sldId id="291" r:id="rId6"/>
    <p:sldId id="286" r:id="rId7"/>
    <p:sldId id="275" r:id="rId8"/>
  </p:sldIdLst>
  <p:sldSz cx="9144000" cy="6858000" type="screen4x3"/>
  <p:notesSz cx="6797675" cy="992822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B4B98B0-60AC-42C2-AFA5-B58CD77FA1E5}" styleName="ลักษณะสีอ่อน 1 - เน้น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ลักษณะสีอ่อน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ลักษณะสีอ่อน 1 - เน้น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ลักษณะสีอ่อน 1 - เน้น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ลักษณะสีอ่อน 1 - เน้น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ลักษณะสีอ่อน 1 - เน้น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ลักษณะสีอ่อน 1 - เน้น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ลักษณะสีปานกลาง 1 - เน้น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ลักษณะสีอ่อน 3 - เน้น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ลักษณะสีอ่อน 3 - เน้น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ลักษณะสีอ่อน 3 - เน้น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916F3-6D39-466C-BD16-181FE7EA05B0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289CD-056B-46B4-A64C-3BFB7AB6EB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37340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DAADB2-A418-441A-B52C-EC847AAFC28D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84301-DA18-49D2-A989-493720E7FDA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9552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84301-DA18-49D2-A989-493720E7FDA4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73788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C935B-6FB8-4BAA-9D97-AB7B07081F41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CDEC-60B9-4D66-AB1E-F14CAE9D58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812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C935B-6FB8-4BAA-9D97-AB7B07081F41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CDEC-60B9-4D66-AB1E-F14CAE9D58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5140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C935B-6FB8-4BAA-9D97-AB7B07081F41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CDEC-60B9-4D66-AB1E-F14CAE9D58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82639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C935B-6FB8-4BAA-9D97-AB7B07081F41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CDEC-60B9-4D66-AB1E-F14CAE9D58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24959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C935B-6FB8-4BAA-9D97-AB7B07081F41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CDEC-60B9-4D66-AB1E-F14CAE9D58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5775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C935B-6FB8-4BAA-9D97-AB7B07081F41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CDEC-60B9-4D66-AB1E-F14CAE9D58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6676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C935B-6FB8-4BAA-9D97-AB7B07081F41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CDEC-60B9-4D66-AB1E-F14CAE9D58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17150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C935B-6FB8-4BAA-9D97-AB7B07081F41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CDEC-60B9-4D66-AB1E-F14CAE9D58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24296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C935B-6FB8-4BAA-9D97-AB7B07081F41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CDEC-60B9-4D66-AB1E-F14CAE9D58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3276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C935B-6FB8-4BAA-9D97-AB7B07081F41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CDEC-60B9-4D66-AB1E-F14CAE9D58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21857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C935B-6FB8-4BAA-9D97-AB7B07081F41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CDEC-60B9-4D66-AB1E-F14CAE9D58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77649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C935B-6FB8-4BAA-9D97-AB7B07081F41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9CDEC-60B9-4D66-AB1E-F14CAE9D58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8936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3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-99392"/>
            <a:ext cx="9001000" cy="705678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</p:pic>
      <p:sp>
        <p:nvSpPr>
          <p:cNvPr id="6" name="TextBox 5"/>
          <p:cNvSpPr txBox="1"/>
          <p:nvPr/>
        </p:nvSpPr>
        <p:spPr>
          <a:xfrm>
            <a:off x="1043608" y="1412776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476672"/>
            <a:ext cx="8331303" cy="62478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8000" b="1" dirty="0" smtClean="0">
                <a:latin typeface="TH NiramitIT๙ " pitchFamily="2" charset="-34"/>
                <a:cs typeface="TH NiramitIT๙ " pitchFamily="2" charset="-34"/>
              </a:rPr>
              <a:t>แผนการดำเนิน</a:t>
            </a:r>
          </a:p>
          <a:p>
            <a:pPr algn="ctr"/>
            <a:r>
              <a:rPr lang="th-TH" sz="8000" b="1" dirty="0" smtClean="0">
                <a:latin typeface="TH NiramitIT๙ " pitchFamily="2" charset="-34"/>
                <a:cs typeface="TH NiramitIT๙ " pitchFamily="2" charset="-34"/>
              </a:rPr>
              <a:t>งานตรวจสอบภายใน</a:t>
            </a:r>
          </a:p>
          <a:p>
            <a:pPr algn="ctr"/>
            <a:r>
              <a:rPr lang="th-TH" sz="8000" b="1" dirty="0" smtClean="0">
                <a:latin typeface="TH NiramitIT๙ " pitchFamily="2" charset="-34"/>
                <a:cs typeface="TH NiramitIT๙ " pitchFamily="2" charset="-34"/>
              </a:rPr>
              <a:t>ควบคุมภายใน</a:t>
            </a:r>
          </a:p>
          <a:p>
            <a:pPr algn="ctr"/>
            <a:r>
              <a:rPr lang="th-TH" sz="8000" b="1" dirty="0" err="1" smtClean="0">
                <a:latin typeface="TH NiramitIT๙ " pitchFamily="2" charset="-34"/>
                <a:cs typeface="TH NiramitIT๙ " pitchFamily="2" charset="-34"/>
              </a:rPr>
              <a:t>สสจ</a:t>
            </a:r>
            <a:r>
              <a:rPr lang="th-TH" sz="8000" b="1" dirty="0" smtClean="0">
                <a:latin typeface="TH NiramitIT๙ " pitchFamily="2" charset="-34"/>
                <a:cs typeface="TH NiramitIT๙ " pitchFamily="2" charset="-34"/>
              </a:rPr>
              <a:t>.สระแก้ว</a:t>
            </a:r>
          </a:p>
          <a:p>
            <a:pPr algn="ctr"/>
            <a:r>
              <a:rPr lang="th-TH" sz="8000" b="1" dirty="0" smtClean="0">
                <a:latin typeface="TH NiramitIT๙ " pitchFamily="2" charset="-34"/>
                <a:cs typeface="TH NiramitIT๙ " pitchFamily="2" charset="-34"/>
              </a:rPr>
              <a:t>ปี 2560</a:t>
            </a:r>
          </a:p>
        </p:txBody>
      </p:sp>
    </p:spTree>
    <p:extLst>
      <p:ext uri="{BB962C8B-B14F-4D97-AF65-F5344CB8AC3E}">
        <p14:creationId xmlns:p14="http://schemas.microsoft.com/office/powerpoint/2010/main" val="204526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765"/>
            <a:ext cx="9036496" cy="69769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43608" y="1412776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dirty="0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539552" y="260648"/>
            <a:ext cx="8280920" cy="95410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h-TH" b="1" dirty="0"/>
              <a:t>ยุทธศาสตร์ </a:t>
            </a:r>
            <a:r>
              <a:rPr lang="th-TH" b="1" dirty="0" smtClean="0"/>
              <a:t>: </a:t>
            </a:r>
            <a:r>
              <a:rPr lang="th-TH" b="1" dirty="0"/>
              <a:t>การบริหารจัดการองค์กร บุคลากร ทรัพยากร </a:t>
            </a:r>
            <a:endParaRPr lang="th-TH" b="1" dirty="0" smtClean="0"/>
          </a:p>
          <a:p>
            <a:pPr algn="ctr"/>
            <a:r>
              <a:rPr lang="th-TH" b="1" dirty="0" smtClean="0"/>
              <a:t>ให้</a:t>
            </a:r>
            <a:r>
              <a:rPr lang="th-TH" b="1" dirty="0"/>
              <a:t>มี</a:t>
            </a:r>
            <a:r>
              <a:rPr lang="th-TH" b="1" dirty="0" smtClean="0"/>
              <a:t>ประสิทธิภาพ </a:t>
            </a:r>
            <a:r>
              <a:rPr lang="th-TH" b="1" dirty="0"/>
              <a:t>และประสิทธิผลสูงสุด</a:t>
            </a:r>
          </a:p>
        </p:txBody>
      </p:sp>
      <p:graphicFrame>
        <p:nvGraphicFramePr>
          <p:cNvPr id="15" name="ตาราง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77436"/>
              </p:ext>
            </p:extLst>
          </p:nvPr>
        </p:nvGraphicFramePr>
        <p:xfrm>
          <a:off x="179512" y="1389597"/>
          <a:ext cx="8748464" cy="397621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76023"/>
                <a:gridCol w="1849269"/>
                <a:gridCol w="2436056"/>
                <a:gridCol w="2187116"/>
              </a:tblGrid>
              <a:tr h="75106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KPI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กิจกรรม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กลุ่มเป้าหมาย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ระยะเวลา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25153"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effectLst/>
                        </a:rPr>
                        <a:t>ระดับความสำเร็จในการปฏิบัติงานตรวจสอบตามแผนการตรวจสอบ</a:t>
                      </a:r>
                      <a:endParaRPr lang="th-TH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/>
                        <a:t>ออกตรวจสอบภายในหน่วยบริการ</a:t>
                      </a:r>
                      <a:r>
                        <a:rPr lang="th-TH" b="1" baseline="0" dirty="0" smtClean="0"/>
                        <a:t> 2 รอบ</a:t>
                      </a:r>
                      <a:endParaRPr lang="th-TH" b="1" dirty="0" smtClean="0"/>
                    </a:p>
                    <a:p>
                      <a:r>
                        <a:rPr lang="th-TH" b="1" dirty="0" smtClean="0"/>
                        <a:t>โดยทีมจังหวัด</a:t>
                      </a:r>
                    </a:p>
                    <a:p>
                      <a:r>
                        <a:rPr lang="th-TH" b="1" dirty="0" smtClean="0"/>
                        <a:t>(เน้นประเด็นที่เป็นปัญหาสำคัญ)</a:t>
                      </a:r>
                      <a:endParaRPr lang="th-TH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h-TH" b="1" baseline="0" dirty="0" smtClean="0"/>
                        <a:t>1.</a:t>
                      </a:r>
                      <a:r>
                        <a:rPr lang="th-TH" b="1" baseline="0" dirty="0" err="1" smtClean="0"/>
                        <a:t>รพร</a:t>
                      </a:r>
                      <a:r>
                        <a:rPr lang="th-TH" b="1" baseline="0" dirty="0" smtClean="0"/>
                        <a:t>.สระแก้ว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baseline="0" dirty="0" smtClean="0"/>
                        <a:t>รพ.อรัญ /</a:t>
                      </a:r>
                      <a:r>
                        <a:rPr lang="th-TH" b="1" baseline="0" dirty="0" err="1" smtClean="0"/>
                        <a:t>รพช</a:t>
                      </a:r>
                      <a:r>
                        <a:rPr lang="th-TH" b="1" baseline="0" dirty="0" smtClean="0"/>
                        <a:t>./</a:t>
                      </a:r>
                      <a:r>
                        <a:rPr lang="th-TH" b="1" baseline="0" dirty="0" err="1" smtClean="0"/>
                        <a:t>สสจ</a:t>
                      </a:r>
                      <a:r>
                        <a:rPr lang="th-TH" b="1" baseline="0" dirty="0" smtClean="0"/>
                        <a:t>. (รวม10หน่วย)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baseline="0" dirty="0" smtClean="0"/>
                        <a:t>2. </a:t>
                      </a:r>
                      <a:r>
                        <a:rPr lang="th-TH" b="1" baseline="0" dirty="0" err="1" smtClean="0"/>
                        <a:t>สสอ</a:t>
                      </a:r>
                      <a:r>
                        <a:rPr lang="th-TH" b="1" baseline="0" dirty="0" smtClean="0"/>
                        <a:t>. /รพสต.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baseline="0" dirty="0" smtClean="0"/>
                        <a:t>(รวม 19หน่วย)</a:t>
                      </a:r>
                      <a:endParaRPr lang="th-TH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h-TH" b="1" dirty="0" smtClean="0"/>
                        <a:t>1. </a:t>
                      </a:r>
                      <a:r>
                        <a:rPr lang="th-TH" b="1" dirty="0" err="1" smtClean="0"/>
                        <a:t>มค</a:t>
                      </a:r>
                      <a:r>
                        <a:rPr lang="th-TH" b="1" dirty="0" smtClean="0"/>
                        <a:t>.60 (11-13,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dirty="0" smtClean="0"/>
                        <a:t>   18-20,24-27</a:t>
                      </a:r>
                      <a:r>
                        <a:rPr lang="th-TH" b="1" baseline="0" dirty="0" smtClean="0"/>
                        <a:t> )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baseline="0" dirty="0" smtClean="0"/>
                        <a:t>2.  </a:t>
                      </a:r>
                      <a:r>
                        <a:rPr lang="th-TH" b="1" baseline="0" dirty="0" err="1" smtClean="0"/>
                        <a:t>มิย</a:t>
                      </a:r>
                      <a:r>
                        <a:rPr lang="th-TH" b="1" baseline="0" dirty="0" smtClean="0"/>
                        <a:t>.60 (7-9,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baseline="0" dirty="0" smtClean="0"/>
                        <a:t>    14-16,21-23 )</a:t>
                      </a:r>
                      <a:endParaRPr lang="th-TH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988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765"/>
            <a:ext cx="9468544" cy="69769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43608" y="1412776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dirty="0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539552" y="260648"/>
            <a:ext cx="8928992" cy="95410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h-TH" b="1" dirty="0"/>
              <a:t>ยุทธศาสตร์</a:t>
            </a:r>
            <a:r>
              <a:rPr lang="th-TH" dirty="0"/>
              <a:t> </a:t>
            </a:r>
            <a:r>
              <a:rPr lang="th-TH" dirty="0" smtClean="0"/>
              <a:t>: </a:t>
            </a:r>
            <a:r>
              <a:rPr lang="th-TH" b="1" dirty="0"/>
              <a:t>การบริหารจัดการองค์กร บุคลากร ทรัพยากร </a:t>
            </a:r>
            <a:endParaRPr lang="th-TH" b="1" dirty="0" smtClean="0"/>
          </a:p>
          <a:p>
            <a:pPr algn="ctr"/>
            <a:r>
              <a:rPr lang="th-TH" b="1" dirty="0" smtClean="0"/>
              <a:t>ให้</a:t>
            </a:r>
            <a:r>
              <a:rPr lang="th-TH" b="1" dirty="0"/>
              <a:t>มี</a:t>
            </a:r>
            <a:r>
              <a:rPr lang="th-TH" b="1" dirty="0" smtClean="0"/>
              <a:t>ประสิทธิภาพ </a:t>
            </a:r>
            <a:r>
              <a:rPr lang="th-TH" b="1" dirty="0"/>
              <a:t>และประสิทธิผลสูงสุด</a:t>
            </a:r>
          </a:p>
        </p:txBody>
      </p:sp>
      <p:graphicFrame>
        <p:nvGraphicFramePr>
          <p:cNvPr id="15" name="ตาราง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044574"/>
              </p:ext>
            </p:extLst>
          </p:nvPr>
        </p:nvGraphicFramePr>
        <p:xfrm>
          <a:off x="197768" y="1395337"/>
          <a:ext cx="9073008" cy="53035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880320"/>
                <a:gridCol w="1944216"/>
                <a:gridCol w="1800200"/>
                <a:gridCol w="24482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KPI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กิจกรรม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กลุ่มเป้าหมาย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ระยะเวลา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ระดับความสำเร็จการจัดทำรายงานการควบคุมภายในครบถ้วนและทันเวลาตาม  ระเบียบ               คณะกรรมการตรวจเงินแผ่นดินว่าด้วยการกำหนดมาตรฐานการควบคุมภายใน                        พ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ศ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2544</a:t>
                      </a:r>
                    </a:p>
                    <a:p>
                      <a:endParaRPr lang="th-TH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/>
                        <a:t>การจัดทำรายงานตามแบบ ปอ.1,2,3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/>
                        <a:t>แบบ</a:t>
                      </a:r>
                      <a:r>
                        <a:rPr lang="th-TH" b="1" baseline="0" dirty="0" smtClean="0"/>
                        <a:t> </a:t>
                      </a:r>
                      <a:r>
                        <a:rPr lang="th-TH" b="1" baseline="0" dirty="0" err="1" smtClean="0"/>
                        <a:t>ปส</a:t>
                      </a:r>
                      <a:r>
                        <a:rPr lang="th-TH" b="1" baseline="0" dirty="0" smtClean="0"/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baseline="0" dirty="0" smtClean="0"/>
                        <a:t>แบบ </a:t>
                      </a:r>
                      <a:r>
                        <a:rPr lang="th-TH" b="1" baseline="0" dirty="0" err="1" smtClean="0"/>
                        <a:t>ปย</a:t>
                      </a:r>
                      <a:r>
                        <a:rPr lang="th-TH" b="1" baseline="0" dirty="0" smtClean="0"/>
                        <a:t> .1,2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baseline="0" dirty="0" smtClean="0"/>
                        <a:t>การติดตามความก้าวหน้า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baseline="0" dirty="0" smtClean="0"/>
                        <a:t>รอบ 6 ,12 เดือน</a:t>
                      </a:r>
                      <a:endParaRPr lang="th-TH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th-TH" b="1" baseline="0" dirty="0" smtClean="0"/>
                        <a:t>-</a:t>
                      </a:r>
                      <a:r>
                        <a:rPr lang="th-TH" b="1" baseline="0" dirty="0" err="1" smtClean="0"/>
                        <a:t>สสจ</a:t>
                      </a:r>
                      <a:r>
                        <a:rPr lang="th-TH" b="1" baseline="0" dirty="0" smtClean="0"/>
                        <a:t>.สระแก้ว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th-TH" b="1" baseline="0" dirty="0" smtClean="0"/>
                        <a:t>-</a:t>
                      </a:r>
                      <a:r>
                        <a:rPr lang="th-TH" b="1" baseline="0" dirty="0" err="1" smtClean="0"/>
                        <a:t>รพร</a:t>
                      </a:r>
                      <a:r>
                        <a:rPr lang="th-TH" b="1" baseline="0" dirty="0" smtClean="0"/>
                        <a:t>.สระแก้ว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th-TH" b="1" baseline="0" dirty="0" smtClean="0"/>
                        <a:t>-รพ.อรัญ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th-TH" b="1" baseline="0" dirty="0" smtClean="0"/>
                        <a:t>-</a:t>
                      </a:r>
                      <a:r>
                        <a:rPr lang="th-TH" b="1" baseline="0" dirty="0" err="1" smtClean="0"/>
                        <a:t>รพช</a:t>
                      </a:r>
                      <a:r>
                        <a:rPr lang="th-TH" b="1" baseline="0" dirty="0" smtClean="0"/>
                        <a:t>.  7 แห่ง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th-TH" b="1" baseline="0" dirty="0" smtClean="0"/>
                        <a:t>-</a:t>
                      </a:r>
                      <a:r>
                        <a:rPr lang="th-TH" b="1" baseline="0" dirty="0" err="1" smtClean="0"/>
                        <a:t>สสอ</a:t>
                      </a:r>
                      <a:r>
                        <a:rPr lang="th-TH" b="1" baseline="0" dirty="0" smtClean="0"/>
                        <a:t>. 9 แห่ง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baseline="0" dirty="0" smtClean="0"/>
                        <a:t>   (19 หน่วย)</a:t>
                      </a:r>
                      <a:endParaRPr lang="th-TH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h-TH" b="1" dirty="0" smtClean="0"/>
                        <a:t>1.รายงานติดตามผล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dirty="0" smtClean="0"/>
                        <a:t> -รอบ</a:t>
                      </a:r>
                      <a:r>
                        <a:rPr lang="th-TH" b="1" baseline="0" dirty="0" smtClean="0"/>
                        <a:t> 6 เดือน (15 </a:t>
                      </a:r>
                      <a:r>
                        <a:rPr lang="th-TH" b="1" baseline="0" dirty="0" err="1" smtClean="0"/>
                        <a:t>เมย</a:t>
                      </a:r>
                      <a:r>
                        <a:rPr lang="th-TH" b="1" baseline="0" dirty="0" smtClean="0"/>
                        <a:t>.60)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baseline="0" dirty="0" smtClean="0"/>
                        <a:t>-รอบ 12 เดือน 15 </a:t>
                      </a:r>
                      <a:r>
                        <a:rPr lang="th-TH" b="1" baseline="0" dirty="0" err="1" smtClean="0"/>
                        <a:t>ตค</a:t>
                      </a:r>
                      <a:r>
                        <a:rPr lang="th-TH" b="1" baseline="0" dirty="0" smtClean="0"/>
                        <a:t>.60)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baseline="0" dirty="0" smtClean="0"/>
                        <a:t>2. รายงานควบคุมภายใน(ร.</a:t>
                      </a:r>
                      <a:r>
                        <a:rPr lang="th-TH" b="1" baseline="0" dirty="0" err="1" smtClean="0"/>
                        <a:t>สตง</a:t>
                      </a:r>
                      <a:r>
                        <a:rPr lang="th-TH" b="1" baseline="0" dirty="0" smtClean="0"/>
                        <a:t>.ข้อ 6)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baseline="0" dirty="0" smtClean="0"/>
                        <a:t> -หน่วยรับตรวจ 30 </a:t>
                      </a:r>
                      <a:r>
                        <a:rPr lang="th-TH" b="1" baseline="0" dirty="0" err="1" smtClean="0"/>
                        <a:t>ธค</a:t>
                      </a:r>
                      <a:r>
                        <a:rPr lang="th-TH" b="1" baseline="0" dirty="0" smtClean="0"/>
                        <a:t>.59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baseline="0" dirty="0" smtClean="0"/>
                        <a:t> - หน่วยงานย่อย 30 </a:t>
                      </a:r>
                      <a:r>
                        <a:rPr lang="th-TH" b="1" baseline="0" dirty="0" err="1" smtClean="0"/>
                        <a:t>พย</a:t>
                      </a:r>
                      <a:r>
                        <a:rPr lang="th-TH" b="1" baseline="0" dirty="0" smtClean="0"/>
                        <a:t>.59)</a:t>
                      </a:r>
                      <a:endParaRPr lang="th-TH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61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765"/>
            <a:ext cx="9144000" cy="69769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43608" y="1412776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dirty="0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539552" y="260648"/>
            <a:ext cx="7920880" cy="95410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h-TH" b="1" dirty="0"/>
              <a:t>ยุทธศาสตร์ </a:t>
            </a:r>
            <a:r>
              <a:rPr lang="th-TH" b="1" dirty="0" smtClean="0"/>
              <a:t>: </a:t>
            </a:r>
            <a:r>
              <a:rPr lang="th-TH" b="1" dirty="0"/>
              <a:t>การบริหารจัดการองค์กร บุคลากร ทรัพยากร </a:t>
            </a:r>
            <a:endParaRPr lang="th-TH" b="1" dirty="0" smtClean="0"/>
          </a:p>
          <a:p>
            <a:pPr algn="ctr"/>
            <a:r>
              <a:rPr lang="th-TH" b="1" dirty="0" smtClean="0"/>
              <a:t>ให้</a:t>
            </a:r>
            <a:r>
              <a:rPr lang="th-TH" b="1" dirty="0"/>
              <a:t>มี</a:t>
            </a:r>
            <a:r>
              <a:rPr lang="th-TH" b="1" dirty="0" smtClean="0"/>
              <a:t>ประสิทธิภาพ </a:t>
            </a:r>
            <a:r>
              <a:rPr lang="th-TH" b="1" dirty="0"/>
              <a:t>และประสิทธิผลสูงสุด</a:t>
            </a:r>
          </a:p>
        </p:txBody>
      </p:sp>
      <p:graphicFrame>
        <p:nvGraphicFramePr>
          <p:cNvPr id="15" name="ตาราง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221299"/>
              </p:ext>
            </p:extLst>
          </p:nvPr>
        </p:nvGraphicFramePr>
        <p:xfrm>
          <a:off x="70992" y="1412776"/>
          <a:ext cx="8965504" cy="469629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332488"/>
                <a:gridCol w="2115188"/>
                <a:gridCol w="2027410"/>
                <a:gridCol w="2490418"/>
              </a:tblGrid>
              <a:tr h="6048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KPI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กิจกรรม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กลุ่มเป้าหมาย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ระยะเวลา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91470"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การประเมินคุณธรรมและความโปร่งใสในการดำเนินงานของหน่วยงานภาครัฐ (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Integrity &amp; Transparency Assessment: ITA)</a:t>
                      </a:r>
                      <a:endParaRPr lang="th-TH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/>
                        <a:t>การสำรวจแบบประเมิน</a:t>
                      </a:r>
                      <a:r>
                        <a:rPr lang="th-TH" b="1" baseline="0" dirty="0" smtClean="0"/>
                        <a:t> </a:t>
                      </a:r>
                      <a:r>
                        <a:rPr lang="en-US" b="1" baseline="0" dirty="0" smtClean="0"/>
                        <a:t>EBIT </a:t>
                      </a:r>
                      <a:r>
                        <a:rPr lang="th-TH" b="1" baseline="0" dirty="0" smtClean="0"/>
                        <a:t>โดย</a:t>
                      </a:r>
                      <a:endParaRPr lang="th-TH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/>
                        <a:t>1.</a:t>
                      </a:r>
                      <a:r>
                        <a:rPr lang="th-TH" b="1" dirty="0" err="1" smtClean="0"/>
                        <a:t>ปปท</a:t>
                      </a:r>
                      <a:r>
                        <a:rPr lang="th-TH" b="1" dirty="0" smtClean="0"/>
                        <a:t>. ออกประเมินกลุ่มเป้าหมาย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/>
                        <a:t>2. </a:t>
                      </a:r>
                      <a:r>
                        <a:rPr lang="th-TH" b="1" dirty="0" err="1" smtClean="0"/>
                        <a:t>สสจ</a:t>
                      </a:r>
                      <a:r>
                        <a:rPr lang="th-TH" b="1" dirty="0" smtClean="0"/>
                        <a:t>.ประเมิน</a:t>
                      </a:r>
                      <a:endParaRPr lang="th-TH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>
                        <a:buAutoNum type="arabicPeriod"/>
                      </a:pPr>
                      <a:r>
                        <a:rPr lang="th-TH" b="1" dirty="0" err="1" smtClean="0"/>
                        <a:t>สสจ</a:t>
                      </a:r>
                      <a:r>
                        <a:rPr lang="th-TH" b="1" dirty="0" smtClean="0"/>
                        <a:t>.สก.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dirty="0" err="1" smtClean="0"/>
                        <a:t>รพร</a:t>
                      </a:r>
                      <a:r>
                        <a:rPr lang="th-TH" b="1" dirty="0" smtClean="0"/>
                        <a:t>.สระแก้ว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dirty="0" smtClean="0"/>
                        <a:t>รพ.อรัญ </a:t>
                      </a:r>
                      <a:endParaRPr lang="en-US" b="1" dirty="0" smtClean="0"/>
                    </a:p>
                    <a:p>
                      <a:pPr marL="0" indent="0">
                        <a:buNone/>
                      </a:pPr>
                      <a:r>
                        <a:rPr lang="th-TH" b="1" dirty="0" err="1" smtClean="0"/>
                        <a:t>รพช</a:t>
                      </a:r>
                      <a:r>
                        <a:rPr lang="th-TH" b="1" dirty="0" smtClean="0"/>
                        <a:t>.2</a:t>
                      </a:r>
                      <a:r>
                        <a:rPr lang="th-TH" b="1" baseline="0" dirty="0" smtClean="0"/>
                        <a:t> แห่ง</a:t>
                      </a:r>
                      <a:endParaRPr lang="th-TH" b="1" dirty="0" smtClean="0"/>
                    </a:p>
                    <a:p>
                      <a:pPr marL="0" indent="0">
                        <a:buNone/>
                      </a:pPr>
                      <a:r>
                        <a:rPr lang="th-TH" b="1" dirty="0" err="1" smtClean="0"/>
                        <a:t>สสอ</a:t>
                      </a:r>
                      <a:r>
                        <a:rPr lang="th-TH" b="1" dirty="0" smtClean="0"/>
                        <a:t>. 2แห่ง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dirty="0" smtClean="0"/>
                        <a:t>2. </a:t>
                      </a:r>
                      <a:r>
                        <a:rPr lang="th-TH" b="1" dirty="0" err="1" smtClean="0"/>
                        <a:t>รพช</a:t>
                      </a:r>
                      <a:r>
                        <a:rPr lang="th-TH" b="1" dirty="0" smtClean="0"/>
                        <a:t>.</a:t>
                      </a:r>
                      <a:r>
                        <a:rPr lang="th-TH" b="1" baseline="0" dirty="0" smtClean="0"/>
                        <a:t> 7 แห่ง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baseline="0" dirty="0" err="1" smtClean="0"/>
                        <a:t>สสอ</a:t>
                      </a:r>
                      <a:r>
                        <a:rPr lang="th-TH" b="1" baseline="0" dirty="0" smtClean="0"/>
                        <a:t>. 7 แห่ง</a:t>
                      </a:r>
                      <a:endParaRPr lang="th-TH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h-TH" b="1" dirty="0" smtClean="0"/>
                        <a:t>1. </a:t>
                      </a:r>
                      <a:r>
                        <a:rPr lang="th-TH" b="1" baseline="0" dirty="0" smtClean="0"/>
                        <a:t> </a:t>
                      </a:r>
                      <a:r>
                        <a:rPr lang="th-TH" b="1" baseline="0" dirty="0" err="1" smtClean="0"/>
                        <a:t>ไตรมาส</a:t>
                      </a:r>
                      <a:r>
                        <a:rPr lang="th-TH" b="1" baseline="0" dirty="0" smtClean="0"/>
                        <a:t> ที่ 2</a:t>
                      </a:r>
                      <a:r>
                        <a:rPr lang="th-TH" b="1" dirty="0" smtClean="0"/>
                        <a:t>.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dirty="0" smtClean="0"/>
                        <a:t>2.  - </a:t>
                      </a:r>
                      <a:r>
                        <a:rPr lang="th-TH" b="1" dirty="0" err="1" smtClean="0"/>
                        <a:t>ไตรมาส</a:t>
                      </a:r>
                      <a:r>
                        <a:rPr lang="th-TH" b="1" dirty="0" smtClean="0"/>
                        <a:t>ที่ 1 ทุกหน่วยส่งแบบรายงาน</a:t>
                      </a:r>
                      <a:r>
                        <a:rPr lang="th-TH" b="1" baseline="0" dirty="0" smtClean="0"/>
                        <a:t> </a:t>
                      </a:r>
                      <a:r>
                        <a:rPr lang="en-US" b="1" baseline="0" dirty="0" smtClean="0"/>
                        <a:t>EB 1 – 3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baseline="0" dirty="0" smtClean="0"/>
                        <a:t>-</a:t>
                      </a:r>
                      <a:r>
                        <a:rPr lang="th-TH" b="1" baseline="0" dirty="0" err="1" smtClean="0"/>
                        <a:t>ไตรมาส</a:t>
                      </a:r>
                      <a:r>
                        <a:rPr lang="th-TH" b="1" baseline="0" dirty="0" smtClean="0"/>
                        <a:t>ที่ 2 – 4 ส่งแบบรายงานประเมินตนเอง พร้อมหลักฐาน ข้อ </a:t>
                      </a:r>
                      <a:r>
                        <a:rPr lang="en-US" b="1" baseline="0" dirty="0" smtClean="0"/>
                        <a:t>EB1 – EB11</a:t>
                      </a:r>
                      <a:endParaRPr lang="th-TH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61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765"/>
            <a:ext cx="9252520" cy="69769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43608" y="1412776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dirty="0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539552" y="260648"/>
            <a:ext cx="8928992" cy="95410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h-TH" b="1" dirty="0"/>
              <a:t>ยุทธศาสตร์ </a:t>
            </a:r>
            <a:r>
              <a:rPr lang="th-TH" b="1" dirty="0" smtClean="0"/>
              <a:t>: </a:t>
            </a:r>
            <a:r>
              <a:rPr lang="th-TH" b="1" dirty="0"/>
              <a:t>การบริหารจัดการองค์กร บุคลากร ทรัพยากร </a:t>
            </a:r>
            <a:endParaRPr lang="th-TH" b="1" dirty="0" smtClean="0"/>
          </a:p>
          <a:p>
            <a:pPr algn="ctr"/>
            <a:r>
              <a:rPr lang="th-TH" b="1" dirty="0" smtClean="0"/>
              <a:t>ให้</a:t>
            </a:r>
            <a:r>
              <a:rPr lang="th-TH" b="1" dirty="0"/>
              <a:t>มี</a:t>
            </a:r>
            <a:r>
              <a:rPr lang="th-TH" b="1" dirty="0" smtClean="0"/>
              <a:t>ประสิทธิภาพ </a:t>
            </a:r>
            <a:r>
              <a:rPr lang="th-TH" b="1" dirty="0"/>
              <a:t>และประสิทธิผลสูงสุด</a:t>
            </a:r>
          </a:p>
        </p:txBody>
      </p:sp>
      <p:graphicFrame>
        <p:nvGraphicFramePr>
          <p:cNvPr id="15" name="ตาราง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869905"/>
              </p:ext>
            </p:extLst>
          </p:nvPr>
        </p:nvGraphicFramePr>
        <p:xfrm>
          <a:off x="188513" y="1412776"/>
          <a:ext cx="8928992" cy="496346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322989"/>
                <a:gridCol w="2283237"/>
                <a:gridCol w="1700760"/>
                <a:gridCol w="2622006"/>
              </a:tblGrid>
              <a:tr h="6048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KPI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กิจกรรม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กลุ่มเป้าหมาย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ระยะเวลา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91470"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การประเมินระดับคุณธรรมและความโปร่งใสในการดำเนินงานขององค์กร สังกัดสำนักงานสาธารณสุขจังหวัดสระแก้ว</a:t>
                      </a:r>
                      <a:endParaRPr lang="th-TH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พิจารณาตามระดับความก้าวหน้าของการดำเนินงานองค์กรคุณธรรม โดยแบ่งเกณฑ์การพิจารณา คุณธรรมที่หน่วยงานเลือกจากวัฒนธรรม องค์กร 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h-TH" b="1" dirty="0" smtClean="0"/>
                        <a:t>-</a:t>
                      </a:r>
                      <a:r>
                        <a:rPr lang="th-TH" b="1" dirty="0" err="1" smtClean="0"/>
                        <a:t>สสจ</a:t>
                      </a:r>
                      <a:r>
                        <a:rPr lang="th-TH" b="1" dirty="0" smtClean="0"/>
                        <a:t>.สก.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dirty="0" smtClean="0"/>
                        <a:t>-</a:t>
                      </a:r>
                      <a:r>
                        <a:rPr lang="th-TH" b="1" dirty="0" err="1" smtClean="0"/>
                        <a:t>รพร</a:t>
                      </a:r>
                      <a:r>
                        <a:rPr lang="th-TH" b="1" dirty="0" smtClean="0"/>
                        <a:t>.สระแก้ว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dirty="0" smtClean="0"/>
                        <a:t>-รพ.อรัญ 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dirty="0" smtClean="0"/>
                        <a:t>-</a:t>
                      </a:r>
                      <a:r>
                        <a:rPr lang="th-TH" b="1" dirty="0" err="1" smtClean="0"/>
                        <a:t>รพช</a:t>
                      </a:r>
                      <a:r>
                        <a:rPr lang="th-TH" b="1" dirty="0" smtClean="0"/>
                        <a:t>.</a:t>
                      </a:r>
                      <a:r>
                        <a:rPr lang="th-TH" b="1" baseline="0" dirty="0" smtClean="0"/>
                        <a:t> 7 แห่ง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baseline="0" dirty="0" smtClean="0"/>
                        <a:t>-</a:t>
                      </a:r>
                      <a:r>
                        <a:rPr lang="th-TH" b="1" baseline="0" dirty="0" err="1" smtClean="0"/>
                        <a:t>สสอ</a:t>
                      </a:r>
                      <a:r>
                        <a:rPr lang="th-TH" b="1" baseline="0" dirty="0" smtClean="0"/>
                        <a:t>. 9 แห่ง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baseline="0" dirty="0" smtClean="0"/>
                        <a:t>-สอน. 1 แห่ง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baseline="0" dirty="0" smtClean="0"/>
                        <a:t>(รวม 20 แห่ง)</a:t>
                      </a:r>
                      <a:endParaRPr lang="th-TH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รอบ 6 เดือน จัดส่งภายในวันที่ 31 มี.ค. 2560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h-TH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รอบ 12 เดือน จัดส่งภายในวันที่ 29 ก.ย. 2560</a:t>
                      </a:r>
                      <a:endParaRPr lang="en-US" sz="2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endParaRPr lang="th-TH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52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-118940"/>
            <a:ext cx="9433048" cy="6976940"/>
          </a:xfrm>
          <a:prstGeom prst="rect">
            <a:avLst/>
          </a:prstGeom>
        </p:spPr>
      </p:pic>
      <p:sp>
        <p:nvSpPr>
          <p:cNvPr id="4" name="สี่เหลี่ยมผืนผ้า 3"/>
          <p:cNvSpPr/>
          <p:nvPr/>
        </p:nvSpPr>
        <p:spPr>
          <a:xfrm>
            <a:off x="2464744" y="0"/>
            <a:ext cx="4683071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 smtClean="0"/>
              <a:t>Flow Chart </a:t>
            </a:r>
            <a:r>
              <a:rPr lang="th-TH" b="1" dirty="0" smtClean="0"/>
              <a:t>การเสนอโครงการ ปี 60</a:t>
            </a:r>
            <a:endParaRPr lang="th-TH" b="1" dirty="0"/>
          </a:p>
        </p:txBody>
      </p:sp>
      <p:sp>
        <p:nvSpPr>
          <p:cNvPr id="7" name="วงรี 6"/>
          <p:cNvSpPr/>
          <p:nvPr/>
        </p:nvSpPr>
        <p:spPr>
          <a:xfrm>
            <a:off x="801815" y="527594"/>
            <a:ext cx="2232248" cy="7920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หน่วยงาน</a:t>
            </a:r>
            <a:endParaRPr lang="th-TH" dirty="0"/>
          </a:p>
        </p:txBody>
      </p:sp>
      <p:cxnSp>
        <p:nvCxnSpPr>
          <p:cNvPr id="9" name="ลูกศรเชื่อมต่อแบบตรง 8"/>
          <p:cNvCxnSpPr/>
          <p:nvPr/>
        </p:nvCxnSpPr>
        <p:spPr>
          <a:xfrm>
            <a:off x="1943708" y="1319682"/>
            <a:ext cx="0" cy="252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786738"/>
              </p:ext>
            </p:extLst>
          </p:nvPr>
        </p:nvGraphicFramePr>
        <p:xfrm>
          <a:off x="3396462" y="781502"/>
          <a:ext cx="5832648" cy="17983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832648"/>
              </a:tblGrid>
              <a:tr h="1728193">
                <a:tc>
                  <a:txBody>
                    <a:bodyPr/>
                    <a:lstStyle/>
                    <a:p>
                      <a:r>
                        <a:rPr lang="th-TH" dirty="0" smtClean="0"/>
                        <a:t>-หน่วยงานเสนอโครงการ</a:t>
                      </a:r>
                    </a:p>
                    <a:p>
                      <a:r>
                        <a:rPr lang="th-TH" dirty="0" smtClean="0"/>
                        <a:t>-ผู้ตรวจสอบภายในแต่ละหน่วยบริการตรวจสอบรายละเอียดโครงการ/งบประมาณ</a:t>
                      </a:r>
                      <a:r>
                        <a:rPr lang="th-TH" baseline="0" dirty="0" smtClean="0"/>
                        <a:t> ตามระเบียบฯ พร้อมลงนามกำกับใน </a:t>
                      </a:r>
                      <a:r>
                        <a:rPr lang="th-TH" u="sng" baseline="0" dirty="0" smtClean="0"/>
                        <a:t>ข้อ งบประมาณ</a:t>
                      </a:r>
                      <a:endParaRPr lang="th-TH" u="sng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สี่เหลี่ยมผืนผ้ามุมมน 10"/>
          <p:cNvSpPr/>
          <p:nvPr/>
        </p:nvSpPr>
        <p:spPr>
          <a:xfrm>
            <a:off x="873823" y="1571710"/>
            <a:ext cx="2160240" cy="1008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ผู้ตรวจสอบภายในแต่ละหน่วย</a:t>
            </a:r>
            <a:endParaRPr lang="th-TH" dirty="0"/>
          </a:p>
        </p:txBody>
      </p:sp>
      <p:cxnSp>
        <p:nvCxnSpPr>
          <p:cNvPr id="13" name="ลูกศรเชื่อมต่อแบบตรง 12"/>
          <p:cNvCxnSpPr/>
          <p:nvPr/>
        </p:nvCxnSpPr>
        <p:spPr>
          <a:xfrm>
            <a:off x="1917939" y="2579822"/>
            <a:ext cx="0" cy="252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สี่เหลี่ยมผืนผ้ามุมมน 15"/>
          <p:cNvSpPr/>
          <p:nvPr/>
        </p:nvSpPr>
        <p:spPr>
          <a:xfrm>
            <a:off x="873823" y="2831850"/>
            <a:ext cx="2088232" cy="79208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ธุรการ </a:t>
            </a:r>
            <a:r>
              <a:rPr lang="th-TH" dirty="0" err="1" smtClean="0"/>
              <a:t>สสจ</a:t>
            </a:r>
            <a:r>
              <a:rPr lang="th-TH" dirty="0" smtClean="0"/>
              <a:t>.สก</a:t>
            </a:r>
            <a:endParaRPr lang="th-TH" dirty="0"/>
          </a:p>
        </p:txBody>
      </p:sp>
      <p:cxnSp>
        <p:nvCxnSpPr>
          <p:cNvPr id="18" name="ลูกศรเชื่อมต่อแบบตรง 17"/>
          <p:cNvCxnSpPr/>
          <p:nvPr/>
        </p:nvCxnSpPr>
        <p:spPr>
          <a:xfrm>
            <a:off x="1917939" y="3626945"/>
            <a:ext cx="0" cy="1980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สี่เหลี่ยมผืนผ้ามุมมน 18"/>
          <p:cNvSpPr/>
          <p:nvPr/>
        </p:nvSpPr>
        <p:spPr>
          <a:xfrm>
            <a:off x="971600" y="3836434"/>
            <a:ext cx="1944216" cy="5553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กลุ่มงาน </a:t>
            </a:r>
            <a:r>
              <a:rPr lang="th-TH" dirty="0" err="1" smtClean="0"/>
              <a:t>พยส</a:t>
            </a:r>
            <a:r>
              <a:rPr lang="th-TH" dirty="0" smtClean="0"/>
              <a:t>.</a:t>
            </a:r>
            <a:endParaRPr lang="th-TH" dirty="0"/>
          </a:p>
        </p:txBody>
      </p:sp>
      <p:cxnSp>
        <p:nvCxnSpPr>
          <p:cNvPr id="24" name="ลูกศรเชื่อมต่อแบบตรง 23"/>
          <p:cNvCxnSpPr/>
          <p:nvPr/>
        </p:nvCxnSpPr>
        <p:spPr>
          <a:xfrm>
            <a:off x="1917939" y="4391768"/>
            <a:ext cx="0" cy="2880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สี่เหลี่ยมผืนผ้ามุมมน 24"/>
          <p:cNvSpPr/>
          <p:nvPr/>
        </p:nvSpPr>
        <p:spPr>
          <a:xfrm>
            <a:off x="1033191" y="4679798"/>
            <a:ext cx="2000872" cy="83743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งานตรวจสอบภายใน </a:t>
            </a:r>
            <a:r>
              <a:rPr lang="th-TH" dirty="0" err="1" smtClean="0"/>
              <a:t>สสจ</a:t>
            </a:r>
            <a:r>
              <a:rPr lang="th-TH" dirty="0" smtClean="0"/>
              <a:t>.สก.</a:t>
            </a:r>
            <a:endParaRPr lang="th-TH" dirty="0"/>
          </a:p>
        </p:txBody>
      </p:sp>
      <p:cxnSp>
        <p:nvCxnSpPr>
          <p:cNvPr id="28" name="ลูกศรเชื่อมต่อแบบตรง 27"/>
          <p:cNvCxnSpPr/>
          <p:nvPr/>
        </p:nvCxnSpPr>
        <p:spPr>
          <a:xfrm>
            <a:off x="1943708" y="5517231"/>
            <a:ext cx="10235" cy="2160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ข้าวหลามตัด 28"/>
          <p:cNvSpPr/>
          <p:nvPr/>
        </p:nvSpPr>
        <p:spPr>
          <a:xfrm>
            <a:off x="644914" y="5733256"/>
            <a:ext cx="2618057" cy="1124744"/>
          </a:xfrm>
          <a:prstGeom prst="diamond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นพ.</a:t>
            </a:r>
            <a:r>
              <a:rPr lang="th-TH" dirty="0" err="1" smtClean="0"/>
              <a:t>สสจ</a:t>
            </a:r>
            <a:r>
              <a:rPr lang="th-TH" dirty="0" smtClean="0"/>
              <a:t>./ผวจ.</a:t>
            </a:r>
            <a:endParaRPr lang="th-TH" dirty="0"/>
          </a:p>
        </p:txBody>
      </p:sp>
      <p:graphicFrame>
        <p:nvGraphicFramePr>
          <p:cNvPr id="30" name="ตาราง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989159"/>
              </p:ext>
            </p:extLst>
          </p:nvPr>
        </p:nvGraphicFramePr>
        <p:xfrm>
          <a:off x="3271428" y="2727785"/>
          <a:ext cx="5981092" cy="1371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81092"/>
              </a:tblGrid>
              <a:tr h="370840">
                <a:tc>
                  <a:txBody>
                    <a:bodyPr/>
                    <a:lstStyle/>
                    <a:p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-ธุรการลงรับหนังสือ</a:t>
                      </a:r>
                    </a:p>
                    <a:p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th-TH" dirty="0" err="1" smtClean="0">
                          <a:solidFill>
                            <a:schemeClr val="tx1"/>
                          </a:solidFill>
                        </a:rPr>
                        <a:t>พยส</a:t>
                      </a:r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 –ตรวจสอบรายละเอียดเงินตามแผนงาน</a:t>
                      </a:r>
                    </a:p>
                    <a:p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         - ตรวจสอบการประเมินผลสัมฤทธิ์ของโครงการ</a:t>
                      </a:r>
                      <a:endParaRPr lang="th-TH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" name="ตาราง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718998"/>
              </p:ext>
            </p:extLst>
          </p:nvPr>
        </p:nvGraphicFramePr>
        <p:xfrm>
          <a:off x="3419872" y="4293096"/>
          <a:ext cx="572412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4128"/>
              </a:tblGrid>
              <a:tr h="370840">
                <a:tc>
                  <a:txBody>
                    <a:bodyPr/>
                    <a:lstStyle/>
                    <a:p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-งานตรวจสอบภายในตรวจสอบความถูกต้อง ตาม ระเบียบฯ ข้อบังคับ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 กฎหมาย </a:t>
                      </a:r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และลงนามกำกับ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 โดยหารือกับผู้เกี่ยวข้อง(กลุ่มงานต่างๆการเงิน พัสดุ) กรณีโครงการมีข้อสงสัย</a:t>
                      </a:r>
                    </a:p>
                    <a:p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- เสนอ นพ.</a:t>
                      </a:r>
                      <a:r>
                        <a:rPr lang="th-TH" baseline="0" dirty="0" err="1" smtClean="0">
                          <a:solidFill>
                            <a:schemeClr val="tx1"/>
                          </a:solidFill>
                        </a:rPr>
                        <a:t>สสจ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.สก / ผวจ.สก.ลงนาม</a:t>
                      </a:r>
                      <a:endParaRPr lang="th-TH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47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1043608" y="1412776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dirty="0">
              <a:solidFill>
                <a:prstClr val="black"/>
              </a:solidFill>
            </a:endParaRPr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467544" y="476672"/>
            <a:ext cx="8219256" cy="111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th-TH" sz="5400" b="1" u="sng" dirty="0">
              <a:solidFill>
                <a:sysClr val="windowText" lastClr="000000"/>
              </a:solidFill>
              <a:latin typeface="Candara"/>
              <a:cs typeface="KodchiangUPC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989" y="13852"/>
            <a:ext cx="9144000" cy="685799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997390" y="5288339"/>
            <a:ext cx="3456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9600" b="1" dirty="0" smtClean="0"/>
              <a:t>สวัสดีค่ะ</a:t>
            </a:r>
            <a:endParaRPr lang="th-TH" sz="96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412775"/>
            <a:ext cx="3910663" cy="2880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86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584</Words>
  <Application>Microsoft Office PowerPoint</Application>
  <PresentationFormat>นำเสนอทางหน้าจอ (4:3)</PresentationFormat>
  <Paragraphs>100</Paragraphs>
  <Slides>7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7</vt:i4>
      </vt:variant>
    </vt:vector>
  </HeadingPairs>
  <TitlesOfParts>
    <vt:vector size="8" baseType="lpstr">
      <vt:lpstr>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nascomp</cp:lastModifiedBy>
  <cp:revision>59</cp:revision>
  <cp:lastPrinted>2016-10-29T06:18:07Z</cp:lastPrinted>
  <dcterms:created xsi:type="dcterms:W3CDTF">2012-10-10T03:02:45Z</dcterms:created>
  <dcterms:modified xsi:type="dcterms:W3CDTF">2016-10-29T06:34:23Z</dcterms:modified>
</cp:coreProperties>
</file>