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85" r:id="rId4"/>
    <p:sldId id="286" r:id="rId5"/>
    <p:sldId id="324" r:id="rId6"/>
    <p:sldId id="287" r:id="rId7"/>
    <p:sldId id="341" r:id="rId8"/>
    <p:sldId id="342" r:id="rId9"/>
    <p:sldId id="343" r:id="rId10"/>
    <p:sldId id="364" r:id="rId11"/>
    <p:sldId id="288" r:id="rId12"/>
    <p:sldId id="325" r:id="rId13"/>
    <p:sldId id="326" r:id="rId14"/>
    <p:sldId id="289" r:id="rId15"/>
    <p:sldId id="290" r:id="rId16"/>
    <p:sldId id="348" r:id="rId17"/>
    <p:sldId id="327" r:id="rId18"/>
    <p:sldId id="360" r:id="rId19"/>
    <p:sldId id="361" r:id="rId20"/>
    <p:sldId id="366" r:id="rId21"/>
    <p:sldId id="362" r:id="rId22"/>
    <p:sldId id="363" r:id="rId23"/>
    <p:sldId id="365" r:id="rId24"/>
  </p:sldIdLst>
  <p:sldSz cx="9144000" cy="6858000" type="screen4x3"/>
  <p:notesSz cx="6788150" cy="99234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349" autoAdjust="0"/>
  </p:normalViewPr>
  <p:slideViewPr>
    <p:cSldViewPr snapToGrid="0">
      <p:cViewPr varScale="1">
        <p:scale>
          <a:sx n="73" d="100"/>
          <a:sy n="73" d="100"/>
        </p:scale>
        <p:origin x="15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5047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745D-0F18-4225-87A9-63A8CAD4150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C8364-7DC5-4618-83C9-422CEADB2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66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4A74-C824-46A6-9EA2-9778D22A6A01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AE41-A583-47B6-8021-F71C0D8C44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01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1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235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63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643B1-0B71-41A7-AF0C-0310272FE08E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079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02D13-DE47-4C88-ABB3-148230FD0035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2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8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69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2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1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50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99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8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083B-50E5-42B4-BF8B-F98AEE3E4A52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4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1320" y="1591767"/>
            <a:ext cx="8296275" cy="1177528"/>
          </a:xfrm>
        </p:spPr>
        <p:txBody>
          <a:bodyPr>
            <a:normAutofit fontScale="90000"/>
          </a:bodyPr>
          <a:lstStyle/>
          <a:p>
            <a:b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</a:t>
            </a:r>
            <a:b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3" y="1290142"/>
            <a:ext cx="773233" cy="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05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B390885-A27B-1BF7-0CFD-1FDC4C22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63" t="24202" r="17229" b="13269"/>
          <a:stretch/>
        </p:blipFill>
        <p:spPr>
          <a:xfrm>
            <a:off x="311556" y="935421"/>
            <a:ext cx="4199201" cy="371015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53E8A72-866B-DF0E-0149-5F84AB53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8" t="23793" r="16732" b="12861"/>
          <a:stretch/>
        </p:blipFill>
        <p:spPr>
          <a:xfrm>
            <a:off x="4545677" y="735724"/>
            <a:ext cx="4425222" cy="3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0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896349" cy="885826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กิจกรรมการควบคุม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6275" y="3486149"/>
            <a:ext cx="7943850" cy="309049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กิจกรรมการควบคุม ประกอบด้วย ๓ หลักการ ดังนี้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(๑๐) หน่วยงานของรัฐระบุและพัฒนากิจกรรมการควบคุม เพื่อลดความเสี่ยงในการบรรลุวัตถุประสงค์ให้อยู่ในระดับที่ยอมรับได้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(๑๑) หน่วยงานของรัฐระบุและพัฒนากิจกรรมการควบคุมทั่วไปด้านเทคโนโลยี เพื่อสนับสนุนการบรรลุวัตถุประสงค์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(๑๒) หน่วยงานของรัฐจัดให้มีกิจกรรมการควบคุม โดยกำหนดไว้ในนโยบาย ประกอบด้วยผลสำเร็จที่คาดหวังและขั้นตอนการปฏิบัติงาน เพื่อนำนโยบายไปสู่การปฏิบัติจริง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04825" y="1066800"/>
            <a:ext cx="8115300" cy="2209800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กิจกรรมการควบคุมเป็นการปฏิบัติที่กำหนดไว้ในนโยบายและกระบวนการดำเนินงาน เพื่อให้มั่นใจว่าการปฏิบัติตามการสั่งการของฝ่ายบริหารจะลดหรือควบคุมความเสี่ยงให้สามารถบรรลุวัตถุประสงค์ กิจกรรมการควบคุมควรได้รับการนำไปปฏิบัติทั่วทุกระดับของหน่วยงานของรัฐ ในกระบวนการปฏิบัติงาน ขั้นตอนการดำเนินงานต่างๆ รวมถึงการนำเทคโนโลยีมาใช้ในการดำเนินงาน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60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049B-7444-4E70-AF72-497360EE24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449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ตัวอย่างกิจกรรมการควบคุม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7088" y="1049338"/>
            <a:ext cx="6453187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1. การกำหนดระเบียบ ข้อบังคับ วิธีปฏิบัติ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การแบ่งแยกหน้าที่ความรับผิดชอบ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JasmineUPC" pitchFamily="18" charset="-34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3.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JasmineUPC" pitchFamily="18" charset="-34"/>
              </a:rPr>
              <a:t>การกำหนดขอบเขต อำนาจหน้าที่ความรับผิดชอบ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JasmineUPC" pitchFamily="18" charset="-34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4. การจัดทำบัญชี  ทะเบียน รายงาน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5.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JasmineUPC" pitchFamily="18" charset="-34"/>
              </a:rPr>
              <a:t>การควบคุมทางกายภาพ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JasmineUPC" pitchFamily="18" charset="-34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6. การสับเปลี่ยนหมุนเวียนงาน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7. การควบคุมการประมวลผลข้อมูล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8. การกำหนดดัชนีวัดผลการดำเนินงาน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JasmineUPC" pitchFamily="18" charset="-34"/>
              </a:rPr>
              <a:t>         ฯลฯ</a:t>
            </a:r>
          </a:p>
        </p:txBody>
      </p:sp>
      <p:graphicFrame>
        <p:nvGraphicFramePr>
          <p:cNvPr id="220160" name="Object 2048"/>
          <p:cNvGraphicFramePr>
            <a:graphicFrameLocks noChangeAspect="1"/>
          </p:cNvGraphicFramePr>
          <p:nvPr/>
        </p:nvGraphicFramePr>
        <p:xfrm>
          <a:off x="6084888" y="4365625"/>
          <a:ext cx="1662112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216960" imgH="3951360" progId="MS_ClipArt_Gallery">
                  <p:embed/>
                </p:oleObj>
              </mc:Choice>
              <mc:Fallback>
                <p:oleObj name="Clip" r:id="rId2" imgW="3216960" imgH="3951360" progId="MS_ClipArt_Gallery">
                  <p:embed/>
                  <p:pic>
                    <p:nvPicPr>
                      <p:cNvPr id="22016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1662112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5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23DB-4810-4118-B6F7-87D1953798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3056" y="1350965"/>
            <a:ext cx="849788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  <a:tab pos="385763" algn="l"/>
              </a:tabLst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	</a:t>
            </a:r>
            <a:r>
              <a:rPr kumimoji="1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 การควบคุมในลักษณะของ</a:t>
            </a:r>
            <a:r>
              <a:rPr kumimoji="1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 </a:t>
            </a: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Hard Controls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365125" algn="l"/>
                <a:tab pos="385763" algn="l"/>
              </a:tabLst>
              <a:defRPr/>
            </a:pPr>
            <a:r>
              <a:rPr kumimoji="1" lang="th-TH" sz="3200" b="1" i="1" dirty="0">
                <a:solidFill>
                  <a:srgbClr val="3333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kumimoji="1" lang="th-TH" sz="3200" b="1" i="1" dirty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เช่น โครงสร้างหน่วยงาน กฎ ระเบียบ ข้อบังคับ คู่มือปฏิบัติงาน</a:t>
            </a:r>
            <a:endParaRPr kumimoji="1" lang="th-TH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365125" algn="l"/>
                <a:tab pos="385763" algn="l"/>
              </a:tabLst>
              <a:defRPr/>
            </a:pPr>
            <a:r>
              <a:rPr kumimoji="1" lang="th-TH" sz="4400" b="1" dirty="0">
                <a:solidFill>
                  <a:srgbClr val="3333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</a:t>
            </a:r>
            <a:r>
              <a:rPr kumimoji="1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 การควบคุมในลักษณะของ</a:t>
            </a:r>
            <a:r>
              <a:rPr kumimoji="1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 </a:t>
            </a: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Soft Controls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365125" algn="l"/>
                <a:tab pos="385763" algn="l"/>
              </a:tabLst>
              <a:defRPr/>
            </a:pPr>
            <a:r>
              <a:rPr kumimoji="1" lang="th-TH" sz="3200" b="1" i="1" noProof="0" dirty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เช่น </a:t>
            </a:r>
            <a:r>
              <a:rPr kumimoji="1" lang="th-TH" sz="3200" b="1" i="1" noProof="0" dirty="0" err="1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ควา</a:t>
            </a:r>
            <a:r>
              <a:rPr kumimoji="1" lang="th-TH" sz="3200" b="1" i="1" noProof="0" dirty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มร</a:t>
            </a:r>
            <a:r>
              <a:rPr kumimoji="1" lang="th-TH" sz="3200" b="1" i="1" dirty="0" err="1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ู้</a:t>
            </a:r>
            <a:r>
              <a:rPr kumimoji="1" lang="th-TH" sz="3200" b="1" i="1" noProof="0" dirty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ความสามารถ ทักษะ ความซื่อสัตย์ ความรับผิดชอบ</a:t>
            </a:r>
            <a:endParaRPr kumimoji="1" lang="th-TH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47650" y="12702"/>
            <a:ext cx="8267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Browallia New" pitchFamily="34" charset="-34"/>
                <a:ea typeface="+mn-ea"/>
                <a:cs typeface="JasmineUPC" pitchFamily="18" charset="-34"/>
              </a:rPr>
              <a:t>ลักษณะของการควบคุมภายใน </a:t>
            </a:r>
          </a:p>
        </p:txBody>
      </p:sp>
      <p:pic>
        <p:nvPicPr>
          <p:cNvPr id="78853" name="Picture 5" descr="PEOPO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835" y="4684321"/>
            <a:ext cx="2812229" cy="2037155"/>
          </a:xfrm>
          <a:prstGeom prst="rect">
            <a:avLst/>
          </a:prstGeom>
          <a:noFill/>
        </p:spPr>
      </p:pic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972954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70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1052"/>
          </a:xfr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สารสนเทศและการสื่อสาร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7405" y="3257549"/>
            <a:ext cx="8469190" cy="334254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สารสนเทศและการสื่อสาร ประกอบด้วย ๓ หลักการ ดังนี้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(๑๓) หน่วยงานของรัฐจัดทำหรือจัดหาและใช้สารสนเทศที่เกี่ยวข้องและมีคุณภาพ 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เพื่อสนับสนุนให้มีการปฏิบัติตามการควบคุมภายในที่กำหนด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(๑๔) หน่วยงานของรัฐมีการสื่อสารภายในเกี่ยวกับสารสนเทศ รวมถึงวัตถุประสงค์และความรับผิดชอบที่มีต่อการควบคุมภายในซึ่งมีความจำเป็นในการสนับสนุนให้มีการปฏิบัติตามการควบคุมภายในที่กำหนด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(๑๕) หน่วยงานของรัฐมีการสื่อสารกับบุคคลภายนอกเกี่ยวกับเรื่องที่มีผลกระทบต่อการปฏิบัติตามการควบคุมภายในที่กำหนด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37405" y="1009651"/>
            <a:ext cx="8625620" cy="20193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สารสนเทศเป็นสิ่งจำเป็นสำหรับหน่วยงานของรัฐที่จะช่วยให้มีการดำเนินการตามการควบคุมภายในที่กำหนด เพื่อสนับสนุนให้บรรลุวัตถุประสงค์ของหน่วยงานของรัฐ การสื่อสารเกิดขึ้นได้ทั้งจากภายในและภายนอก และเป็นช่องทางเพื่อให้ทราบถึงสารสนเทศที่สำคัญในการควบคุมการดำเนินงานของหน่วยงานของรัฐ การสื่อสารจะช่วยให้บุคลากรในหน่วยงานมีความเข้าใจถึงความรับผิดชอบ และความสำคัญของการควบคุมภายในที่มีต่อการบรรลุวัตถุประสงค์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0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155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กิจกรรมการติดตามผล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1355" y="3388233"/>
            <a:ext cx="8643570" cy="317669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กิจกรรมการติดตามผล ประกอบด้วย ๒ หลักการ ดังนี้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(๑๖) หน่วยงานของรัฐระบุ พัฒนา และดำเนินการประเมินผลระหว่างการปฏิบัติงาน และหรือ</a:t>
            </a:r>
            <a:r>
              <a:rPr lang="th-TH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การประเมินผลเป็นรายครั้งตามที่กำหนด เพื่อให้เกิดความมั่นใจว่าได้มีการปฏิบัติตามองค์ประกอบของการควบคุมภายใน</a:t>
            </a:r>
            <a:endParaRPr lang="en-US" spc="-6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(๑๗) หน่วยงานของรัฐประเมินผลและสื่อสารข้อบกพร่อง หรือจุดอ่อนของการควบคุมภายในอย่างทันเวลาต่อฝ่ายบริหารและผู้กำกับดูแล เพื่อให้ผู้รับผิดชอบสามารถสั่งการแก้ไขได้อย่างเหมาะสม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81355" y="1181100"/>
            <a:ext cx="8491172" cy="188595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กิจกรรมการติดตามผลเป็นการประเมินผลระหว่างการปฏิบัติงาน การประเมินผลเป็นรายครั้ง หรือเป็นการประเมินผลทั้งสองวิธีร่วมกัน เพื่อให้เกิดความมั่นใจว่าได้มีการปฏิบัติตามหลักการในแต่ละองค์ประกอบของการควบคุมภายในทั้ง ๕ องค์ประกอบ กรณีที่ผลการประเมินการควบคุมภายในจะก่อให้เกิดความเสียหายต่อหน่วยงานของรัฐ ให้รายงานต่อฝ่ายบริหาร และผู้กำกับดูแล อย่างทันเวลา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0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7ACB7-D19A-4240-918E-4B72697311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30050" name="Picture 2" descr="BIZ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76700"/>
            <a:ext cx="1936750" cy="2286000"/>
          </a:xfrm>
          <a:prstGeom prst="rect">
            <a:avLst/>
          </a:prstGeom>
          <a:noFill/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80836" y="1301878"/>
            <a:ext cx="6553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kumimoji="1" lang="th-TH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หลักการพื้นฐาน</a:t>
            </a: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:-</a:t>
            </a:r>
            <a:endParaRPr kumimoji="1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>
                <a:tab pos="450850" algn="l"/>
              </a:tabLst>
              <a:defRPr/>
            </a:pPr>
            <a:r>
              <a:rPr kumimoji="1" lang="th-TH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เป้าหมายและวัตถุประสงค์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kumimoji="1" lang="th-TH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	ระดับความมีประสิทธิผล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kumimoji="1" lang="th-TH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	กระบวนการมีระบบ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450850" algn="l"/>
              </a:tabLst>
              <a:defRPr/>
            </a:pPr>
            <a:r>
              <a:rPr kumimoji="1" lang="th-TH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	การแสดงผล ณ เวลาที่ประเมิน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49" y="63709"/>
            <a:ext cx="7130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rowallia New" pitchFamily="34" charset="-34"/>
                <a:ea typeface="+mn-ea"/>
                <a:cs typeface="JasmineUPC" pitchFamily="18" charset="-34"/>
              </a:rPr>
              <a:t>การประเมินผลระบบการควบคุมภายใน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4232712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06A5E-6D11-4259-8C05-BBDE90D96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13544" y="-10173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</a:rPr>
              <a:t>ระบบการควบคุมภายในที่ดี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Baijam" panose="02000506000000020004" pitchFamily="2" charset="-34"/>
              <a:ea typeface="+mn-ea"/>
              <a:cs typeface="TH Baijam" panose="02000506000000020004" pitchFamily="2" charset="-34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5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JasmineUPC" pitchFamily="18" charset="-34"/>
              <a:sym typeface="Wingdings 2" pitchFamily="18" charset="2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47700" y="1265239"/>
            <a:ext cx="79200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!"/>
              <a:tabLst>
                <a:tab pos="720725" algn="l"/>
              </a:tabLst>
              <a:defRPr/>
            </a:pP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  <a:sym typeface="Wingdings" pitchFamily="2" charset="2"/>
              </a:rPr>
              <a:t>	มีความเหมาะสม เพียงพอ และรัดกุม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!"/>
              <a:tabLst>
                <a:tab pos="720725" algn="l"/>
              </a:tabLst>
              <a:defRPr/>
            </a:pP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  <a:sym typeface="Wingdings" pitchFamily="2" charset="2"/>
              </a:rPr>
              <a:t>	มีความคุ้มค่ากับประโยชน์ที่ได้รับ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!"/>
              <a:tabLst>
                <a:tab pos="720725" algn="l"/>
              </a:tabLst>
              <a:defRPr/>
            </a:pP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  <a:sym typeface="Wingdings" pitchFamily="2" charset="2"/>
              </a:rPr>
              <a:t>	สามารถป้องกันความเสียหายหรือความสูญเสีย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!"/>
              <a:tabLst>
                <a:tab pos="720725" algn="l"/>
              </a:tabLst>
              <a:defRPr/>
            </a:pP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  <a:sym typeface="Wingdings" pitchFamily="2" charset="2"/>
              </a:rPr>
              <a:t>	ปฏิบัติงานได้สะดวก และปลอดภัย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!"/>
              <a:tabLst>
                <a:tab pos="720725" algn="l"/>
              </a:tabLst>
              <a:defRPr/>
            </a:pPr>
            <a:r>
              <a:rPr kumimoji="0" lang="th-TH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Baijam" panose="02000506000000020004" pitchFamily="2" charset="-34"/>
                <a:ea typeface="+mn-ea"/>
                <a:cs typeface="TH Baijam" panose="02000506000000020004" pitchFamily="2" charset="-34"/>
                <a:sym typeface="Wingdings" pitchFamily="2" charset="2"/>
              </a:rPr>
              <a:t>	เสริมสร้างความพอใจให้กับผู้ปฏิบัติ โดยแทรกอยู่ในกระบวนงานปกติ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Baijam" panose="02000506000000020004" pitchFamily="2" charset="-34"/>
              <a:ea typeface="+mn-ea"/>
              <a:cs typeface="TH Baijam" panose="02000506000000020004" pitchFamily="2" charset="-34"/>
              <a:sym typeface="Wingdings" pitchFamily="2" charset="2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5985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9182" y="0"/>
            <a:ext cx="9034818" cy="7767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หลักเกณฑ์ปฏิบัติการควบคุมภายในสำหรับหน่วยงานของรัฐ</a:t>
            </a:r>
            <a:endParaRPr lang="th-TH" sz="4000" dirty="0">
              <a:solidFill>
                <a:schemeClr val="accent5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23648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C653E6E-DE40-40B6-AB52-3C0478D471AC}"/>
              </a:ext>
            </a:extLst>
          </p:cNvPr>
          <p:cNvGrpSpPr/>
          <p:nvPr/>
        </p:nvGrpSpPr>
        <p:grpSpPr>
          <a:xfrm>
            <a:off x="238835" y="936446"/>
            <a:ext cx="8639033" cy="5381382"/>
            <a:chOff x="211539" y="789297"/>
            <a:chExt cx="8639033" cy="5381382"/>
          </a:xfrm>
        </p:grpSpPr>
        <p:sp>
          <p:nvSpPr>
            <p:cNvPr id="5" name="Rectangle 4"/>
            <p:cNvSpPr/>
            <p:nvPr/>
          </p:nvSpPr>
          <p:spPr>
            <a:xfrm>
              <a:off x="211540" y="789297"/>
              <a:ext cx="8611737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1  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ให้หน่วยงานของรัฐจัดให้มีการประเมินผลการควบคุมภายในตามที่หน่วยงานของรัฐกำหนด</a:t>
              </a:r>
              <a:b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</a:b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อย่างน้อย </a:t>
              </a:r>
              <a:r>
                <a:rPr lang="th-TH" sz="2600" dirty="0">
                  <a:solidFill>
                    <a:srgbClr val="FF0000"/>
                  </a:solidFill>
                  <a:latin typeface="TH Baijam" panose="02000506000000020004" pitchFamily="2" charset="-34"/>
                  <a:cs typeface="TH Baijam" panose="02000506000000020004" pitchFamily="2" charset="-34"/>
                </a:rPr>
                <a:t>ปีละหนึ่งครั้ง</a:t>
              </a:r>
              <a:endParaRPr lang="th-TH" sz="2400" b="1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539" y="1864946"/>
              <a:ext cx="861173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2 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ให้มีคณะกรรมการควบคุมภายใน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5315C2A-B8C0-425C-9CEB-65F49E9AEFFD}"/>
                </a:ext>
              </a:extLst>
            </p:cNvPr>
            <p:cNvSpPr/>
            <p:nvPr/>
          </p:nvSpPr>
          <p:spPr>
            <a:xfrm>
              <a:off x="238835" y="2540485"/>
              <a:ext cx="8611737" cy="2523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3 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ให้คณะกรรมการจัดทำรายงานการประเมินผลการควบคุมภายในระดับหน่วยงานของรัฐ</a:t>
              </a:r>
            </a:p>
            <a:p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รายงานประกอบด้วย</a:t>
              </a:r>
            </a:p>
            <a:p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- การรับรองการควบคุมภายใน (</a:t>
              </a:r>
              <a:r>
                <a:rPr lang="th-TH" sz="2600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.1)</a:t>
              </a:r>
            </a:p>
            <a:p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- การประเมินองค์ประกอบของการควบคุมภายใน (</a:t>
              </a:r>
              <a:r>
                <a:rPr lang="th-TH" sz="2600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.4)</a:t>
              </a:r>
            </a:p>
            <a:p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- การประเมินผลการควบคุมภายใน (</a:t>
              </a:r>
              <a:r>
                <a:rPr lang="th-TH" sz="2600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sz="2600" dirty="0">
                  <a:latin typeface="TH Baijam" panose="02000506000000020004" pitchFamily="2" charset="-34"/>
                  <a:cs typeface="TH Baijam" panose="02000506000000020004" pitchFamily="2" charset="-34"/>
                </a:rPr>
                <a:t>.5)</a:t>
              </a:r>
            </a:p>
            <a:p>
              <a:r>
                <a:rPr lang="th-TH" sz="2600" spc="-30" dirty="0">
                  <a:latin typeface="TH Baijam" panose="02000506000000020004" pitchFamily="2" charset="-34"/>
                  <a:cs typeface="TH Baijam" panose="02000506000000020004" pitchFamily="2" charset="-34"/>
                </a:rPr>
                <a:t>- ความเห็นของผู้ตรวจสอบภายในเกี่ยวกับการสอบทานการควบคุมภายใน (</a:t>
              </a:r>
              <a:r>
                <a:rPr lang="th-TH" sz="2600" spc="-30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sz="2600" spc="-30" dirty="0">
                  <a:latin typeface="TH Baijam" panose="02000506000000020004" pitchFamily="2" charset="-34"/>
                  <a:cs typeface="TH Baijam" panose="02000506000000020004" pitchFamily="2" charset="-34"/>
                </a:rPr>
                <a:t>.6)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2998323-6C0E-4710-9CDB-EC1810FC88D5}"/>
                </a:ext>
              </a:extLst>
            </p:cNvPr>
            <p:cNvSpPr/>
            <p:nvPr/>
          </p:nvSpPr>
          <p:spPr>
            <a:xfrm>
              <a:off x="238835" y="5216572"/>
              <a:ext cx="8611737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4 </a:t>
              </a:r>
              <a:r>
                <a:rPr lang="th-TH" dirty="0">
                  <a:latin typeface="TH Baijam" panose="02000506000000020004" pitchFamily="2" charset="-34"/>
                  <a:cs typeface="TH Baijam" panose="02000506000000020004" pitchFamily="2" charset="-34"/>
                </a:rPr>
                <a:t>เสนอรายงานการประเมินผลการควบคุมภายใน ต่อ ผวจ.สระแก้ว และปลัดกระทรวงสาธารณสุข ตามระยะเวลาที่กำหนด</a:t>
              </a:r>
              <a:endParaRPr lang="th-TH" sz="2400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14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591" y="247364"/>
            <a:ext cx="9034818" cy="7767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การจัดทำรายงานควบคุมภายในสำหรับ รพ. สสอ. รพ.สต.</a:t>
            </a:r>
            <a:endParaRPr lang="th-TH" sz="4000" dirty="0">
              <a:solidFill>
                <a:schemeClr val="accent5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13649" y="1138958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B79E0EF9-9FF0-72E4-02A7-3D39374B4AD2}"/>
              </a:ext>
            </a:extLst>
          </p:cNvPr>
          <p:cNvGrpSpPr/>
          <p:nvPr/>
        </p:nvGrpSpPr>
        <p:grpSpPr>
          <a:xfrm>
            <a:off x="252483" y="1461413"/>
            <a:ext cx="8639034" cy="3311431"/>
            <a:chOff x="252482" y="1051510"/>
            <a:chExt cx="8639034" cy="3311431"/>
          </a:xfrm>
        </p:grpSpPr>
        <p:sp>
          <p:nvSpPr>
            <p:cNvPr id="5" name="Rectangle 4"/>
            <p:cNvSpPr/>
            <p:nvPr/>
          </p:nvSpPr>
          <p:spPr>
            <a:xfrm>
              <a:off x="252483" y="1051510"/>
              <a:ext cx="861173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1. จัดทำ </a:t>
              </a:r>
              <a:r>
                <a:rPr lang="en-US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Flowchart</a:t>
              </a:r>
              <a:endParaRPr lang="th-TH" sz="2400" b="1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131" y="1804511"/>
              <a:ext cx="8611737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2. จัดทำตารางวิเคราะห์ความเสี่ยง </a:t>
              </a:r>
            </a:p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(ความเสี่ยง ระดับ สูง และ สูงมาก ให้จัดทำแบบ </a:t>
              </a:r>
              <a:r>
                <a:rPr lang="th-TH" b="1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.5)</a:t>
              </a:r>
              <a:endParaRPr lang="th-TH" sz="2600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2998323-6C0E-4710-9CDB-EC1810FC88D5}"/>
                </a:ext>
              </a:extLst>
            </p:cNvPr>
            <p:cNvSpPr/>
            <p:nvPr/>
          </p:nvSpPr>
          <p:spPr>
            <a:xfrm>
              <a:off x="252482" y="3839721"/>
              <a:ext cx="861173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4. จัดทำ แบบ </a:t>
              </a:r>
              <a:r>
                <a:rPr lang="th-TH" b="1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.4</a:t>
              </a:r>
              <a:endParaRPr lang="th-TH" sz="2400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046BDB8-E278-46D8-442D-3459E5F0BC6E}"/>
                </a:ext>
              </a:extLst>
            </p:cNvPr>
            <p:cNvSpPr/>
            <p:nvPr/>
          </p:nvSpPr>
          <p:spPr>
            <a:xfrm>
              <a:off x="279779" y="2988399"/>
              <a:ext cx="861173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3. จัดทำ แบบ </a:t>
              </a:r>
              <a:r>
                <a:rPr lang="th-TH" b="1" dirty="0" err="1">
                  <a:latin typeface="TH Baijam" panose="02000506000000020004" pitchFamily="2" charset="-34"/>
                  <a:cs typeface="TH Baijam" panose="02000506000000020004" pitchFamily="2" charset="-34"/>
                </a:rPr>
                <a:t>ปค</a:t>
              </a:r>
              <a:r>
                <a:rPr lang="th-TH" b="1" dirty="0">
                  <a:latin typeface="TH Baijam" panose="02000506000000020004" pitchFamily="2" charset="-34"/>
                  <a:cs typeface="TH Baijam" panose="02000506000000020004" pitchFamily="2" charset="-34"/>
                </a:rPr>
                <a:t>.5  </a:t>
              </a:r>
              <a:endParaRPr lang="th-TH" sz="2600" dirty="0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9D88361F-74D2-A13B-EAFF-C8ABC8FEC25B}"/>
              </a:ext>
            </a:extLst>
          </p:cNvPr>
          <p:cNvSpPr/>
          <p:nvPr/>
        </p:nvSpPr>
        <p:spPr>
          <a:xfrm>
            <a:off x="252482" y="5062338"/>
            <a:ext cx="861173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5. จัดส่งรายงานการประเมินผลการควบคุมภายใน แบบ </a:t>
            </a:r>
            <a:r>
              <a:rPr lang="th-TH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ปค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.4 และ แบบ </a:t>
            </a:r>
            <a:r>
              <a:rPr lang="th-TH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ปค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.5 </a:t>
            </a:r>
            <a:r>
              <a:rPr lang="th-TH" b="1" dirty="0">
                <a:solidFill>
                  <a:srgbClr val="FF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ปีละ 1 ครั้ง </a:t>
            </a:r>
          </a:p>
        </p:txBody>
      </p:sp>
    </p:spTree>
    <p:extLst>
      <p:ext uri="{BB962C8B-B14F-4D97-AF65-F5344CB8AC3E}">
        <p14:creationId xmlns:p14="http://schemas.microsoft.com/office/powerpoint/2010/main" val="29563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849525"/>
            <a:ext cx="7772400" cy="1020318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วัตถุประสงค์ของการควบคุมภายใน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1792" y="1691168"/>
            <a:ext cx="8394239" cy="4873193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วัตถุประสงค์ด้านการดำเนินงาน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(Operations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ความมีประสิทธิผลและประสิทธิภาพของการดำเนินงาน รวมถึงการบรรลุเป้าหมายด้านการดำเนินงาน  ด้านการเงิน ตลอดจนการใช้ทรัพยากร การดูแลรักษาทรัพย์สิน การป้องกันหรือลดความผิดพลาด ของหน่วยงานของรัฐ ตลอดจนความเสียหาย การรั่วไหล การสิ้นเปลือง หรือการทุจริตในหน่วยงานของรัฐ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วัตถุประสงค์ด้านการรายงาน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(Reporting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การรายงานทางการเงิน</a:t>
            </a:r>
            <a:r>
              <a:rPr lang="th-TH" sz="2400" b="1" i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และไม่ใช่การเงิน 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ที่ใช้ภายในและภายนอกหน่วยงานของรัฐ รวมถึง</a:t>
            </a:r>
            <a:b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การรายงานที่เชื่อถือได้ ทันเวลา โปร่งใส หรือข้อกำหนดอื่นของทางราชการ</a:t>
            </a:r>
            <a:endParaRPr lang="en-US" sz="24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วัตถุประสงค์ด้านการปฏิบัติตามกฎหมาย ระเบียบและข้อบังคับ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(Compliance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การปฏิบัติตามกฎหมาย ระเบียบ ข้อบังคับหรือมติคณะรัฐมนตรีที่เกี่ยวข้องกับ การดำเนินงาน รวมทั้งข้อกำหนดอื่นของทางราชการ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922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8B66640A-EE9D-4B33-A860-DD0258E8F6AC}"/>
              </a:ext>
            </a:extLst>
          </p:cNvPr>
          <p:cNvSpPr txBox="1">
            <a:spLocks/>
          </p:cNvSpPr>
          <p:nvPr/>
        </p:nvSpPr>
        <p:spPr>
          <a:xfrm>
            <a:off x="393208" y="-216914"/>
            <a:ext cx="9266730" cy="139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th-TH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มาตรฐานควบคุมภายในสำหรับ</a:t>
            </a:r>
            <a:r>
              <a:rPr lang="th-TH" sz="4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หน่วยงาน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ของรัฐ</a:t>
            </a:r>
            <a:br>
              <a:rPr lang="th-TH" sz="7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159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93450C4-588A-ABB8-684D-D88BE1AC4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5" t="26654" r="50000" b="7548"/>
          <a:stretch/>
        </p:blipFill>
        <p:spPr>
          <a:xfrm>
            <a:off x="241737" y="532312"/>
            <a:ext cx="4267200" cy="56944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033E1C9-691E-8290-6488-CCF7937F5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9" t="26858" r="50000" b="8774"/>
          <a:stretch/>
        </p:blipFill>
        <p:spPr>
          <a:xfrm>
            <a:off x="4508937" y="462451"/>
            <a:ext cx="4348945" cy="5591503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58C203F-DF1F-E7F5-80D3-12884FDE50FC}"/>
              </a:ext>
            </a:extLst>
          </p:cNvPr>
          <p:cNvSpPr txBox="1"/>
          <p:nvPr/>
        </p:nvSpPr>
        <p:spPr>
          <a:xfrm>
            <a:off x="6249594" y="2462884"/>
            <a:ext cx="217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ขั้นตอนการตัดสินใจ</a:t>
            </a:r>
          </a:p>
        </p:txBody>
      </p:sp>
    </p:spTree>
    <p:extLst>
      <p:ext uri="{BB962C8B-B14F-4D97-AF65-F5344CB8AC3E}">
        <p14:creationId xmlns:p14="http://schemas.microsoft.com/office/powerpoint/2010/main" val="266239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93DEAF-C91F-0204-85A7-BAE48BE1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2" t="25224" r="2299" b="7752"/>
          <a:stretch/>
        </p:blipFill>
        <p:spPr>
          <a:xfrm>
            <a:off x="65851" y="704192"/>
            <a:ext cx="9012297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39F9C19-2846-EEF5-DD70-1A7A6577D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3" t="9694" r="2069" b="8161"/>
          <a:stretch/>
        </p:blipFill>
        <p:spPr>
          <a:xfrm>
            <a:off x="0" y="630621"/>
            <a:ext cx="9119945" cy="4498427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2857195-0A42-7C85-6BE3-6C2ED5EC7600}"/>
              </a:ext>
            </a:extLst>
          </p:cNvPr>
          <p:cNvSpPr/>
          <p:nvPr/>
        </p:nvSpPr>
        <p:spPr>
          <a:xfrm>
            <a:off x="3743908" y="87500"/>
            <a:ext cx="184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ตัวอย่าง</a:t>
            </a:r>
            <a:endParaRPr lang="th-TH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978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0CF6F4-FCAC-5F9F-8B54-2983A678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3" t="14802" r="20193" b="13065"/>
          <a:stretch/>
        </p:blipFill>
        <p:spPr>
          <a:xfrm>
            <a:off x="58710" y="126123"/>
            <a:ext cx="9051954" cy="6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8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7987" y="830799"/>
            <a:ext cx="8220075" cy="835748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องค์ประกอบของมาตรฐานการควบคุมภายใน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2399" y="1640908"/>
            <a:ext cx="8873614" cy="405079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การควบคุมภายในจะประกอบด้วย ๕ องค์ประกอบ ๑๗ หลักการ ดังนี้</a:t>
            </a:r>
            <a:endParaRPr lang="en-US" b="1" dirty="0">
              <a:solidFill>
                <a:srgbClr val="7030A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๑. สภาพแวดล้อมการควบคุม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(Control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Environment)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๒. การประเมินความเสี่ยง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(Risk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Assessment)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๓. กิจกรรมการควบคุม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(Control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Activities)</a:t>
            </a:r>
          </a:p>
          <a:p>
            <a:pPr marL="0" indent="0" algn="thaiDist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๔. สารสนเทศและการสื่อสาร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(Information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and</a:t>
            </a:r>
            <a:r>
              <a:rPr lang="th-TH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Communication)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๕. กิจกรรมการติดตามผล </a:t>
            </a:r>
            <a:r>
              <a:rPr lang="en-US" sz="2400" b="1" dirty="0">
                <a:latin typeface="TH Baijam" panose="02000506000000020004" pitchFamily="2" charset="-34"/>
                <a:cs typeface="TH Baijam" panose="02000506000000020004" pitchFamily="2" charset="-34"/>
              </a:rPr>
              <a:t>(Monitoring Activities)</a:t>
            </a:r>
          </a:p>
          <a:p>
            <a:pPr algn="thaiDist"/>
            <a:endParaRPr lang="th-TH" sz="2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DC4B0A4E-1EBB-4111-9F22-2D8A1E6F9AEA}"/>
              </a:ext>
            </a:extLst>
          </p:cNvPr>
          <p:cNvGrpSpPr/>
          <p:nvPr/>
        </p:nvGrpSpPr>
        <p:grpSpPr>
          <a:xfrm>
            <a:off x="7507438" y="2169535"/>
            <a:ext cx="1263446" cy="2993537"/>
            <a:chOff x="7728155" y="2043315"/>
            <a:chExt cx="1263446" cy="2993537"/>
          </a:xfrm>
        </p:grpSpPr>
        <p:sp>
          <p:nvSpPr>
            <p:cNvPr id="5" name="กล่องข้อความ 4"/>
            <p:cNvSpPr txBox="1"/>
            <p:nvPr/>
          </p:nvSpPr>
          <p:spPr>
            <a:xfrm>
              <a:off x="7728155" y="2043315"/>
              <a:ext cx="1263446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๕ หลักการ</a:t>
              </a:r>
            </a:p>
          </p:txBody>
        </p:sp>
        <p:sp>
          <p:nvSpPr>
            <p:cNvPr id="6" name="กล่องข้อความ 5"/>
            <p:cNvSpPr txBox="1"/>
            <p:nvPr/>
          </p:nvSpPr>
          <p:spPr>
            <a:xfrm>
              <a:off x="7728155" y="2682418"/>
              <a:ext cx="1263446" cy="43088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๔ หลักการ</a:t>
              </a:r>
            </a:p>
          </p:txBody>
        </p:sp>
        <p:sp>
          <p:nvSpPr>
            <p:cNvPr id="7" name="กล่องข้อความ 6"/>
            <p:cNvSpPr txBox="1"/>
            <p:nvPr/>
          </p:nvSpPr>
          <p:spPr>
            <a:xfrm>
              <a:off x="7728155" y="3948788"/>
              <a:ext cx="1263446" cy="430887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๓ หลักการ</a:t>
              </a:r>
            </a:p>
          </p:txBody>
        </p:sp>
        <p:sp>
          <p:nvSpPr>
            <p:cNvPr id="8" name="กล่องข้อความ 7"/>
            <p:cNvSpPr txBox="1"/>
            <p:nvPr/>
          </p:nvSpPr>
          <p:spPr>
            <a:xfrm>
              <a:off x="7728155" y="3280029"/>
              <a:ext cx="1263446" cy="430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๓ หลักการ</a:t>
              </a:r>
            </a:p>
          </p:txBody>
        </p:sp>
        <p:sp>
          <p:nvSpPr>
            <p:cNvPr id="9" name="กล่องข้อความ 8"/>
            <p:cNvSpPr txBox="1"/>
            <p:nvPr/>
          </p:nvSpPr>
          <p:spPr>
            <a:xfrm>
              <a:off x="7728155" y="4605965"/>
              <a:ext cx="1263446" cy="4308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๒ หลักการ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AA3CBE7-6740-4433-9045-B0E59F12AB66}"/>
              </a:ext>
            </a:extLst>
          </p:cNvPr>
          <p:cNvSpPr txBox="1"/>
          <p:nvPr/>
        </p:nvSpPr>
        <p:spPr>
          <a:xfrm>
            <a:off x="1130709" y="5387924"/>
            <a:ext cx="6597446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นำมาประเมิน และ จัดทำรายงาน ปค. 4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รายละเอียดตามเอกสารหมายเลข 7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15783F6-FFE2-4DB3-B0AC-77A9DBC161F9}"/>
              </a:ext>
            </a:extLst>
          </p:cNvPr>
          <p:cNvSpPr txBox="1"/>
          <p:nvPr/>
        </p:nvSpPr>
        <p:spPr>
          <a:xfrm>
            <a:off x="805938" y="79737"/>
            <a:ext cx="7865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มาตรฐานควบคุมภายในสำหรับหน่วยงานของรัฐ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4048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0575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สภาพแวดล้อมการควบคุม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8953" y="3254376"/>
            <a:ext cx="8484577" cy="34671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 ประกอบด้วย ๕ หลักการ ดังนี้</a:t>
            </a:r>
          </a:p>
          <a:p>
            <a:pPr marL="0" indent="0" algn="thaiDist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(๑) หน่วยงานของรัฐแสดงให้เห็นถึงการยึดมั่นในคุณค่าของความซื่อตรงและจริยธรรม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(๒) ผู้กำกับดูแลของหน่วยงานของรัฐ แสดงให้เห็นถึงความเป็นอิสระจากฝ่ายบริหารและมีหน้าที่กำกับดูแลให้มีการพัฒนาหรือปรับปรุงการควบคุมภายใน รวมถึงการดำเนินการเกี่ยวกับการควบคุมภายใน</a:t>
            </a: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(๓) หัวหน้าหน่วยงานของรัฐจัดให้มีโครงสร้างองค์กร สายการบังคับบัญชา อำนาจหน้าที่และความรับผิดชอบที่เหมาะสมในการบรรลุวัตถุประสงค์ของหน่วยงานของรัฐภายใต้การกำกับดูแลของผู้กำกับดูแล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(๔) หน่วยงานของรัฐแสดงให้เห็นถึงความมุ่งมั่นในการสร้างแรงจูงใจ พัฒนาและรักษาบุคลากรที่มีความรู้ความสามารถที่สอดคล้องกับวัตถุประสงค์ของหน่วยงานของรัฐ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(๕) หน่วยงานของรัฐกำหนดให้บุคลากรมีหน้าที่และความรับผิดชอบต่อผลการปฏิบัติงานตามระบบการควบคุมภายใน เพื่อให้บรรลุวัตถุประสงค์ของหน่วยงานของรัฐ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62708" y="904875"/>
            <a:ext cx="8133616" cy="2238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สภาพแวดล้อมการควบคุมเป็นปัจจัยพื้นฐานในการดำเนินงานที่ส่งผลให้มีการนำ             การควบคุมภายในมาปฏิบัติทั่วทั้งหน่วยงานของรัฐ ทั้งนี้ ผู้กำกับดูแลและฝ่ายบริหาร     จะต้องสร้างบรรยากาศให้ทุกระดับตระหนักถึงความสำคัญของการควบคุมภายใน รวมทั้ง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การดำเนินงานที่คาดหวังของผู้กำกับดูแล และฝ่ายบริหาร ทั้งนี้ สภาพแวดล้อมการควบคุมดังกล่าวเป็นพื้นฐานสำคัญที่จะส่งผลกระทบต่อองค์ประกอบของการควบคุมภายในอื่นๆ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                                                              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67477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8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905BB-488E-48D0-9850-594C9DB035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0658" name="Picture 2" descr="j0231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24400"/>
            <a:ext cx="2800350" cy="182562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934" y="177801"/>
            <a:ext cx="6035675" cy="546100"/>
          </a:xfrm>
          <a:noFill/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934" y="1118636"/>
            <a:ext cx="6245225" cy="4103688"/>
          </a:xfrm>
          <a:noFill/>
        </p:spPr>
        <p:txBody>
          <a:bodyPr anchor="ctr"/>
          <a:lstStyle/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ความซื่อสัตย์และจริยธรรม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ปรัชญาและรูปแบบการบริหาร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 ทักษะ  และความสามารถ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โครงสร้างการจัดองค์กร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การมอบอำนาจและความรับผิดชอบ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นโยบายด้านทรัพยากรบุคคล</a:t>
            </a:r>
          </a:p>
          <a:p>
            <a:r>
              <a:rPr lang="th-TH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ผู้บริหารหรือคณะกรรมการตรวจสอบ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73775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17907"/>
            <a:ext cx="9144000" cy="896493"/>
          </a:xfr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การประเมินความเสี่ยง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2739" y="3362324"/>
            <a:ext cx="8578362" cy="349567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 ประกอบด้วย ๔ หลักการ ดังนี้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(๖) หน่วยงานของรัฐระบุวัตถุประสงค์การควบคุมภายในของการปฏิบัติงานให้สอดคล้องกับวัตถุประสงค์ขององค์กรไว้อย่างชัดเจนและเพียงพอที่จะสามารถระบุและประเมินความเสี่ยงที่เกี่ยวข้องกับวัตถุประสงค์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(๗) หน่วยงานของรัฐระบุความเสี่ยงที่มีผลต่อการบรรลุวัตถุประสงค์การควบคุมภายในอย่างครอบคลุม ทั้งหน่วยงานของรัฐ และวิเคราะห์ความเสี่ยงเพื่อกำหนดวิธีการจัดการความเสี่ยงนั้น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(๘) หน่วยงานของรัฐพิจารณาโอกาสที่อาจเกิดการทุจริต เพื่อประกอบการประเมินความเสี่ยงที่ส่งผลต่อการบรรลุวัตถุประสงค์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(๙) หน่วยงานของรัฐระบุและประเมินการเปลี่ยนแปลงที่อาจมีผลกระทบอย่างมีนัยสำคัญต่อระบบการควบคุมภายใน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14375" y="1090612"/>
            <a:ext cx="7905749" cy="209550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การประเมินความเสี่ยงเป็นกระบวนการที่ดำเนินการอย่างต่อเนื่องและเป็นประจำ เพื่อระบุ และวิเคราะห์ความเสี่ยงที่มีผลกระทบต่อการบรรลุวัตถุประสงค์ของหน่วยงานของรัฐ รวมถึงกำหนดวิธีการจัดการความเสี่ยงนั้น ฝ่ายบริหารควรคำนึงถึงการเปลี่ยนแปลงของสภาพแวดล้อมภายนอกและภารกิจภายในทั้งหมดที่มีผลต่อการบรรลุวัตถุประสงค์ของหน่วยงานของรัฐ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90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905BB-488E-48D0-9850-594C9DB035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28584" y="50618"/>
            <a:ext cx="6035675" cy="546100"/>
          </a:xfrm>
          <a:noFill/>
        </p:spPr>
        <p:txBody>
          <a:bodyPr>
            <a:normAutofit fontScale="90000"/>
          </a:bodyPr>
          <a:lstStyle/>
          <a:p>
            <a:r>
              <a:rPr lang="th-TH" sz="4000" b="1" dirty="0">
                <a:latin typeface="Browallia New" pitchFamily="34" charset="-34"/>
                <a:cs typeface="JasmineUPC" pitchFamily="18" charset="-34"/>
              </a:rPr>
              <a:t>การประเมินความเสี่ยง</a:t>
            </a:r>
            <a:endParaRPr lang="th-TH" sz="4000" b="1" dirty="0">
              <a:solidFill>
                <a:schemeClr val="tx1"/>
              </a:solidFill>
              <a:latin typeface="Browallia New" pitchFamily="34" charset="-34"/>
              <a:cs typeface="JasmineUPC" pitchFamily="18" charset="-34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3" name="Picture 1">
            <a:extLst>
              <a:ext uri="{FF2B5EF4-FFF2-40B4-BE49-F238E27FC236}">
                <a16:creationId xmlns:a16="http://schemas.microsoft.com/office/drawing/2014/main" id="{AE707490-55DA-4FB2-92F0-6CE5E9200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21022" r="11305" b="14796"/>
          <a:stretch>
            <a:fillRect/>
          </a:stretch>
        </p:blipFill>
        <p:spPr bwMode="auto">
          <a:xfrm>
            <a:off x="24447" y="851085"/>
            <a:ext cx="9095105" cy="558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369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3046" name="Group 118"/>
          <p:cNvGraphicFramePr>
            <a:graphicFrameLocks noGrp="1"/>
          </p:cNvGraphicFramePr>
          <p:nvPr>
            <p:ph type="tbl" idx="1"/>
          </p:nvPr>
        </p:nvGraphicFramePr>
        <p:xfrm>
          <a:off x="609600" y="128588"/>
          <a:ext cx="7850188" cy="595313"/>
        </p:xfrm>
        <a:graphic>
          <a:graphicData uri="http://schemas.openxmlformats.org/drawingml/2006/table">
            <a:tbl>
              <a:tblPr/>
              <a:tblGrid>
                <a:gridCol w="785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ตัวอย่าง </a:t>
                      </a:r>
                      <a:r>
                        <a:rPr kumimoji="1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: </a:t>
                      </a: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เกณฑ์ประเมินระดับ</a:t>
                      </a:r>
                      <a:r>
                        <a:rPr kumimoji="1" lang="th-TH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โอกาส</a:t>
                      </a: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ที่จะเกิดความเสี่ยง</a:t>
                      </a:r>
                      <a:endParaRPr kumimoji="1" lang="th-TH" sz="3200" b="1" i="0" u="sng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2985" name="Group 57"/>
          <p:cNvGraphicFramePr>
            <a:graphicFrameLocks noGrp="1"/>
          </p:cNvGraphicFramePr>
          <p:nvPr/>
        </p:nvGraphicFramePr>
        <p:xfrm>
          <a:off x="1031630" y="1058740"/>
          <a:ext cx="7086600" cy="2463801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โอกาสจะเกิดความเสี่ยง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ความถี่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น้อยกว่า 1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1-6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7-12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 1 ปี แต่ไม่เกิน 3 ปีต่อครั้ง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 3 ปีต่อครั้ง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3015" name="Group 87"/>
          <p:cNvGraphicFramePr>
            <a:graphicFrameLocks noGrp="1"/>
          </p:cNvGraphicFramePr>
          <p:nvPr/>
        </p:nvGraphicFramePr>
        <p:xfrm>
          <a:off x="1066800" y="4024313"/>
          <a:ext cx="7086600" cy="2463801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โอกาสจะเกิดความเสี่ยง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ร้อยละของโอกาส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มากกว่าร้อยละ 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70-79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60-69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50-59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น้อยกว่าร้อยละ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39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4" name="Group 122"/>
          <p:cNvGraphicFramePr>
            <a:graphicFrameLocks noGrp="1"/>
          </p:cNvGraphicFramePr>
          <p:nvPr>
            <p:ph/>
          </p:nvPr>
        </p:nvGraphicFramePr>
        <p:xfrm>
          <a:off x="848336" y="128589"/>
          <a:ext cx="7450137" cy="595312"/>
        </p:xfrm>
        <a:graphic>
          <a:graphicData uri="http://schemas.openxmlformats.org/drawingml/2006/table">
            <a:tbl>
              <a:tblPr/>
              <a:tblGrid>
                <a:gridCol w="745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3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ตัวอย่าง </a:t>
                      </a:r>
                      <a:r>
                        <a:rPr kumimoji="1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: </a:t>
                      </a: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เกณฑ์ประเมินระดับ</a:t>
                      </a:r>
                      <a:r>
                        <a:rPr kumimoji="1" lang="th-TH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ผลกระทบของ</a:t>
                      </a:r>
                      <a:r>
                        <a:rPr kumimoji="1" 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ความเสี่ยง</a:t>
                      </a:r>
                      <a:endParaRPr kumimoji="1" lang="th-TH" sz="3200" b="1" i="0" u="sng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4081" name="Group 129"/>
          <p:cNvGraphicFramePr>
            <a:graphicFrameLocks noGrp="1"/>
          </p:cNvGraphicFramePr>
          <p:nvPr/>
        </p:nvGraphicFramePr>
        <p:xfrm>
          <a:off x="857250" y="1157288"/>
          <a:ext cx="7362825" cy="2438400"/>
        </p:xfrm>
        <a:graphic>
          <a:graphicData uri="http://schemas.openxmlformats.org/drawingml/2006/table">
            <a:tbl>
              <a:tblPr/>
              <a:tblGrid>
                <a:gridCol w="164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ผลกระทบ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มูลค่าความเสียหาย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10</a:t>
                      </a: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,</a:t>
                      </a: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000,000 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250,000 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–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10,000,000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50,000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– 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250,000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</a:t>
                      </a: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10,000 - 50,000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&lt; </a:t>
                      </a: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4111" name="Group 159"/>
          <p:cNvGraphicFramePr>
            <a:graphicFrameLocks noGrp="1"/>
          </p:cNvGraphicFramePr>
          <p:nvPr/>
        </p:nvGraphicFramePr>
        <p:xfrm>
          <a:off x="857250" y="3986213"/>
          <a:ext cx="7362825" cy="2428878"/>
        </p:xfrm>
        <a:graphic>
          <a:graphicData uri="http://schemas.openxmlformats.org/drawingml/2006/table">
            <a:tbl>
              <a:tblPr/>
              <a:tblGrid>
                <a:gridCol w="164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ผลกระทบ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ความเสียหาย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กระทบกับหน่วยงานทั้งในและนอกองค์กร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กระทบกับหน่วยงานภายในองค์กรมากกว่าร้อยละ 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กระทบกับหน่วยงานภายในองค์กรร้อยละ 50-75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กระทบกับหน่วยงานภายในองค์กรร้อยละ 25-49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กระทบกับหน่วยงานภายในองค์กรน้อยกว่าร้อยละ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24985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2607</TotalTime>
  <Words>1861</Words>
  <Application>Microsoft Office PowerPoint</Application>
  <PresentationFormat>นำเสนอทางหน้าจอ (4:3)</PresentationFormat>
  <Paragraphs>200</Paragraphs>
  <Slides>23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8" baseType="lpstr">
      <vt:lpstr>Angsana New</vt:lpstr>
      <vt:lpstr>Arial</vt:lpstr>
      <vt:lpstr>Browallia New</vt:lpstr>
      <vt:lpstr>Calibri</vt:lpstr>
      <vt:lpstr>Calibri Light</vt:lpstr>
      <vt:lpstr>Comic Sans MS</vt:lpstr>
      <vt:lpstr>Cordia New</vt:lpstr>
      <vt:lpstr>IrisUPC</vt:lpstr>
      <vt:lpstr>Tahoma</vt:lpstr>
      <vt:lpstr>TH Baijam</vt:lpstr>
      <vt:lpstr>TH SarabunPSK</vt:lpstr>
      <vt:lpstr>Times New Roman</vt:lpstr>
      <vt:lpstr>Wingdings</vt:lpstr>
      <vt:lpstr>ธีมของ Office</vt:lpstr>
      <vt:lpstr>Clip</vt:lpstr>
      <vt:lpstr> 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 </vt:lpstr>
      <vt:lpstr>วัตถุประสงค์ของการควบคุมภายใน</vt:lpstr>
      <vt:lpstr>องค์ประกอบของมาตรฐานการควบคุมภายใน</vt:lpstr>
      <vt:lpstr>๑. สภาพแวดล้อมการควบคุม</vt:lpstr>
      <vt:lpstr>สภาพแวดล้อมการควบคุม</vt:lpstr>
      <vt:lpstr>๒. การประเมินความเสี่ยง</vt:lpstr>
      <vt:lpstr>การประเมินความเสี่ยง</vt:lpstr>
      <vt:lpstr>งานนำเสนอ PowerPoint</vt:lpstr>
      <vt:lpstr>งานนำเสนอ PowerPoint</vt:lpstr>
      <vt:lpstr>งานนำเสนอ PowerPoint</vt:lpstr>
      <vt:lpstr>๓. กิจกรรมการควบคุม</vt:lpstr>
      <vt:lpstr>งานนำเสนอ PowerPoint</vt:lpstr>
      <vt:lpstr>งานนำเสนอ PowerPoint</vt:lpstr>
      <vt:lpstr>๔. สารสนเทศและการสื่อสาร</vt:lpstr>
      <vt:lpstr>๕. กิจกรรมการติดตามผล</vt:lpstr>
      <vt:lpstr>งานนำเสนอ PowerPoint</vt:lpstr>
      <vt:lpstr>งานนำเสนอ PowerPoint</vt:lpstr>
      <vt:lpstr>หลักเกณฑ์ปฏิบัติการควบคุมภายในสำหรับหน่วยงานของรัฐ</vt:lpstr>
      <vt:lpstr>การจัดทำรายงานควบคุมภายในสำหรับ รพ. สสอ. รพ.สต.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</dc:title>
  <dc:creator>สมพล ลิมปมาลัยพร</dc:creator>
  <cp:lastModifiedBy>User</cp:lastModifiedBy>
  <cp:revision>184</cp:revision>
  <cp:lastPrinted>2018-11-15T09:09:56Z</cp:lastPrinted>
  <dcterms:modified xsi:type="dcterms:W3CDTF">2024-03-26T09:32:20Z</dcterms:modified>
</cp:coreProperties>
</file>