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62" r:id="rId3"/>
    <p:sldId id="259" r:id="rId4"/>
    <p:sldId id="260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2" autoAdjust="0"/>
    <p:restoredTop sz="94660"/>
  </p:normalViewPr>
  <p:slideViewPr>
    <p:cSldViewPr>
      <p:cViewPr>
        <p:scale>
          <a:sx n="70" d="100"/>
          <a:sy n="70" d="100"/>
        </p:scale>
        <p:origin x="-14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8E2C-24B2-4973-A7DF-DF9407AF4204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FA6A-1F19-4455-A44A-E3DE1684DD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8E2C-24B2-4973-A7DF-DF9407AF4204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FA6A-1F19-4455-A44A-E3DE1684DD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8E2C-24B2-4973-A7DF-DF9407AF4204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FA6A-1F19-4455-A44A-E3DE1684DD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8E2C-24B2-4973-A7DF-DF9407AF4204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FA6A-1F19-4455-A44A-E3DE1684DD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8E2C-24B2-4973-A7DF-DF9407AF4204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FA6A-1F19-4455-A44A-E3DE1684DD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8E2C-24B2-4973-A7DF-DF9407AF4204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FA6A-1F19-4455-A44A-E3DE1684DD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8E2C-24B2-4973-A7DF-DF9407AF4204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FA6A-1F19-4455-A44A-E3DE1684DD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8E2C-24B2-4973-A7DF-DF9407AF4204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FA6A-1F19-4455-A44A-E3DE1684DD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8E2C-24B2-4973-A7DF-DF9407AF4204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FA6A-1F19-4455-A44A-E3DE1684DD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8E2C-24B2-4973-A7DF-DF9407AF4204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FA6A-1F19-4455-A44A-E3DE1684DD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8E2C-24B2-4973-A7DF-DF9407AF4204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FA6A-1F19-4455-A44A-E3DE1684DDE1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78E2C-24B2-4973-A7DF-DF9407AF4204}" type="datetimeFigureOut">
              <a:rPr lang="th-TH" smtClean="0"/>
              <a:pPr/>
              <a:t>31/08/59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9FA6A-1F19-4455-A44A-E3DE1684DDE1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h-TH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องค์กรตรวจสอบการทำงานภาครัฐ</a:t>
            </a:r>
            <a:br>
              <a:rPr lang="th-TH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</a:br>
            <a:r>
              <a:rPr lang="th-TH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สตง.</a:t>
            </a:r>
            <a:r>
              <a:rPr lang="th-TH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 / </a:t>
            </a:r>
            <a:r>
              <a:rPr lang="th-TH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ปปช</a:t>
            </a:r>
            <a:r>
              <a:rPr lang="th-TH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.</a:t>
            </a:r>
            <a:r>
              <a:rPr lang="th-TH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 / </a:t>
            </a:r>
            <a:r>
              <a:rPr lang="th-TH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ปปท.</a:t>
            </a:r>
            <a:r>
              <a:rPr lang="th-TH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)</a:t>
            </a:r>
            <a:endParaRPr lang="th-TH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2375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4165956"/>
              </p:ext>
            </p:extLst>
          </p:nvPr>
        </p:nvGraphicFramePr>
        <p:xfrm>
          <a:off x="0" y="44624"/>
          <a:ext cx="9144000" cy="6768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4"/>
                <a:gridCol w="3384376"/>
                <a:gridCol w="2286000"/>
                <a:gridCol w="2286000"/>
              </a:tblGrid>
              <a:tr h="355949">
                <a:tc rowSpan="2">
                  <a:txBody>
                    <a:bodyPr/>
                    <a:lstStyle/>
                    <a:p>
                      <a:endParaRPr lang="th-TH" sz="1600" b="0" dirty="0">
                        <a:cs typeface="+mn-cs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cs typeface="+mn-cs"/>
                        </a:rPr>
                        <a:t>หน่วยงาน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55949">
                <a:tc vMerge="1">
                  <a:txBody>
                    <a:bodyPr/>
                    <a:lstStyle/>
                    <a:p>
                      <a:endParaRPr lang="th-TH" sz="1600" b="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n-cs"/>
                        </a:rPr>
                        <a:t>ป.ป.ช.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n-cs"/>
                        </a:rPr>
                        <a:t>ป.ป.ท</a:t>
                      </a: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err="1" smtClean="0">
                          <a:cs typeface="+mn-cs"/>
                        </a:rPr>
                        <a:t>สตง</a:t>
                      </a:r>
                      <a:r>
                        <a:rPr lang="th-TH" sz="1800" b="1" dirty="0" smtClean="0">
                          <a:cs typeface="+mn-cs"/>
                        </a:rPr>
                        <a:t>.</a:t>
                      </a:r>
                      <a:endParaRPr lang="th-TH" sz="1800" b="1" dirty="0">
                        <a:cs typeface="+mn-cs"/>
                      </a:endParaRPr>
                    </a:p>
                  </a:txBody>
                  <a:tcPr/>
                </a:tc>
              </a:tr>
              <a:tr h="355949">
                <a:tc>
                  <a:txBody>
                    <a:bodyPr/>
                    <a:lstStyle/>
                    <a:p>
                      <a:r>
                        <a:rPr lang="th-TH" sz="1800" b="1" dirty="0" smtClean="0">
                          <a:cs typeface="+mj-cs"/>
                        </a:rPr>
                        <a:t>สถานะ</a:t>
                      </a:r>
                      <a:endParaRPr lang="th-TH" sz="1800" b="1" dirty="0">
                        <a:cs typeface="+mj-cs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องค์กร</a:t>
                      </a: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อิสระ ไม่ได้เป็นเครื่องมือ/กลไกฝ่ายบริหาร กรมใน </a:t>
                      </a:r>
                      <a:r>
                        <a:rPr kumimoji="0" lang="th-TH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ยธ.</a:t>
                      </a: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 แต่ขึ้นตรงต่อ รมว. </a:t>
                      </a:r>
                      <a:r>
                        <a:rPr kumimoji="0" lang="th-TH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ยธ.</a:t>
                      </a:r>
                      <a:endParaRPr kumimoji="0" lang="th-TH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+mj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5671472">
                <a:tc>
                  <a:txBody>
                    <a:bodyPr/>
                    <a:lstStyle/>
                    <a:p>
                      <a:r>
                        <a:rPr lang="th-TH" sz="1600" b="1" dirty="0" smtClean="0">
                          <a:cs typeface="+mj-cs"/>
                        </a:rPr>
                        <a:t>อำนาจหน้าที่</a:t>
                      </a:r>
                      <a:endParaRPr lang="th-TH" sz="1600" b="1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ตามมาตรา 250 ของ </a:t>
                      </a:r>
                      <a:r>
                        <a:rPr kumimoji="0" lang="th-TH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รธน</a:t>
                      </a: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. 2550</a:t>
                      </a:r>
                    </a:p>
                    <a:p>
                      <a:pPr marL="82550" marR="0" lvl="0" indent="-825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1. ไต่สวนข้อเท็จจริงและสรุปสำนวนพร้อมทั้งทำความเห็นเกี่ยวกับการถอดถอนออกจากตำแหน่งเสนอต่อวุฒิสภา ตามมาตรา 272 และมาตรา 279 วรรคสาม</a:t>
                      </a:r>
                    </a:p>
                    <a:p>
                      <a:pPr marL="82550" marR="0" lvl="0" indent="-8255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2. ไต่สวนข้อเท็จจริงและสรุปสำนวนพร้อมทั้งทำความเห็นเกี่ยวกับ</a:t>
                      </a: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การดำเนินคดีอาญาของผู้ดำรงตำแหน่งทางการเมืองส่งไปยังศาลฎีกา</a:t>
                      </a: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แผนกคดีอาญาของผู้ดำรงตำแหน่งทางการเมือง ตามมาตรา 275</a:t>
                      </a:r>
                    </a:p>
                    <a:p>
                      <a:pPr marL="82550" marR="0" lvl="0" indent="-8255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3. ไต่สวนและวินิจฉัย</a:t>
                      </a: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เจ้าหน้าที่ของรัฐตั้งแต่ผู้บริหารระดับสูงหรือข้าราชการซึ่งดำรงตำแหน่งตั้งแต่ผู้อำนวยการกองหรือเทียบเท่าขึ้นไป</a:t>
                      </a: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 ร่ำรวยผิดปกติ กระทำความผิดฐานทุจริตต่อหน้าที่ หรือกระทำความผิดต่อตำแหน่งหน้าที่ราชการ หรือความผิดต่อต่อตำแหน่งหน้าที่ในการยุติธรรม </a:t>
                      </a: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รวมทั้งดำเนินการกับเจ้าหน้าที่ของรัฐหรือข้าราชการในระดับต่ำกว่าที่ร่วมกระทำความผิดกับผู้ดำรงตำแหน่งดังกล่าวหรือกับผู้ดำรงตำแหน่งทางการเมือง </a:t>
                      </a: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หรือที่กระทำความผิดในลักษณะที่คณะกรรมการ ป.ป.ช. เห็นสมควรดำเนินการด้วย  ทั้งนี้ พ.ร.บ.ประกอบรัฐธรรมนูญว่าด้วยการป้องกันและปราบปรามการทุจริต</a:t>
                      </a:r>
                    </a:p>
                    <a:p>
                      <a:pPr marL="82550" marR="0" lvl="0" indent="-8255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 4. </a:t>
                      </a: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กำกับดูแลคุณธรรมและจริยธรรมของผู้ดำรงตำแหน่ง</a:t>
                      </a: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ทาง</a:t>
                      </a: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การเมือง</a:t>
                      </a:r>
                      <a:endParaRPr kumimoji="0" lang="th-TH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ตามมาตรา 17 ของ กฎหมาย </a:t>
                      </a:r>
                      <a:r>
                        <a:rPr kumimoji="0" lang="th-TH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ป.ป.ท</a:t>
                      </a: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.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1</a:t>
                      </a: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. ไต่สวนและชี้มูล</a:t>
                      </a: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เกี่ยวกับ</a:t>
                      </a: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การกระทำการทุจริตในภาครัฐของเจ้าหน้าที่ของรัฐ</a:t>
                      </a:r>
                    </a:p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2. </a:t>
                      </a: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ไต่สวนข้อเท็จจริงและสรุปสำนวนพร้อมทั้งความเห็นส่งพนักงานอัยการเพื่อฟ้องคดีอาญา</a:t>
                      </a: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+mj-cs"/>
                        </a:rPr>
                        <a:t>ต่อเจ้าหน้าที่ของรัฐ</a:t>
                      </a:r>
                    </a:p>
                    <a:p>
                      <a:endParaRPr lang="th-TH" sz="1600" b="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1. รับผิดชอบงานธุรการของ </a:t>
                      </a:r>
                      <a:r>
                        <a:rPr lang="th-TH" sz="16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คตง</a:t>
                      </a:r>
                      <a:r>
                        <a:rPr lang="th-TH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. (ม.39(1))</a:t>
                      </a:r>
                    </a:p>
                    <a:p>
                      <a:r>
                        <a:rPr lang="th-TH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2.</a:t>
                      </a:r>
                      <a:r>
                        <a:rPr lang="th-TH" sz="16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th-TH" sz="16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ตรวจสอบการเงินแผ่นดิน </a:t>
                      </a:r>
                      <a:r>
                        <a:rPr lang="th-TH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(ม.39(2)) </a:t>
                      </a:r>
                    </a:p>
                    <a:p>
                      <a:pPr marL="177800" lvl="1" indent="-95250">
                        <a:buFont typeface="Arial" pitchFamily="34" charset="0"/>
                        <a:buChar char="•"/>
                      </a:pPr>
                      <a:r>
                        <a:rPr lang="th-TH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ตรวจสอบการรับจ่าย การเก็บรักษาและการใช้จ่ายเงินและทรัพย์สิน รวมทั้งตรวจสอบผลการดำเนินงาน</a:t>
                      </a:r>
                    </a:p>
                    <a:p>
                      <a:pPr marL="177800" lvl="1" indent="-95250">
                        <a:buFont typeface="Arial" pitchFamily="34" charset="0"/>
                        <a:buChar char="•"/>
                      </a:pPr>
                      <a:r>
                        <a:rPr lang="th-TH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ตรวจสอบรายงานการรับจ่ายเงินประจำปีและงบแสดงฐานะการเงินแผ่นดิน</a:t>
                      </a:r>
                    </a:p>
                    <a:p>
                      <a:pPr marL="177800" lvl="1" indent="-95250">
                        <a:buFont typeface="Arial" pitchFamily="34" charset="0"/>
                        <a:buChar char="•"/>
                      </a:pPr>
                      <a:r>
                        <a:rPr lang="th-TH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ตรวจสอบบัญชีทุนสำรองเงินตราประจำปี</a:t>
                      </a:r>
                    </a:p>
                    <a:p>
                      <a:pPr marL="177800" lvl="1" indent="-95250">
                        <a:buFont typeface="Arial" pitchFamily="34" charset="0"/>
                        <a:buChar char="•"/>
                      </a:pPr>
                      <a:r>
                        <a:rPr lang="th-TH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ตรวจสอบการจัดเก็บและการประเมินภาษีอากร ค่าธรรมเนียมและรายได้อื่น</a:t>
                      </a:r>
                    </a:p>
                    <a:p>
                      <a:r>
                        <a:rPr lang="th-TH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3. จัดทำรายงานและติดตามผลการปฏิบัติงาน (ม.39(3)(4))</a:t>
                      </a:r>
                    </a:p>
                    <a:p>
                      <a:r>
                        <a:rPr lang="th-TH" sz="16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4. ตรวจสอบเงินราชการลับหรือเงินที่มีลักษณะคล้ายกัน (ม.40)</a:t>
                      </a:r>
                    </a:p>
                    <a:p>
                      <a:endParaRPr lang="th-TH" sz="1600" b="0" dirty="0"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3934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79511" y="332656"/>
            <a:ext cx="8712969" cy="6477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th-TH" b="1" dirty="0" smtClean="0">
                <a:solidFill>
                  <a:schemeClr val="bg1"/>
                </a:solidFill>
                <a:cs typeface="+mj-cs"/>
              </a:rPr>
              <a:t>เปรียบเทียบการดำเนินการทางคดีอาญา และทางคดีวินัยระหว่าง </a:t>
            </a:r>
            <a:r>
              <a:rPr lang="th-TH" b="1" dirty="0" smtClean="0">
                <a:solidFill>
                  <a:schemeClr val="bg1"/>
                </a:solidFill>
                <a:cs typeface="+mj-cs"/>
              </a:rPr>
              <a:t>ป.ป.ช. , ป.ป.ท. กับ </a:t>
            </a:r>
            <a:r>
              <a:rPr lang="th-TH" b="1" dirty="0" err="1" smtClean="0">
                <a:solidFill>
                  <a:schemeClr val="bg1"/>
                </a:solidFill>
                <a:cs typeface="+mj-cs"/>
              </a:rPr>
              <a:t>สตง.</a:t>
            </a:r>
            <a:endParaRPr lang="th-TH" b="1" dirty="0">
              <a:solidFill>
                <a:schemeClr val="bg1"/>
              </a:solidFill>
              <a:cs typeface="+mj-cs"/>
            </a:endParaRPr>
          </a:p>
        </p:txBody>
      </p:sp>
      <p:graphicFrame>
        <p:nvGraphicFramePr>
          <p:cNvPr id="1215523" name="Group 35"/>
          <p:cNvGraphicFramePr>
            <a:graphicFrameLocks noGrp="1"/>
          </p:cNvGraphicFramePr>
          <p:nvPr/>
        </p:nvGraphicFramePr>
        <p:xfrm>
          <a:off x="467545" y="1529561"/>
          <a:ext cx="8208911" cy="3843655"/>
        </p:xfrm>
        <a:graphic>
          <a:graphicData uri="http://schemas.openxmlformats.org/drawingml/2006/table">
            <a:tbl>
              <a:tblPr/>
              <a:tblGrid>
                <a:gridCol w="2220496"/>
                <a:gridCol w="2812542"/>
                <a:gridCol w="3175873"/>
              </a:tblGrid>
              <a:tr h="31251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itchFamily="18" charset="-34"/>
                          <a:cs typeface="AngsanaUPC" pitchFamily="18" charset="-34"/>
                        </a:rPr>
                        <a:t>ประเด็นเปรียบเทียบ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itchFamily="18" charset="-34"/>
                          <a:cs typeface="AngsanaUPC" pitchFamily="18" charset="-34"/>
                        </a:rPr>
                        <a:t>หน่วยงาน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41910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itchFamily="18" charset="-34"/>
                          <a:cs typeface="AngsanaUPC" pitchFamily="18" charset="-34"/>
                        </a:rPr>
                        <a:t>ป.ป.ช. และ ป.ป.ท.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ngsanaUPC" pitchFamily="18" charset="-34"/>
                          <a:cs typeface="AngsanaUPC" pitchFamily="18" charset="-34"/>
                        </a:rPr>
                        <a:t>สตง.</a:t>
                      </a: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cs typeface="AngsanaUPC" pitchFamily="18" charset="-34"/>
                        </a:rPr>
                        <a:t>1.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cs typeface="AngsanaUPC" pitchFamily="18" charset="-34"/>
                        </a:rPr>
                        <a:t>การ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cs typeface="AngsanaUPC" pitchFamily="18" charset="-34"/>
                        </a:rPr>
                        <a:t>ดำเนินการทาง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cs typeface="AngsanaUPC" pitchFamily="18" charset="-34"/>
                        </a:rPr>
                        <a:t>คดีอาญา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cs typeface="AngsanaUPC" pitchFamily="18" charset="-34"/>
                        </a:rPr>
                        <a:t>   สามารถส่งสำนวนคดีอาญาให้พนักงานอัยการฟ้องต่อศาลโดยตรงได้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cs typeface="AngsanaUPC" pitchFamily="18" charset="-34"/>
                        </a:rPr>
                        <a:t>  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cs typeface="AngsanaUPC" pitchFamily="18" charset="-34"/>
                        </a:rPr>
                        <a:t>แนะนำให้ผู้บริหารขององค์กรปกครองส่วนท้องถิ่นไปร้องทุกข์กล่าวโทษกับตำรวจเพื่อดำเนินคดีอาญาแก่เจ้าหน้าที่ต่อไ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74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cs typeface="AngsanaUPC" pitchFamily="18" charset="-34"/>
                        </a:rPr>
                        <a:t>2.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cs typeface="AngsanaUPC" pitchFamily="18" charset="-34"/>
                        </a:rPr>
                        <a:t> การ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cs typeface="AngsanaUPC" pitchFamily="18" charset="-34"/>
                        </a:rPr>
                        <a:t>ดำเนินการทาง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cs typeface="AngsanaUPC" pitchFamily="18" charset="-34"/>
                        </a:rPr>
                        <a:t>คดีวินัย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cs typeface="AngsanaUPC" pitchFamily="18" charset="-34"/>
                        </a:rPr>
                        <a:t> 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cs typeface="AngsanaUPC" pitchFamily="18" charset="-34"/>
                        </a:rPr>
                        <a:t>มีสภาพบังคับ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thai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cs typeface="AngsanaUPC" pitchFamily="18" charset="-34"/>
                        </a:rPr>
                        <a:t>  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cs typeface="AngsanaUPC" pitchFamily="18" charset="-34"/>
                        </a:rPr>
                        <a:t>เป็นดุลยพินิจของหัวหน้าหน่วยงานของรัฐ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435" name="AutoShape 28"/>
          <p:cNvSpPr>
            <a:spLocks noChangeArrowheads="1"/>
          </p:cNvSpPr>
          <p:nvPr/>
        </p:nvSpPr>
        <p:spPr bwMode="gray">
          <a:xfrm>
            <a:off x="9144000" y="3644900"/>
            <a:ext cx="685800" cy="685800"/>
          </a:xfrm>
          <a:prstGeom prst="flowChartMerge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13207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 bwMode="auto">
          <a:xfrm>
            <a:off x="1071538" y="1168064"/>
            <a:ext cx="3356446" cy="3000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285720" y="44624"/>
            <a:ext cx="8229600" cy="704104"/>
          </a:xfrm>
        </p:spPr>
        <p:txBody>
          <a:bodyPr>
            <a:noAutofit/>
          </a:bodyPr>
          <a:lstStyle/>
          <a:p>
            <a:pPr algn="ctr"/>
            <a:r>
              <a:rPr lang="th-TH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การดำเนินการตามนโยบายรัฐบาล / </a:t>
            </a:r>
            <a:r>
              <a:rPr lang="th-TH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คสช.</a:t>
            </a:r>
            <a:r>
              <a:rPr lang="th-TH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</a:t>
            </a:r>
          </a:p>
        </p:txBody>
      </p:sp>
      <p:sp>
        <p:nvSpPr>
          <p:cNvPr id="9" name="วงรี 8"/>
          <p:cNvSpPr/>
          <p:nvPr/>
        </p:nvSpPr>
        <p:spPr bwMode="auto">
          <a:xfrm>
            <a:off x="1857356" y="1739568"/>
            <a:ext cx="928694" cy="928694"/>
          </a:xfrm>
          <a:prstGeom prst="ellipse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วงรี 9"/>
          <p:cNvSpPr/>
          <p:nvPr/>
        </p:nvSpPr>
        <p:spPr bwMode="auto">
          <a:xfrm>
            <a:off x="2786050" y="1739568"/>
            <a:ext cx="928694" cy="928694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วงรี 10"/>
          <p:cNvSpPr/>
          <p:nvPr/>
        </p:nvSpPr>
        <p:spPr bwMode="auto">
          <a:xfrm>
            <a:off x="2786050" y="2668262"/>
            <a:ext cx="928694" cy="857256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วงรี 12"/>
          <p:cNvSpPr/>
          <p:nvPr/>
        </p:nvSpPr>
        <p:spPr bwMode="auto">
          <a:xfrm>
            <a:off x="1857356" y="2668262"/>
            <a:ext cx="928694" cy="857256"/>
          </a:xfrm>
          <a:prstGeom prst="ellipse">
            <a:avLst/>
          </a:prstGeom>
          <a:solidFill>
            <a:srgbClr val="FF99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วงรี 11"/>
          <p:cNvSpPr/>
          <p:nvPr/>
        </p:nvSpPr>
        <p:spPr bwMode="auto">
          <a:xfrm>
            <a:off x="2214546" y="2168196"/>
            <a:ext cx="1071570" cy="1071570"/>
          </a:xfrm>
          <a:prstGeom prst="ellipse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34555" y="2231654"/>
            <a:ext cx="9413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ศอตช.</a:t>
            </a:r>
            <a: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/>
            </a:r>
            <a:br>
              <a:rPr lang="th-TH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</a:br>
            <a:r>
              <a:rPr lang="th-TH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ป.ป.ท.</a:t>
            </a:r>
            <a:endParaRPr lang="th-TH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1909189" y="1811006"/>
            <a:ext cx="8768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ป.ป.ช</a:t>
            </a:r>
            <a:endParaRPr lang="th-TH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2928926" y="2882576"/>
            <a:ext cx="10001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ก.</a:t>
            </a:r>
            <a:r>
              <a:rPr lang="th-TH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ส.พ.</a:t>
            </a:r>
            <a:endParaRPr lang="th-TH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1858288" y="2869305"/>
            <a:ext cx="99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ปปง.</a:t>
            </a:r>
            <a:endParaRPr lang="th-TH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2857488" y="1811006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ส.ต.ง.</a:t>
            </a:r>
            <a:endParaRPr lang="th-TH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611560" y="620688"/>
            <a:ext cx="78774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คำสั่งที่ 69/2557 </a:t>
            </a:r>
            <a:r>
              <a:rPr lang="th-TH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ea typeface="Calibri" pitchFamily="34" charset="0"/>
                <a:cs typeface="AngsanaUPC" pitchFamily="18" charset="-34"/>
              </a:rPr>
              <a:t>เรื่อง มาตรการป้องกันและแก้ไขปัญหาการทุจริตประพฤติมิชอบ </a:t>
            </a:r>
            <a:endParaRPr lang="th-TH" sz="28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2" name="วงรี 31"/>
          <p:cNvSpPr/>
          <p:nvPr/>
        </p:nvSpPr>
        <p:spPr bwMode="auto">
          <a:xfrm>
            <a:off x="5061035" y="1412776"/>
            <a:ext cx="3691988" cy="1224136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smtClean="0">
              <a:ln>
                <a:noFill/>
              </a:ln>
              <a:effectLst/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3" name="สี่เหลี่ยมผืนผ้า 32"/>
          <p:cNvSpPr/>
          <p:nvPr/>
        </p:nvSpPr>
        <p:spPr>
          <a:xfrm>
            <a:off x="5503544" y="1538789"/>
            <a:ext cx="2847183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th-TH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คณะรักษาความสงบ</a:t>
            </a:r>
            <a:r>
              <a:rPr lang="th-TH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แห่งชาติทราบ</a:t>
            </a:r>
            <a:r>
              <a:rPr lang="th-TH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/พิจารณา</a:t>
            </a:r>
            <a:endParaRPr lang="th-TH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6" name="คำบรรยายภาพแบบลูกศรลง 35"/>
          <p:cNvSpPr/>
          <p:nvPr/>
        </p:nvSpPr>
        <p:spPr bwMode="auto">
          <a:xfrm flipV="1">
            <a:off x="5146354" y="3986654"/>
            <a:ext cx="3571900" cy="1157998"/>
          </a:xfrm>
          <a:prstGeom prst="downArrowCallout">
            <a:avLst/>
          </a:prstGeom>
          <a:solidFill>
            <a:srgbClr val="FFFF19">
              <a:alpha val="49804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smtClean="0">
              <a:ln>
                <a:noFill/>
              </a:ln>
              <a:effectLst/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7" name="คำบรรยายภาพแบบลูกศรลง 36"/>
          <p:cNvSpPr/>
          <p:nvPr/>
        </p:nvSpPr>
        <p:spPr bwMode="auto">
          <a:xfrm flipV="1">
            <a:off x="5146354" y="2708920"/>
            <a:ext cx="3571900" cy="1292724"/>
          </a:xfrm>
          <a:prstGeom prst="downArrowCallout">
            <a:avLst/>
          </a:prstGeom>
          <a:solidFill>
            <a:srgbClr val="FFC000">
              <a:alpha val="23922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smtClean="0">
              <a:ln>
                <a:noFill/>
              </a:ln>
              <a:effectLst/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5179407" y="4358834"/>
            <a:ext cx="36102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gsanaUPC" pitchFamily="18" charset="-34"/>
                <a:ea typeface="Calibri" pitchFamily="34" charset="0"/>
                <a:cs typeface="AngsanaUPC" pitchFamily="18" charset="-34"/>
              </a:rPr>
              <a:t>กำหนดมาตรการหรือแนวทางป้องกัน</a:t>
            </a:r>
          </a:p>
          <a:p>
            <a:pPr algn="ctr"/>
            <a:r>
              <a:rPr lang="th-TH" sz="2400" b="1" dirty="0" smtClean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gsanaUPC" pitchFamily="18" charset="-34"/>
                <a:ea typeface="Calibri" pitchFamily="34" charset="0"/>
                <a:cs typeface="AngsanaUPC" pitchFamily="18" charset="-34"/>
              </a:rPr>
              <a:t>และแก้ไขปัญหาการทุจริต</a:t>
            </a:r>
            <a:endParaRPr lang="th-TH" sz="2400" b="1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9" name="สี่เหลี่ยมผืนผ้า 38"/>
          <p:cNvSpPr/>
          <p:nvPr/>
        </p:nvSpPr>
        <p:spPr>
          <a:xfrm>
            <a:off x="4932040" y="3284984"/>
            <a:ext cx="40005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800" b="1" dirty="0" smtClean="0">
                <a:ln w="18415" cmpd="sng">
                  <a:solidFill>
                    <a:schemeClr val="tx1"/>
                  </a:solidFill>
                  <a:prstDash val="solid"/>
                </a:ln>
                <a:latin typeface="AngsanaUPC" pitchFamily="18" charset="-34"/>
                <a:ea typeface="Calibri" pitchFamily="34" charset="0"/>
                <a:cs typeface="AngsanaUPC" pitchFamily="18" charset="-34"/>
              </a:rPr>
              <a:t>รายงานผลการปฏิบัติงาน  </a:t>
            </a:r>
            <a:endParaRPr lang="th-TH" sz="2800" b="1" dirty="0">
              <a:ln w="18415" cmpd="sng">
                <a:solidFill>
                  <a:schemeClr val="tx1"/>
                </a:solidFill>
                <a:prstDash val="solid"/>
              </a:ln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0" name="สี่เหลี่ยมผืนผ้า 39"/>
          <p:cNvSpPr/>
          <p:nvPr/>
        </p:nvSpPr>
        <p:spPr>
          <a:xfrm>
            <a:off x="683568" y="4600292"/>
            <a:ext cx="41434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ea typeface="Calibri" pitchFamily="34" charset="0"/>
                <a:cs typeface="AngsanaUPC" pitchFamily="18" charset="-34"/>
                <a:sym typeface="Wingdings 2"/>
              </a:rPr>
              <a:t> </a:t>
            </a:r>
            <a:r>
              <a:rPr lang="th-TH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ea typeface="Calibri" pitchFamily="34" charset="0"/>
                <a:cs typeface="AngsanaUPC" pitchFamily="18" charset="-34"/>
              </a:rPr>
              <a:t>กำหนดโทษแก่ผู้บังคับบัญชาที่ปล่อยปละละเลยให้ผู้ใต้บังคับบัญชาของหน่วยงานมีการกระทำผิด โดยถือเป็นความผิดวินัยและหรือความผิดทางอาญาแล้วแต่กรณี</a:t>
            </a:r>
            <a:endParaRPr lang="th-TH" sz="20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1" name="สี่เหลี่ยมผืนผ้า 40"/>
          <p:cNvSpPr/>
          <p:nvPr/>
        </p:nvSpPr>
        <p:spPr>
          <a:xfrm>
            <a:off x="755006" y="5600424"/>
            <a:ext cx="40719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ea typeface="Calibri" pitchFamily="34" charset="0"/>
                <a:cs typeface="AngsanaUPC" pitchFamily="18" charset="-34"/>
                <a:sym typeface="Wingdings 2"/>
              </a:rPr>
              <a:t> </a:t>
            </a:r>
            <a:r>
              <a:rPr lang="th-TH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ea typeface="Calibri" pitchFamily="34" charset="0"/>
                <a:cs typeface="AngsanaUPC" pitchFamily="18" charset="-34"/>
              </a:rPr>
              <a:t>แสวงหา รวบรวมและดำเนินการอื่นใด เพื่อให้ได้ข้อเท็จจริงและพยานหลักฐานในการที่จะทราบรายละเอียดและพิสูจน์เกี่ยวกับการทุจริตในภาครัฐ</a:t>
            </a:r>
            <a:endParaRPr lang="th-TH" sz="20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4" name="สี่เหลี่ยมผืนผ้า 43"/>
          <p:cNvSpPr/>
          <p:nvPr/>
        </p:nvSpPr>
        <p:spPr bwMode="auto">
          <a:xfrm>
            <a:off x="713548" y="4243102"/>
            <a:ext cx="4071966" cy="24288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รูปห้าเหลี่ยม 41"/>
          <p:cNvSpPr/>
          <p:nvPr/>
        </p:nvSpPr>
        <p:spPr bwMode="auto">
          <a:xfrm rot="5400000">
            <a:off x="2499498" y="2314276"/>
            <a:ext cx="500066" cy="4071966"/>
          </a:xfrm>
          <a:prstGeom prst="homePlate">
            <a:avLst/>
          </a:prstGeom>
          <a:solidFill>
            <a:srgbClr val="00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05105" y="4077072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อำนาจหน้าที่</a:t>
            </a:r>
            <a:endParaRPr lang="th-TH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8" name="วงรี 27"/>
          <p:cNvSpPr/>
          <p:nvPr/>
        </p:nvSpPr>
        <p:spPr bwMode="auto">
          <a:xfrm>
            <a:off x="5074915" y="5430404"/>
            <a:ext cx="3643338" cy="1000132"/>
          </a:xfrm>
          <a:prstGeom prst="ellipse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smtClean="0">
              <a:ln>
                <a:noFill/>
              </a:ln>
              <a:effectLst/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9" name="สี่เหลี่ยมผืนผ้า 28"/>
          <p:cNvSpPr/>
          <p:nvPr/>
        </p:nvSpPr>
        <p:spPr>
          <a:xfrm>
            <a:off x="5146353" y="5678056"/>
            <a:ext cx="35461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latin typeface="AngsanaUPC" pitchFamily="18" charset="-34"/>
                <a:ea typeface="Calibri" pitchFamily="34" charset="0"/>
                <a:cs typeface="AngsanaUPC" pitchFamily="18" charset="-34"/>
              </a:rPr>
              <a:t>ทุกภาคส่วนราชการและหน่วยงานของรัฐ</a:t>
            </a:r>
            <a:endParaRPr lang="th-TH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0" name="ลูกศรขึ้น 29"/>
          <p:cNvSpPr/>
          <p:nvPr/>
        </p:nvSpPr>
        <p:spPr bwMode="auto">
          <a:xfrm>
            <a:off x="6575113" y="5144652"/>
            <a:ext cx="642942" cy="285752"/>
          </a:xfrm>
          <a:prstGeom prst="upArrow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0" i="0" u="none" strike="noStrike" cap="none" normalizeH="0" baseline="0" smtClean="0">
              <a:ln>
                <a:noFill/>
              </a:ln>
              <a:effectLst/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71670" y="3369371"/>
            <a:ext cx="135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AngsanaUPC" pitchFamily="18" charset="-34"/>
              </a:rPr>
              <a:t>คตช.</a:t>
            </a:r>
            <a:endParaRPr lang="th-TH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318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551</Words>
  <Application>Microsoft Office PowerPoint</Application>
  <PresentationFormat>นำเสนอทางหน้าจอ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ชุดรูปแบบของ Office</vt:lpstr>
      <vt:lpstr>องค์กรตรวจสอบการทำงานภาครัฐ  (สตง. / ปปช. / ปปท. )</vt:lpstr>
      <vt:lpstr>ภาพนิ่ง 2</vt:lpstr>
      <vt:lpstr>ภาพนิ่ง 3</vt:lpstr>
      <vt:lpstr>การดำเนินการตามนโยบายรัฐบาล / คสช.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nascomp</dc:creator>
  <cp:lastModifiedBy>Acer</cp:lastModifiedBy>
  <cp:revision>7</cp:revision>
  <dcterms:created xsi:type="dcterms:W3CDTF">2016-08-09T02:57:39Z</dcterms:created>
  <dcterms:modified xsi:type="dcterms:W3CDTF">2016-08-31T02:02:49Z</dcterms:modified>
</cp:coreProperties>
</file>