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0" r:id="rId3"/>
    <p:sldId id="261" r:id="rId4"/>
    <p:sldId id="262" r:id="rId5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8AA0-819E-423C-8700-871C7F50782F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F89323F-6206-4398-8236-CCBB566241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73451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8AA0-819E-423C-8700-871C7F50782F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89323F-6206-4398-8236-CCBB566241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53201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8AA0-819E-423C-8700-871C7F50782F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89323F-6206-4398-8236-CCBB566241C7}" type="slidenum">
              <a:rPr lang="th-TH" smtClean="0"/>
              <a:t>‹#›</a:t>
            </a:fld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7749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8AA0-819E-423C-8700-871C7F50782F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89323F-6206-4398-8236-CCBB566241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33810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8AA0-819E-423C-8700-871C7F50782F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89323F-6206-4398-8236-CCBB566241C7}" type="slidenum">
              <a:rPr lang="th-TH" smtClean="0"/>
              <a:t>‹#›</a:t>
            </a:fld>
            <a:endParaRPr lang="th-TH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8851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8AA0-819E-423C-8700-871C7F50782F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89323F-6206-4398-8236-CCBB566241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11573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8AA0-819E-423C-8700-871C7F50782F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323F-6206-4398-8236-CCBB566241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74776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8AA0-819E-423C-8700-871C7F50782F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323F-6206-4398-8236-CCBB566241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43111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8AA0-819E-423C-8700-871C7F50782F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323F-6206-4398-8236-CCBB566241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79412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8AA0-819E-423C-8700-871C7F50782F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89323F-6206-4398-8236-CCBB566241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7542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8AA0-819E-423C-8700-871C7F50782F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89323F-6206-4398-8236-CCBB566241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9451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8AA0-819E-423C-8700-871C7F50782F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89323F-6206-4398-8236-CCBB566241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104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8AA0-819E-423C-8700-871C7F50782F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323F-6206-4398-8236-CCBB566241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11877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8AA0-819E-423C-8700-871C7F50782F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323F-6206-4398-8236-CCBB566241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75354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8AA0-819E-423C-8700-871C7F50782F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323F-6206-4398-8236-CCBB566241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14405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8AA0-819E-423C-8700-871C7F50782F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89323F-6206-4398-8236-CCBB566241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23956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B8AA0-819E-423C-8700-871C7F50782F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F89323F-6206-4398-8236-CCBB566241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6770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D88DDF9-86F7-4013-836B-0852979B1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0023" y="322269"/>
            <a:ext cx="9764589" cy="99162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th-TH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สรุปผลการตรวจสอบภายใน ปี 2562  งานพัสดุ</a:t>
            </a:r>
            <a:br>
              <a:rPr lang="th-TH" b="1" dirty="0"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th-TH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ความเสี่ยง และแนวทางการปรับปรุงแก้ไข</a:t>
            </a:r>
          </a:p>
        </p:txBody>
      </p:sp>
      <p:sp>
        <p:nvSpPr>
          <p:cNvPr id="5" name="ตัวแทนเนื้อหา 4">
            <a:extLst>
              <a:ext uri="{FF2B5EF4-FFF2-40B4-BE49-F238E27FC236}">
                <a16:creationId xmlns:a16="http://schemas.microsoft.com/office/drawing/2014/main" id="{7C3185F7-737D-4075-A3BD-6F2E1326F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0023" y="1411550"/>
            <a:ext cx="9764589" cy="524670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h-TH" sz="3000" b="1" dirty="0">
                <a:solidFill>
                  <a:schemeClr val="accent2">
                    <a:lumMod val="75000"/>
                  </a:schemeClr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ประเด็นการตรวจสอบภายใน </a:t>
            </a:r>
          </a:p>
          <a:p>
            <a:r>
              <a:rPr lang="th-TH" sz="3000" dirty="0"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r>
              <a:rPr lang="th-TH" sz="30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30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การบริหารพัสดุ </a:t>
            </a:r>
          </a:p>
          <a:p>
            <a:pPr marL="0" indent="0">
              <a:buNone/>
            </a:pPr>
            <a:r>
              <a:rPr lang="th-TH" sz="30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		- การกำหนดแนวทางและผู้รับผิดชอบ</a:t>
            </a:r>
          </a:p>
          <a:p>
            <a:pPr marL="0" indent="0">
              <a:buNone/>
            </a:pPr>
            <a:r>
              <a:rPr lang="th-TH" sz="30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		- แผนการจัดหาพัสดุประจำปี</a:t>
            </a:r>
          </a:p>
          <a:p>
            <a:pPr marL="0" indent="0">
              <a:buNone/>
            </a:pPr>
            <a:r>
              <a:rPr lang="th-TH" sz="30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		- การควบคุมและการเก็บรักษา ประเภท วัสดุ  และครุภัณฑ์ การเบิก การยืม </a:t>
            </a:r>
          </a:p>
          <a:p>
            <a:pPr marL="0" indent="0">
              <a:buNone/>
            </a:pPr>
            <a:r>
              <a:rPr lang="th-TH" sz="30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		- การตรวจสอบพัสดุประจำปี </a:t>
            </a:r>
          </a:p>
          <a:p>
            <a:r>
              <a:rPr lang="th-TH" sz="30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30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การจัดซื้อจัดจ้าง</a:t>
            </a:r>
            <a:r>
              <a:rPr lang="th-TH" sz="30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 วิธีเฉพาะเจาะจง และวิธีประกวดราคาอิเล็กทรอนิกส์ (</a:t>
            </a:r>
            <a:r>
              <a:rPr lang="en-US" sz="30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e-bidding)</a:t>
            </a:r>
            <a:endParaRPr lang="th-TH" sz="30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r>
              <a:rPr lang="th-TH" sz="30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30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การตรวจสอบและประเมินผลการควบคุมการใช้ยานพาหนะ </a:t>
            </a:r>
          </a:p>
          <a:p>
            <a:pPr marL="0" indent="0">
              <a:buNone/>
            </a:pPr>
            <a:r>
              <a:rPr lang="th-TH" sz="30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		- การควบคุมการใช้รถทางราชการ  </a:t>
            </a:r>
          </a:p>
          <a:p>
            <a:pPr marL="0" indent="0">
              <a:buNone/>
            </a:pPr>
            <a:r>
              <a:rPr lang="th-TH" sz="30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		- การบันทึกรายงาน บันทึกการใช้รถทางราชการ </a:t>
            </a: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97286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ตัวแทนเนื้อหา 4">
            <a:extLst>
              <a:ext uri="{FF2B5EF4-FFF2-40B4-BE49-F238E27FC236}">
                <a16:creationId xmlns:a16="http://schemas.microsoft.com/office/drawing/2014/main" id="{B29F9818-24B8-4025-AD23-E39629F1CF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0594456"/>
              </p:ext>
            </p:extLst>
          </p:nvPr>
        </p:nvGraphicFramePr>
        <p:xfrm>
          <a:off x="1455939" y="1274905"/>
          <a:ext cx="10360240" cy="5575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280">
                  <a:extLst>
                    <a:ext uri="{9D8B030D-6E8A-4147-A177-3AD203B41FA5}">
                      <a16:colId xmlns:a16="http://schemas.microsoft.com/office/drawing/2014/main" val="1042289512"/>
                    </a:ext>
                  </a:extLst>
                </a:gridCol>
                <a:gridCol w="4897166">
                  <a:extLst>
                    <a:ext uri="{9D8B030D-6E8A-4147-A177-3AD203B41FA5}">
                      <a16:colId xmlns:a16="http://schemas.microsoft.com/office/drawing/2014/main" val="280640622"/>
                    </a:ext>
                  </a:extLst>
                </a:gridCol>
                <a:gridCol w="4771794">
                  <a:extLst>
                    <a:ext uri="{9D8B030D-6E8A-4147-A177-3AD203B41FA5}">
                      <a16:colId xmlns:a16="http://schemas.microsoft.com/office/drawing/2014/main" val="1961753825"/>
                    </a:ext>
                  </a:extLst>
                </a:gridCol>
              </a:tblGrid>
              <a:tr h="471628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ลำดับ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ความเสี่ยงที่ตรวจพบ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แนวทางการปรับปรุง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957421"/>
                  </a:ext>
                </a:extLst>
              </a:tr>
              <a:tr h="958342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th-TH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เจ้าหน้าที่ที่ปฏิบัติงาน ขาดความรู้ความเข้าใจในระเบียบและขั้นตอนในการปฏิบัติงาน ทำให้เกิดข้อผิดพลาดในการปฏิบัติงาน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1. เจ้าหน้าที่ผู้รับผิดชอบงานพัสดุ ต้องได้รับการอบรมเพิ่มความรู้ และติดตามระเบียบที่เกี่ยวข้อง </a:t>
                      </a:r>
                    </a:p>
                    <a:p>
                      <a:r>
                        <a:rPr lang="th-TH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2. กำหนดผังขั้นตอนขอบเขตการปฏิบัติงานให้ครบทุกขั้นตอน  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(Flow Chart) </a:t>
                      </a:r>
                      <a:r>
                        <a:rPr lang="th-TH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เพื่อใช้เป็นแนวทางการปฏิบัติงานด้านพัสดุ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99894"/>
                  </a:ext>
                </a:extLst>
              </a:tr>
              <a:tr h="1248748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th-TH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การจัดทำแผนจัดซื้อจัดจ้างล่าช้า ทำให้การจัดซื้อจัดจ้างไม่เป็นไปตามแผน วัสดุไม่เพียงพอต่อการใช้งาน  การจัดซื้อจัดจ้างไม่เป็นระบบ เช่น สั่งซื้อวัสดุมาใช้ก่อน และมาดำเนินการจัดทำเอกสารภายหลัง จัดซื้อจัดจ้างก่อนได้รับการอนุมัติแผน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th-TH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1.วางแนวทางจัดทำแผนจัดซื้อจัดจ้าง  ให้ทันตามกำหนด ก่อนเริ่มปีงบประมาณ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1007013"/>
                  </a:ext>
                </a:extLst>
              </a:tr>
              <a:tr h="1476653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ระบบการควบคุม เก็บรักษาวัสดุ ครุภัณฑ์ และการเบิกจ่าย  ตรวจพบทะเบียนยังไม่เป็นปัจจุบัน  ใบเบิกลงลายมือชื่อไม่ครบถ้วน ผู้อนุมัติจ่ายไม่ใช้หัวหน้าหน่วยพัสดุ สถานที่จัดเก็บไม่มีประสิทธิภาพ   ไม่เป็นไปตามระเบียบที่กำหนด </a:t>
                      </a:r>
                      <a:endParaRPr lang="th-TH" sz="2000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th-TH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1. กำหนดขั้นตอนการจัดเก็บวัสดุ และครุภัณฑ์ อย่างเป็นระบบ 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th-TH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2. </a:t>
                      </a:r>
                      <a:r>
                        <a:rPr lang="th-TH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มีระบบการตรวจสอบ และติดตาม ทุกเดือน และกำชับเจ้าหน้าที่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th-TH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    ผู้รับผิดชอบดำเนินการ</a:t>
                      </a:r>
                      <a:r>
                        <a:rPr lang="th-TH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จัดทำทะเบียน วัสดุ ครุภัณฑ์ให้เป็น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th-TH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   ปัจจุบัน  ให้ถูกต้องตาม</a:t>
                      </a:r>
                      <a:r>
                        <a:rPr lang="th-TH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ระเบียบที่กำหนด </a:t>
                      </a:r>
                      <a:endParaRPr lang="th-TH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462454"/>
                  </a:ext>
                </a:extLst>
              </a:tr>
              <a:tr h="912567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การตรวจสอบพัสดุประจำปี ตรวจพบบางแห่งยังไม่ดำเนินการ       บางแห่งส่งรายงานล่าช้า ไม่ทันตามระเบียบที่กำหนด ไม่ส่งรายงาน  ให้ สตง.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1. ควรกำหนดขั้นตอนการตรวจสอบพัสดุประจำปี และกำหนดระยะเวลาการปฏิบัติให้ชัดเจน  เจ้าหน้าที่ให้ความสำคัญ และดำเนินการตามระเบียบที่กำหนด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9582051"/>
                  </a:ext>
                </a:extLst>
              </a:tr>
            </a:tbl>
          </a:graphicData>
        </a:graphic>
      </p:graphicFrame>
      <p:sp>
        <p:nvSpPr>
          <p:cNvPr id="6" name="ชื่อเรื่อง 1">
            <a:extLst>
              <a:ext uri="{FF2B5EF4-FFF2-40B4-BE49-F238E27FC236}">
                <a16:creationId xmlns:a16="http://schemas.microsoft.com/office/drawing/2014/main" id="{5B5D8753-07A5-4D3D-9A70-E52025F9A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5940" y="162249"/>
            <a:ext cx="10360240" cy="1036237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th-TH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สรุปผลการตรวจสอบภายใน ปี 2562  งานพัสดุ</a:t>
            </a:r>
            <a:br>
              <a:rPr lang="th-TH" b="1" dirty="0"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th-TH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ความเสี่ยง และแนวทางการปรับปรุงแก้ไข  เรื่อง การบริหารพัสดุ</a:t>
            </a:r>
          </a:p>
        </p:txBody>
      </p:sp>
    </p:spTree>
    <p:extLst>
      <p:ext uri="{BB962C8B-B14F-4D97-AF65-F5344CB8AC3E}">
        <p14:creationId xmlns:p14="http://schemas.microsoft.com/office/powerpoint/2010/main" val="3399810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ัวแทนเนื้อหา 1">
            <a:extLst>
              <a:ext uri="{FF2B5EF4-FFF2-40B4-BE49-F238E27FC236}">
                <a16:creationId xmlns:a16="http://schemas.microsoft.com/office/drawing/2014/main" id="{A406F9CB-9497-4FF6-AEC3-3E5AF1A45B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4938126"/>
              </p:ext>
            </p:extLst>
          </p:nvPr>
        </p:nvGraphicFramePr>
        <p:xfrm>
          <a:off x="1287259" y="1216241"/>
          <a:ext cx="10670959" cy="5470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4131">
                  <a:extLst>
                    <a:ext uri="{9D8B030D-6E8A-4147-A177-3AD203B41FA5}">
                      <a16:colId xmlns:a16="http://schemas.microsoft.com/office/drawing/2014/main" val="1343220507"/>
                    </a:ext>
                  </a:extLst>
                </a:gridCol>
                <a:gridCol w="4733493">
                  <a:extLst>
                    <a:ext uri="{9D8B030D-6E8A-4147-A177-3AD203B41FA5}">
                      <a16:colId xmlns:a16="http://schemas.microsoft.com/office/drawing/2014/main" val="2983652774"/>
                    </a:ext>
                  </a:extLst>
                </a:gridCol>
                <a:gridCol w="5273335">
                  <a:extLst>
                    <a:ext uri="{9D8B030D-6E8A-4147-A177-3AD203B41FA5}">
                      <a16:colId xmlns:a16="http://schemas.microsoft.com/office/drawing/2014/main" val="2541882268"/>
                    </a:ext>
                  </a:extLst>
                </a:gridCol>
              </a:tblGrid>
              <a:tr h="469335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ลำดับ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ความเสียงที่ตรวจพบ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แนวทางการปรับปรุง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440639"/>
                  </a:ext>
                </a:extLst>
              </a:tr>
              <a:tr h="2346674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400" b="1" dirty="0">
                          <a:solidFill>
                            <a:srgbClr val="FF0000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วิธีเฉพาะเจาะจง </a:t>
                      </a:r>
                    </a:p>
                    <a:p>
                      <a:pPr algn="l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- ไม่กำหนดผู้รับผิดชอบกำหนดขอบเขตงานและกำหนดคุณลักษณะ - </a:t>
                      </a:r>
                      <a:r>
                        <a:rPr lang="th-TH" sz="2000" b="1" kern="1200" dirty="0">
                          <a:solidFill>
                            <a:schemeClr val="dk1"/>
                          </a:solidFill>
                          <a:effectLst/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ไม่ดำเนินการประกาศผู้ชนะกรณีต่ำกว่า 5 พัน ตามแนวทางของกรมบัญชีกลางกำหนด 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  <a:p>
                      <a:pPr algn="l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- </a:t>
                      </a:r>
                      <a:r>
                        <a:rPr lang="th-TH" sz="2000" b="1" kern="1200" dirty="0">
                          <a:solidFill>
                            <a:schemeClr val="dk1"/>
                          </a:solidFill>
                          <a:effectLst/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ตรวจพบความไม่เรียบร้อยของเอกสาร  เช่น ไม่ลงลายมือชื่อ  ใบสั่งซื้อสั่งจ้าง  /บิลใบส่งของไม่ลงวันที่ /กำหนดเงื่อนไขการคิดค่าปรับไม่ถูกต้อง /ไม่ติดอากรในใบสั่งจ้าง /มีการแก้ไขเอกสาร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endParaRPr lang="th-TH" sz="2000" b="1" kern="1200" dirty="0">
                        <a:solidFill>
                          <a:schemeClr val="dk1"/>
                        </a:solidFill>
                        <a:effectLst/>
                        <a:latin typeface="AngsanaUPC" panose="02020603050405020304" pitchFamily="18" charset="-34"/>
                        <a:ea typeface="+mn-ea"/>
                        <a:cs typeface="AngsanaUPC" panose="02020603050405020304" pitchFamily="18" charset="-34"/>
                      </a:endParaRPr>
                    </a:p>
                    <a:p>
                      <a:r>
                        <a:rPr lang="th-TH" sz="2000" b="1" kern="1200" dirty="0">
                          <a:solidFill>
                            <a:schemeClr val="dk1"/>
                          </a:solidFill>
                          <a:effectLst/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1. ให้กำชับเจ้าหน้าที่ผู้รับผิดชอบดำเนินการตามระเบียบที่เกี่ยวข้องและปฏิบัติตามระเบียบกระทรวงการคลังว่าด้วยการจัดซื้อจัดจ้างและการบริหารพัสดุภาครัฐ พ</a:t>
                      </a:r>
                      <a:r>
                        <a:rPr lang="en-US" sz="2000" b="1" kern="1200" dirty="0">
                          <a:solidFill>
                            <a:schemeClr val="dk1"/>
                          </a:solidFill>
                          <a:effectLst/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.</a:t>
                      </a:r>
                      <a:r>
                        <a:rPr lang="th-TH" sz="2000" b="1" kern="1200" dirty="0">
                          <a:solidFill>
                            <a:schemeClr val="dk1"/>
                          </a:solidFill>
                          <a:effectLst/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ศ</a:t>
                      </a:r>
                      <a:r>
                        <a:rPr lang="en-US" sz="2000" b="1" kern="1200" dirty="0">
                          <a:solidFill>
                            <a:schemeClr val="dk1"/>
                          </a:solidFill>
                          <a:effectLst/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. </a:t>
                      </a:r>
                      <a:r>
                        <a:rPr lang="th-TH" sz="2000" b="1" kern="1200" dirty="0">
                          <a:solidFill>
                            <a:schemeClr val="dk1"/>
                          </a:solidFill>
                          <a:effectLst/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๒๕๖๐  และหนังสือเวียนต่าง ๆ  ที่กำหนดอย่างเคร่งครัด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th-TH" sz="2000" b="1" kern="1200" dirty="0">
                          <a:solidFill>
                            <a:schemeClr val="dk1"/>
                          </a:solidFill>
                          <a:effectLst/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2. กำชับให้เจ้าหน้าที่ผู้รับผิดชอบสอบทานเอกสารให้เรียบร้อยและให้มีระบบการตรวจเอกสารให้เรียบร้อยก่อนเบิกจ่าย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399676"/>
                  </a:ext>
                </a:extLst>
              </a:tr>
              <a:tr h="2654624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400" b="1" dirty="0">
                          <a:solidFill>
                            <a:srgbClr val="FF0000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วิธีประกวดราคาอิเล็กทรอนิกส์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th-TH" sz="2000" b="1" kern="1200" dirty="0">
                          <a:solidFill>
                            <a:schemeClr val="dk1"/>
                          </a:solidFill>
                          <a:effectLst/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- การดำเนินการแต่ละขั้นตอนล่าช้า ทำให้ดำเนินการไม่เป็นตามแผนที่กำหนด </a:t>
                      </a:r>
                      <a:endParaRPr lang="en-US" sz="2000" b="1" kern="1200" dirty="0">
                        <a:solidFill>
                          <a:schemeClr val="dk1"/>
                        </a:solidFill>
                        <a:effectLst/>
                        <a:latin typeface="AngsanaUPC" panose="02020603050405020304" pitchFamily="18" charset="-34"/>
                        <a:ea typeface="+mn-ea"/>
                        <a:cs typeface="AngsanaUPC" panose="02020603050405020304" pitchFamily="18" charset="-34"/>
                      </a:endParaRPr>
                    </a:p>
                    <a:p>
                      <a:r>
                        <a:rPr lang="th-TH" sz="2000" b="1" kern="1200" dirty="0">
                          <a:solidFill>
                            <a:schemeClr val="dk1"/>
                          </a:solidFill>
                          <a:effectLst/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- พบเอกสารไม่เรียบร้อย เช่น ประกาศไม่ลงวันที่ /ไม่ลงลายมือชื่อ</a:t>
                      </a:r>
                      <a:r>
                        <a:rPr lang="en-US" sz="2000" b="1" kern="1200" dirty="0">
                          <a:solidFill>
                            <a:schemeClr val="dk1"/>
                          </a:solidFill>
                          <a:effectLst/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 </a:t>
                      </a:r>
                      <a:r>
                        <a:rPr lang="th-TH" sz="2000" b="1" kern="1200" dirty="0">
                          <a:solidFill>
                            <a:schemeClr val="dk1"/>
                          </a:solidFill>
                          <a:effectLst/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/ผู้มีอำนาจไม่ลงคำสั่งการ เช่น ทราบ อนุมัติ การจัดเก็บเอกสารไม่เรียบร้อย รายงานผล ไม่เป็นไปตามระเบียบ ไม่ได้จัดทำรายงานในรูปของคณะกรรมการพิจารณาผล</a:t>
                      </a:r>
                      <a:endParaRPr lang="en-US" sz="2000" b="1" kern="1200" dirty="0">
                        <a:solidFill>
                          <a:schemeClr val="dk1"/>
                        </a:solidFill>
                        <a:effectLst/>
                        <a:latin typeface="AngsanaUPC" panose="02020603050405020304" pitchFamily="18" charset="-34"/>
                        <a:ea typeface="+mn-ea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th-TH" sz="2000" b="1" kern="1200" dirty="0">
                        <a:solidFill>
                          <a:schemeClr val="dk1"/>
                        </a:solidFill>
                        <a:effectLst/>
                        <a:latin typeface="AngsanaUPC" panose="02020603050405020304" pitchFamily="18" charset="-34"/>
                        <a:ea typeface="+mn-ea"/>
                        <a:cs typeface="AngsanaUPC" panose="02020603050405020304" pitchFamily="18" charset="-34"/>
                      </a:endParaRPr>
                    </a:p>
                    <a:p>
                      <a:pPr algn="l"/>
                      <a:r>
                        <a:rPr lang="th-TH" sz="2000" b="1" kern="1200" dirty="0">
                          <a:solidFill>
                            <a:schemeClr val="dk1"/>
                          </a:solidFill>
                          <a:effectLst/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1. กำหนด </a:t>
                      </a:r>
                      <a:r>
                        <a:rPr lang="en-US" sz="2000" b="1" kern="1200" dirty="0">
                          <a:solidFill>
                            <a:schemeClr val="dk1"/>
                          </a:solidFill>
                          <a:effectLst/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 time line</a:t>
                      </a:r>
                      <a:r>
                        <a:rPr lang="th-TH" sz="2000" b="1" kern="1200" dirty="0">
                          <a:solidFill>
                            <a:schemeClr val="dk1"/>
                          </a:solidFill>
                          <a:effectLst/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  ของแต่ละโครงการ และผู้ปฏิบัติรายงานผลการดำเนินการทุกสิ้นเดือน ผู้บริหารต้องดำเนินการเร่งรัดติดตามการปฏิบัติงาน </a:t>
                      </a:r>
                    </a:p>
                    <a:p>
                      <a:pPr algn="l"/>
                      <a:r>
                        <a:rPr lang="th-TH" sz="2000" b="1" kern="1200" dirty="0">
                          <a:solidFill>
                            <a:schemeClr val="dk1"/>
                          </a:solidFill>
                          <a:effectLst/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เพื่อเป็นการติดตามการดำเนินการจัดซื้อจัดจ้างให้เป็นไปตามแผน  </a:t>
                      </a:r>
                    </a:p>
                    <a:p>
                      <a:pPr algn="l"/>
                      <a:r>
                        <a:rPr lang="th-TH" sz="2000" b="1" kern="1200" dirty="0">
                          <a:solidFill>
                            <a:schemeClr val="dk1"/>
                          </a:solidFill>
                          <a:effectLst/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2.เจ้าหน้าที่ผู้รับผิดชอบ ศึกษา หาความรู้ ในระเบียนและขั้นตอนต่าง ๆ และปฏิบัติให้ถูกต้อง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041467"/>
                  </a:ext>
                </a:extLst>
              </a:tr>
            </a:tbl>
          </a:graphicData>
        </a:graphic>
      </p:graphicFrame>
      <p:sp>
        <p:nvSpPr>
          <p:cNvPr id="4" name="ชื่อเรื่อง 1">
            <a:extLst>
              <a:ext uri="{FF2B5EF4-FFF2-40B4-BE49-F238E27FC236}">
                <a16:creationId xmlns:a16="http://schemas.microsoft.com/office/drawing/2014/main" id="{657934CE-8D77-4B44-86A3-FC2E707C9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260" y="171126"/>
            <a:ext cx="10670959" cy="1045115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th-TH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สรุปผลการตรวจสอบภายใน ปี 2562  งานพัสดุ</a:t>
            </a:r>
            <a:br>
              <a:rPr lang="th-TH" b="1" dirty="0"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th-TH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ความเสี่ยง และแนวทางการปรับปรุงแก้ไข เรื่อง การจัดซื้อจัดจ้าง</a:t>
            </a:r>
          </a:p>
        </p:txBody>
      </p:sp>
    </p:spTree>
    <p:extLst>
      <p:ext uri="{BB962C8B-B14F-4D97-AF65-F5344CB8AC3E}">
        <p14:creationId xmlns:p14="http://schemas.microsoft.com/office/powerpoint/2010/main" val="1542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02493C7-A860-454F-928D-6C25579E5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6757" y="413542"/>
            <a:ext cx="9694417" cy="1401139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th-TH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สรุปผลการตรวจสอบภายใน ปี 2562  งานพัสดุ</a:t>
            </a:r>
            <a:br>
              <a:rPr lang="th-TH" b="1" dirty="0"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th-TH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ความเสี่ยง และแนวทางการปรับปรุงแก้ไข  เรื่อง </a:t>
            </a:r>
            <a: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การตรวจสอบและประเมินผล</a:t>
            </a:r>
            <a:b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การควบคุมการใช้ยานพาหนะ </a:t>
            </a:r>
            <a:b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endParaRPr lang="th-TH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graphicFrame>
        <p:nvGraphicFramePr>
          <p:cNvPr id="5" name="ตัวแทนเนื้อหา 4">
            <a:extLst>
              <a:ext uri="{FF2B5EF4-FFF2-40B4-BE49-F238E27FC236}">
                <a16:creationId xmlns:a16="http://schemas.microsoft.com/office/drawing/2014/main" id="{1690886B-FE22-4C03-8A91-0E734BAF2D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9278661"/>
              </p:ext>
            </p:extLst>
          </p:nvPr>
        </p:nvGraphicFramePr>
        <p:xfrm>
          <a:off x="1811692" y="1907810"/>
          <a:ext cx="9569482" cy="3956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915">
                  <a:extLst>
                    <a:ext uri="{9D8B030D-6E8A-4147-A177-3AD203B41FA5}">
                      <a16:colId xmlns:a16="http://schemas.microsoft.com/office/drawing/2014/main" val="3341342532"/>
                    </a:ext>
                  </a:extLst>
                </a:gridCol>
                <a:gridCol w="3276777">
                  <a:extLst>
                    <a:ext uri="{9D8B030D-6E8A-4147-A177-3AD203B41FA5}">
                      <a16:colId xmlns:a16="http://schemas.microsoft.com/office/drawing/2014/main" val="2350007849"/>
                    </a:ext>
                  </a:extLst>
                </a:gridCol>
                <a:gridCol w="5530790">
                  <a:extLst>
                    <a:ext uri="{9D8B030D-6E8A-4147-A177-3AD203B41FA5}">
                      <a16:colId xmlns:a16="http://schemas.microsoft.com/office/drawing/2014/main" val="291325257"/>
                    </a:ext>
                  </a:extLst>
                </a:gridCol>
              </a:tblGrid>
              <a:tr h="48186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ลำดับ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ความเสี่ยงที่ตรวจพบ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แนวทางการปรับปรุง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000186"/>
                  </a:ext>
                </a:extLst>
              </a:tr>
              <a:tr h="1381333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-ไม่กำหนดขั้นตอนการควบคุมการใช้รถทางราชการ (</a:t>
                      </a:r>
                      <a:r>
                        <a:rPr lang="en-US" sz="2400" b="1" dirty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Flow chart) </a:t>
                      </a:r>
                    </a:p>
                    <a:p>
                      <a:r>
                        <a:rPr lang="th-TH" sz="2400" b="1" dirty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-ไม่ขออนุมัติใช้รถจักรยานยนต์ของทางราชการ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1. ให้กำหนดขั้นตอนการควบคุมการใช้รถยนต์และรถจักรยานยนต์ ทางราชการ เพื่อใช้เป็นแนวทางในการปฏิบัติงานได้ถูกต้อง</a:t>
                      </a:r>
                    </a:p>
                    <a:p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2. ให้ดำเนินการขออนุมัติใช้รถจักรยานยนต์ทุกครั้งเมื่อมีการใช้ </a:t>
                      </a:r>
                    </a:p>
                    <a:p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  เพื่อป้องกันความเสี่ยงที่อาจเกิดขึ้นได้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747315"/>
                  </a:ext>
                </a:extLst>
              </a:tr>
              <a:tr h="738853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ลงรายละเอียดการบันทึกการใช้รถทาราชการ ไม่ครบถ้วน เช่น ไม่ลงเลขไมล์รถออกและกลับ วันและเวลาที่ใช้รถ เป็นต้น</a:t>
                      </a:r>
                      <a:endParaRPr lang="th-TH" sz="2400" dirty="0">
                        <a:solidFill>
                          <a:schemeClr val="tx1"/>
                        </a:solidFill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1. กำชับให้เจ้าหน้าที่และผู้รับผิดชอบลงรายละเอียด</a:t>
                      </a:r>
                      <a:r>
                        <a:rPr lang="th-TH" sz="2400" b="1" dirty="0" err="1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บั</a:t>
                      </a:r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นทึการใช้รถทางราชการให้ครบถ้วน ตามแบบรูปที่กำหนด เพื่อให้สามารถตรวจสอบการใช้รถทางราชการและสอดคล้องกับบันทึกการขอใช้รถทางราชการ เป็นการป้องกันการนำรถทางราชการไปใช้โดยไม่ได้รับอนุญาต อาจเกิดความเสียหายต่อทรัพย์สินทางราชการได้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9262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8196709"/>
      </p:ext>
    </p:extLst>
  </p:cSld>
  <p:clrMapOvr>
    <a:masterClrMapping/>
  </p:clrMapOvr>
</p:sld>
</file>

<file path=ppt/theme/theme1.xml><?xml version="1.0" encoding="utf-8"?>
<a:theme xmlns:a="http://schemas.openxmlformats.org/drawingml/2006/main" name="ช่อ">
  <a:themeElements>
    <a:clrScheme name="ช่อ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ช่อ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ช่อ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549</TotalTime>
  <Words>753</Words>
  <Application>Microsoft Office PowerPoint</Application>
  <PresentationFormat>แบบจอกว้าง</PresentationFormat>
  <Paragraphs>63</Paragraphs>
  <Slides>4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4</vt:i4>
      </vt:variant>
    </vt:vector>
  </HeadingPairs>
  <TitlesOfParts>
    <vt:vector size="9" baseType="lpstr">
      <vt:lpstr>AngsanaUPC</vt:lpstr>
      <vt:lpstr>Arial</vt:lpstr>
      <vt:lpstr>Century Gothic</vt:lpstr>
      <vt:lpstr>Wingdings 3</vt:lpstr>
      <vt:lpstr>ช่อ</vt:lpstr>
      <vt:lpstr>สรุปผลการตรวจสอบภายใน ปี 2562  งานพัสดุ ความเสี่ยง และแนวทางการปรับปรุงแก้ไข</vt:lpstr>
      <vt:lpstr>สรุปผลการตรวจสอบภายใน ปี 2562  งานพัสดุ ความเสี่ยง และแนวทางการปรับปรุงแก้ไข  เรื่อง การบริหารพัสดุ</vt:lpstr>
      <vt:lpstr>สรุปผลการตรวจสอบภายใน ปี 2562  งานพัสดุ ความเสี่ยง และแนวทางการปรับปรุงแก้ไข เรื่อง การจัดซื้อจัดจ้าง</vt:lpstr>
      <vt:lpstr>สรุปผลการตรวจสอบภายใน ปี 2562  งานพัสดุ ความเสี่ยง และแนวทางการปรับปรุงแก้ไข  เรื่อง การตรวจสอบและประเมินผล การควบคุมการใช้ยานพาหนะ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User</cp:lastModifiedBy>
  <cp:revision>48</cp:revision>
  <cp:lastPrinted>2019-06-13T02:46:32Z</cp:lastPrinted>
  <dcterms:created xsi:type="dcterms:W3CDTF">2019-05-29T08:47:52Z</dcterms:created>
  <dcterms:modified xsi:type="dcterms:W3CDTF">2019-06-13T07:25:15Z</dcterms:modified>
</cp:coreProperties>
</file>