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handoutMasterIdLst>
    <p:handoutMasterId r:id="rId7"/>
  </p:handoutMasterIdLst>
  <p:sldIdLst>
    <p:sldId id="256" r:id="rId2"/>
    <p:sldId id="262" r:id="rId3"/>
    <p:sldId id="263" r:id="rId4"/>
    <p:sldId id="264" r:id="rId5"/>
  </p:sldIdLst>
  <p:sldSz cx="9144000" cy="6858000" type="screen4x3"/>
  <p:notesSz cx="6797675" cy="99282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5572" tIns="47785" rIns="95572" bIns="47785" rtlCol="0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411"/>
          </a:xfrm>
          <a:prstGeom prst="rect">
            <a:avLst/>
          </a:prstGeom>
        </p:spPr>
        <p:txBody>
          <a:bodyPr vert="horz" lIns="95572" tIns="47785" rIns="95572" bIns="47785" rtlCol="0"/>
          <a:lstStyle>
            <a:lvl1pPr algn="r">
              <a:defRPr sz="1300"/>
            </a:lvl1pPr>
          </a:lstStyle>
          <a:p>
            <a:fld id="{35CDB28B-DA22-4029-871F-FB6A085F9798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60" cy="496411"/>
          </a:xfrm>
          <a:prstGeom prst="rect">
            <a:avLst/>
          </a:prstGeom>
        </p:spPr>
        <p:txBody>
          <a:bodyPr vert="horz" lIns="95572" tIns="47785" rIns="95572" bIns="47785" rtlCol="0" anchor="b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0443" y="9430090"/>
            <a:ext cx="2945660" cy="496411"/>
          </a:xfrm>
          <a:prstGeom prst="rect">
            <a:avLst/>
          </a:prstGeom>
        </p:spPr>
        <p:txBody>
          <a:bodyPr vert="horz" lIns="95572" tIns="47785" rIns="95572" bIns="47785" rtlCol="0" anchor="b"/>
          <a:lstStyle>
            <a:lvl1pPr algn="r">
              <a:defRPr sz="1300"/>
            </a:lvl1pPr>
          </a:lstStyle>
          <a:p>
            <a:fld id="{2D026306-5CDC-4718-914A-827FBBC1CDE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4790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5572" tIns="47785" rIns="95572" bIns="47785" rtlCol="0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411"/>
          </a:xfrm>
          <a:prstGeom prst="rect">
            <a:avLst/>
          </a:prstGeom>
        </p:spPr>
        <p:txBody>
          <a:bodyPr vert="horz" lIns="95572" tIns="47785" rIns="95572" bIns="47785" rtlCol="0"/>
          <a:lstStyle>
            <a:lvl1pPr algn="r">
              <a:defRPr sz="1300"/>
            </a:lvl1pPr>
          </a:lstStyle>
          <a:p>
            <a:fld id="{BFF0DE18-7317-488B-A0DE-E610012BCE22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2" tIns="47785" rIns="95572" bIns="47785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5572" tIns="47785" rIns="95572" bIns="47785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945660" cy="496411"/>
          </a:xfrm>
          <a:prstGeom prst="rect">
            <a:avLst/>
          </a:prstGeom>
        </p:spPr>
        <p:txBody>
          <a:bodyPr vert="horz" lIns="95572" tIns="47785" rIns="95572" bIns="47785" rtlCol="0" anchor="b"/>
          <a:lstStyle>
            <a:lvl1pPr algn="l">
              <a:defRPr sz="13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0443" y="9430090"/>
            <a:ext cx="2945660" cy="496411"/>
          </a:xfrm>
          <a:prstGeom prst="rect">
            <a:avLst/>
          </a:prstGeom>
        </p:spPr>
        <p:txBody>
          <a:bodyPr vert="horz" lIns="95572" tIns="47785" rIns="95572" bIns="47785" rtlCol="0" anchor="b"/>
          <a:lstStyle>
            <a:lvl1pPr algn="r">
              <a:defRPr sz="1300"/>
            </a:lvl1pPr>
          </a:lstStyle>
          <a:p>
            <a:fld id="{B2E92559-5CD8-43F1-B506-E4D98A2E709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2209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DBE3-671F-4DF0-8F7E-4C460CCDE687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5BD0-0C10-43B6-ABFB-A79644175550}" type="slidenum">
              <a:rPr lang="th-TH" smtClean="0"/>
              <a:t>‹#›</a:t>
            </a:fld>
            <a:endParaRPr lang="th-TH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DBE3-671F-4DF0-8F7E-4C460CCDE687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5BD0-0C10-43B6-ABFB-A7964417555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DBE3-671F-4DF0-8F7E-4C460CCDE687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5BD0-0C10-43B6-ABFB-A7964417555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DBE3-671F-4DF0-8F7E-4C460CCDE687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5BD0-0C10-43B6-ABFB-A7964417555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DBE3-671F-4DF0-8F7E-4C460CCDE687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5BD0-0C10-43B6-ABFB-A79644175550}" type="slidenum">
              <a:rPr lang="th-TH" smtClean="0"/>
              <a:t>‹#›</a:t>
            </a:fld>
            <a:endParaRPr lang="th-TH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DBE3-671F-4DF0-8F7E-4C460CCDE687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5BD0-0C10-43B6-ABFB-A7964417555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DBE3-671F-4DF0-8F7E-4C460CCDE687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5BD0-0C10-43B6-ABFB-A79644175550}" type="slidenum">
              <a:rPr lang="th-TH" smtClean="0"/>
              <a:t>‹#›</a:t>
            </a:fld>
            <a:endParaRPr lang="th-TH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DBE3-671F-4DF0-8F7E-4C460CCDE687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5BD0-0C10-43B6-ABFB-A7964417555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DBE3-671F-4DF0-8F7E-4C460CCDE687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5BD0-0C10-43B6-ABFB-A7964417555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DBE3-671F-4DF0-8F7E-4C460CCDE687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5BD0-0C10-43B6-ABFB-A79644175550}" type="slidenum">
              <a:rPr lang="th-TH" smtClean="0"/>
              <a:t>‹#›</a:t>
            </a:fld>
            <a:endParaRPr lang="th-TH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7DBE3-671F-4DF0-8F7E-4C460CCDE687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5BD0-0C10-43B6-ABFB-A7964417555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A87DBE3-671F-4DF0-8F7E-4C460CCDE687}" type="datetimeFigureOut">
              <a:rPr lang="th-TH" smtClean="0"/>
              <a:t>26/05/59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F6B5BD0-0C10-43B6-ABFB-A79644175550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h-TH" b="1" dirty="0"/>
              <a:t>ระดับความสำเร็จในการบรรลุผลสัมฤทธิ์การควบคุมภายใน </a:t>
            </a:r>
          </a:p>
        </p:txBody>
      </p:sp>
    </p:spTree>
    <p:extLst>
      <p:ext uri="{BB962C8B-B14F-4D97-AF65-F5344CB8AC3E}">
        <p14:creationId xmlns:p14="http://schemas.microsoft.com/office/powerpoint/2010/main" val="29060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45368"/>
            <a:ext cx="8507288" cy="1815480"/>
          </a:xfrm>
        </p:spPr>
        <p:txBody>
          <a:bodyPr>
            <a:normAutofit/>
          </a:bodyPr>
          <a:lstStyle/>
          <a:p>
            <a:r>
              <a:rPr lang="th-TH" sz="2800" b="1" dirty="0" smtClean="0"/>
              <a:t>การส่งรายงานควบคุมภายใน ปี 58</a:t>
            </a:r>
            <a:br>
              <a:rPr lang="th-TH" sz="2800" b="1" dirty="0" smtClean="0"/>
            </a:br>
            <a:r>
              <a:rPr lang="th-TH" sz="2400" b="1" dirty="0" smtClean="0">
                <a:solidFill>
                  <a:schemeClr val="tx1"/>
                </a:solidFill>
              </a:rPr>
              <a:t>จากการตรวจสอบ</a:t>
            </a:r>
            <a:r>
              <a:rPr lang="th-TH" sz="2400" b="1" dirty="0">
                <a:solidFill>
                  <a:schemeClr val="tx1"/>
                </a:solidFill>
              </a:rPr>
              <a:t>ภายใน </a:t>
            </a:r>
            <a:r>
              <a:rPr lang="th-TH" sz="2400" b="1" dirty="0" smtClean="0">
                <a:solidFill>
                  <a:schemeClr val="tx1"/>
                </a:solidFill>
              </a:rPr>
              <a:t>พบว่า </a:t>
            </a:r>
            <a:r>
              <a:rPr lang="th-TH" sz="2400" b="1" dirty="0" smtClean="0"/>
              <a:t>มี</a:t>
            </a:r>
            <a:r>
              <a:rPr lang="th-TH" sz="2400" b="1" dirty="0"/>
              <a:t>หนังสือติดตามการจัดส่งรายงานการควบคุมภายใน </a:t>
            </a:r>
            <a:r>
              <a:rPr lang="th-TH" sz="2400" b="1" dirty="0" smtClean="0"/>
              <a:t>                    ไป</a:t>
            </a:r>
            <a:r>
              <a:rPr lang="th-TH" sz="2400" b="1" dirty="0"/>
              <a:t>ยังหน่วยรับ</a:t>
            </a:r>
            <a:r>
              <a:rPr lang="th-TH" sz="2400" b="1" dirty="0" smtClean="0"/>
              <a:t>ตรวจ  เนื่องจาก</a:t>
            </a:r>
            <a:r>
              <a:rPr lang="th-TH" sz="2400" b="1" dirty="0"/>
              <a:t>ส่งรายงานล่าช้ากว่ากำหนด </a:t>
            </a: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358171"/>
              </p:ext>
            </p:extLst>
          </p:nvPr>
        </p:nvGraphicFramePr>
        <p:xfrm>
          <a:off x="611560" y="1916832"/>
          <a:ext cx="7560840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6157"/>
                <a:gridCol w="2254989"/>
                <a:gridCol w="19896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หน่วยงาน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ส่งแล้ว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ยังไม่ส่ง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err="1" smtClean="0"/>
                        <a:t>รพร</a:t>
                      </a:r>
                      <a:r>
                        <a:rPr lang="th-TH" sz="2400" b="1" dirty="0" smtClean="0"/>
                        <a:t>.สระแก้ว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/>
                        <a:t>รพ.อรัญประเทศ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FF0000"/>
                          </a:solidFill>
                          <a:sym typeface="Wingdings 2"/>
                        </a:rPr>
                        <a:t></a:t>
                      </a:r>
                      <a:endParaRPr lang="th-TH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/>
                        <a:t>รพ.วัฒนานคร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rgbClr val="FF0000"/>
                          </a:solidFill>
                          <a:sym typeface="Wingdings 2"/>
                        </a:rPr>
                        <a:t></a:t>
                      </a: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/>
                        <a:t>รพ.ตาพระยา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rgbClr val="FF0000"/>
                          </a:solidFill>
                          <a:sym typeface="Wingdings 2"/>
                        </a:rPr>
                        <a:t></a:t>
                      </a: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/>
                        <a:t>รพ.คลองหาด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rgbClr val="FF0000"/>
                          </a:solidFill>
                          <a:sym typeface="Wingdings 2"/>
                        </a:rPr>
                        <a:t></a:t>
                      </a: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/>
                        <a:t>รพ.วังน้ำเย็น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rgbClr val="FF0000"/>
                          </a:solidFill>
                          <a:sym typeface="Wingdings 2"/>
                        </a:rPr>
                        <a:t></a:t>
                      </a: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/>
                        <a:t>รพ.เขาฉกรรจ์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rgbClr val="FF0000"/>
                          </a:solidFill>
                          <a:sym typeface="Wingdings 2"/>
                        </a:rPr>
                        <a:t></a:t>
                      </a: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7" name="กลุ่ม 16"/>
          <p:cNvGrpSpPr/>
          <p:nvPr/>
        </p:nvGrpSpPr>
        <p:grpSpPr>
          <a:xfrm>
            <a:off x="4553637" y="2381834"/>
            <a:ext cx="666435" cy="2542828"/>
            <a:chOff x="4355976" y="2381834"/>
            <a:chExt cx="666435" cy="2542828"/>
          </a:xfrm>
        </p:grpSpPr>
        <p:pic>
          <p:nvPicPr>
            <p:cNvPr id="8" name="รูปภาพ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5976" y="2381834"/>
              <a:ext cx="649238" cy="487550"/>
            </a:xfrm>
            <a:prstGeom prst="rect">
              <a:avLst/>
            </a:prstGeom>
          </p:spPr>
        </p:pic>
        <p:pic>
          <p:nvPicPr>
            <p:cNvPr id="9" name="รูปภาพ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5976" y="3445448"/>
              <a:ext cx="649238" cy="487550"/>
            </a:xfrm>
            <a:prstGeom prst="rect">
              <a:avLst/>
            </a:prstGeom>
          </p:spPr>
        </p:pic>
        <p:pic>
          <p:nvPicPr>
            <p:cNvPr id="10" name="รูปภาพ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5976" y="3932998"/>
              <a:ext cx="649238" cy="487550"/>
            </a:xfrm>
            <a:prstGeom prst="rect">
              <a:avLst/>
            </a:prstGeom>
          </p:spPr>
        </p:pic>
        <p:pic>
          <p:nvPicPr>
            <p:cNvPr id="11" name="รูปภาพ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73173" y="4437112"/>
              <a:ext cx="649238" cy="487550"/>
            </a:xfrm>
            <a:prstGeom prst="rect">
              <a:avLst/>
            </a:prstGeom>
          </p:spPr>
        </p:pic>
      </p:grpSp>
      <p:grpSp>
        <p:nvGrpSpPr>
          <p:cNvPr id="16" name="กลุ่ม 15"/>
          <p:cNvGrpSpPr/>
          <p:nvPr/>
        </p:nvGrpSpPr>
        <p:grpSpPr>
          <a:xfrm>
            <a:off x="6788974" y="2903563"/>
            <a:ext cx="735354" cy="3117725"/>
            <a:chOff x="6300191" y="2852936"/>
            <a:chExt cx="735354" cy="3117725"/>
          </a:xfrm>
        </p:grpSpPr>
        <p:pic>
          <p:nvPicPr>
            <p:cNvPr id="13" name="รูปภาพ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0192" y="2852936"/>
              <a:ext cx="735353" cy="514747"/>
            </a:xfrm>
            <a:prstGeom prst="rect">
              <a:avLst/>
            </a:prstGeom>
          </p:spPr>
        </p:pic>
        <p:pic>
          <p:nvPicPr>
            <p:cNvPr id="14" name="รูปภาพ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0192" y="4941168"/>
              <a:ext cx="735351" cy="514746"/>
            </a:xfrm>
            <a:prstGeom prst="rect">
              <a:avLst/>
            </a:prstGeom>
          </p:spPr>
        </p:pic>
        <p:pic>
          <p:nvPicPr>
            <p:cNvPr id="15" name="รูปภาพ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0191" y="5455914"/>
              <a:ext cx="735353" cy="5147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0145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3176" y="476672"/>
            <a:ext cx="8507288" cy="1023392"/>
          </a:xfrm>
        </p:spPr>
        <p:txBody>
          <a:bodyPr>
            <a:normAutofit/>
          </a:bodyPr>
          <a:lstStyle/>
          <a:p>
            <a:r>
              <a:rPr lang="th-TH" sz="2800" b="1" dirty="0" smtClean="0"/>
              <a:t>การส่งรายงานควบคุมภายใน ปี 59  รอบ 6 เดือน</a:t>
            </a:r>
            <a:br>
              <a:rPr lang="th-TH" sz="2800" b="1" dirty="0" smtClean="0"/>
            </a:br>
            <a:endParaRPr lang="th-TH" sz="2800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076088"/>
              </p:ext>
            </p:extLst>
          </p:nvPr>
        </p:nvGraphicFramePr>
        <p:xfrm>
          <a:off x="611560" y="1268760"/>
          <a:ext cx="748883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2160239"/>
                <a:gridCol w="18722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หน่วยงาน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ส่งแล้ว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ยังไม่ส่ง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err="1" smtClean="0"/>
                        <a:t>รพร</a:t>
                      </a:r>
                      <a:r>
                        <a:rPr lang="th-TH" sz="2400" b="1" dirty="0" smtClean="0"/>
                        <a:t>.สระแก้ว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/>
                        <a:t>รพ.อรัญประเทศ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/>
                        <a:t>รพ.วัฒนานคร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/>
                        <a:t>รพ.ตาพระยา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/>
                        <a:t>รพ.คลองหาด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/>
                        <a:t>รพ.วังน้ำเย็น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/>
                        <a:t>รพ.เขาฉกรรจ์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/>
                        <a:t>รพ.วังสมบูรณ์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/>
                        <a:t>รพ.โคกสูง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รูปภาพ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772816"/>
            <a:ext cx="649238" cy="487550"/>
          </a:xfrm>
          <a:prstGeom prst="rect">
            <a:avLst/>
          </a:prstGeom>
        </p:spPr>
      </p:pic>
      <p:pic>
        <p:nvPicPr>
          <p:cNvPr id="6" name="รูปภาพ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5893778"/>
            <a:ext cx="649238" cy="487550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975" y="2260366"/>
            <a:ext cx="735353" cy="514747"/>
          </a:xfrm>
          <a:prstGeom prst="rect">
            <a:avLst/>
          </a:prstGeom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887" y="2775113"/>
            <a:ext cx="735353" cy="514747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886" y="3310787"/>
            <a:ext cx="735353" cy="514747"/>
          </a:xfrm>
          <a:prstGeom prst="rect">
            <a:avLst/>
          </a:prstGeom>
        </p:spPr>
      </p:pic>
      <p:pic>
        <p:nvPicPr>
          <p:cNvPr id="11" name="รูปภาพ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974" y="3825534"/>
            <a:ext cx="735353" cy="514747"/>
          </a:xfrm>
          <a:prstGeom prst="rect">
            <a:avLst/>
          </a:prstGeom>
        </p:spPr>
      </p:pic>
      <p:pic>
        <p:nvPicPr>
          <p:cNvPr id="12" name="รูปภาพ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534" y="4340281"/>
            <a:ext cx="735353" cy="514747"/>
          </a:xfrm>
          <a:prstGeom prst="rect">
            <a:avLst/>
          </a:prstGeom>
        </p:spPr>
      </p:pic>
      <p:pic>
        <p:nvPicPr>
          <p:cNvPr id="13" name="รูปภาพ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534" y="4859656"/>
            <a:ext cx="735353" cy="514747"/>
          </a:xfrm>
          <a:prstGeom prst="rect">
            <a:avLst/>
          </a:prstGeom>
        </p:spPr>
      </p:pic>
      <p:pic>
        <p:nvPicPr>
          <p:cNvPr id="14" name="รูปภาพ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534" y="5374403"/>
            <a:ext cx="735353" cy="51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13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3176" y="476672"/>
            <a:ext cx="8507288" cy="1023392"/>
          </a:xfrm>
        </p:spPr>
        <p:txBody>
          <a:bodyPr>
            <a:normAutofit/>
          </a:bodyPr>
          <a:lstStyle/>
          <a:p>
            <a:r>
              <a:rPr lang="th-TH" sz="2800" b="1" dirty="0" smtClean="0"/>
              <a:t>การส่งรายงานควบคุมภายใน ปี 59  รอบ 6 เดือน</a:t>
            </a:r>
            <a:br>
              <a:rPr lang="th-TH" sz="2800" b="1" dirty="0" smtClean="0"/>
            </a:br>
            <a:endParaRPr lang="th-TH" sz="2800" b="1" dirty="0"/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172970"/>
              </p:ext>
            </p:extLst>
          </p:nvPr>
        </p:nvGraphicFramePr>
        <p:xfrm>
          <a:off x="611560" y="1268760"/>
          <a:ext cx="748883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2160239"/>
                <a:gridCol w="187220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หน่วยงาน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ส่งแล้ว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ยังไม่ส่ง</a:t>
                      </a:r>
                      <a:endParaRPr lang="th-TH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err="1" smtClean="0"/>
                        <a:t>สสอ</a:t>
                      </a:r>
                      <a:r>
                        <a:rPr lang="th-TH" sz="2400" b="1" dirty="0" smtClean="0"/>
                        <a:t>.สระแก้ว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err="1" smtClean="0"/>
                        <a:t>สสอ</a:t>
                      </a:r>
                      <a:r>
                        <a:rPr lang="th-TH" sz="2400" b="1" dirty="0" smtClean="0"/>
                        <a:t>.อรัญประเทศ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err="1" smtClean="0"/>
                        <a:t>สสอ</a:t>
                      </a:r>
                      <a:r>
                        <a:rPr lang="th-TH" sz="2400" b="1" dirty="0" smtClean="0"/>
                        <a:t>.วัฒนานคร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err="1" smtClean="0"/>
                        <a:t>สสอ</a:t>
                      </a:r>
                      <a:r>
                        <a:rPr lang="th-TH" sz="2400" b="1" dirty="0" smtClean="0"/>
                        <a:t>.ตาพระยา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err="1" smtClean="0"/>
                        <a:t>สสอ</a:t>
                      </a:r>
                      <a:r>
                        <a:rPr lang="th-TH" sz="2400" b="1" dirty="0" smtClean="0"/>
                        <a:t>.คลองหาด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err="1" smtClean="0"/>
                        <a:t>สสอ</a:t>
                      </a:r>
                      <a:r>
                        <a:rPr lang="th-TH" sz="2400" b="1" dirty="0" smtClean="0"/>
                        <a:t>.วังน้ำเย็น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err="1" smtClean="0"/>
                        <a:t>สสอ</a:t>
                      </a:r>
                      <a:r>
                        <a:rPr lang="th-TH" sz="2400" b="1" dirty="0" smtClean="0"/>
                        <a:t>.เขาฉกรรจ์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err="1" smtClean="0"/>
                        <a:t>สสอ</a:t>
                      </a:r>
                      <a:r>
                        <a:rPr lang="th-TH" sz="2400" b="1" dirty="0" smtClean="0"/>
                        <a:t>.วังสมบูรณ์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err="1" smtClean="0"/>
                        <a:t>สสอ</a:t>
                      </a:r>
                      <a:r>
                        <a:rPr lang="th-TH" sz="2400" b="1" dirty="0" smtClean="0"/>
                        <a:t>.โคกสูง</a:t>
                      </a:r>
                      <a:endParaRPr lang="th-TH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28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รูปภาพ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772816"/>
            <a:ext cx="649238" cy="487550"/>
          </a:xfrm>
          <a:prstGeom prst="rect">
            <a:avLst/>
          </a:prstGeom>
        </p:spPr>
      </p:pic>
      <p:pic>
        <p:nvPicPr>
          <p:cNvPr id="6" name="รูปภาพ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953" y="4340281"/>
            <a:ext cx="649238" cy="487550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975" y="2260366"/>
            <a:ext cx="735353" cy="514747"/>
          </a:xfrm>
          <a:prstGeom prst="rect">
            <a:avLst/>
          </a:prstGeom>
        </p:spPr>
      </p:pic>
      <p:pic>
        <p:nvPicPr>
          <p:cNvPr id="9" name="รูปภาพ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887" y="2775113"/>
            <a:ext cx="735353" cy="514747"/>
          </a:xfrm>
          <a:prstGeom prst="rect">
            <a:avLst/>
          </a:prstGeom>
        </p:spPr>
      </p:pic>
      <p:pic>
        <p:nvPicPr>
          <p:cNvPr id="10" name="รูปภาพ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7886" y="3310787"/>
            <a:ext cx="735353" cy="514747"/>
          </a:xfrm>
          <a:prstGeom prst="rect">
            <a:avLst/>
          </a:prstGeom>
        </p:spPr>
      </p:pic>
      <p:pic>
        <p:nvPicPr>
          <p:cNvPr id="11" name="รูปภาพ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974" y="3825534"/>
            <a:ext cx="735353" cy="514747"/>
          </a:xfrm>
          <a:prstGeom prst="rect">
            <a:avLst/>
          </a:prstGeom>
        </p:spPr>
      </p:pic>
      <p:pic>
        <p:nvPicPr>
          <p:cNvPr id="12" name="รูปภาพ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9067" y="5893033"/>
            <a:ext cx="735353" cy="514747"/>
          </a:xfrm>
          <a:prstGeom prst="rect">
            <a:avLst/>
          </a:prstGeom>
        </p:spPr>
      </p:pic>
      <p:pic>
        <p:nvPicPr>
          <p:cNvPr id="13" name="รูปภาพ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534" y="4859656"/>
            <a:ext cx="735353" cy="514747"/>
          </a:xfrm>
          <a:prstGeom prst="rect">
            <a:avLst/>
          </a:prstGeom>
        </p:spPr>
      </p:pic>
      <p:pic>
        <p:nvPicPr>
          <p:cNvPr id="14" name="รูปภาพ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534" y="5374403"/>
            <a:ext cx="735353" cy="514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1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ความชัดเจน">
  <a:themeElements>
    <a:clrScheme name="ความชัดเจน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แบบคลาสสิก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ความชัดเจ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308</TotalTime>
  <Words>142</Words>
  <Application>Microsoft Office PowerPoint</Application>
  <PresentationFormat>นำเสนอทางหน้าจอ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5" baseType="lpstr">
      <vt:lpstr>ความชัดเจน</vt:lpstr>
      <vt:lpstr>ระดับความสำเร็จในการบรรลุผลสัมฤทธิ์การควบคุมภายใน </vt:lpstr>
      <vt:lpstr>การส่งรายงานควบคุมภายใน ปี 58 จากการตรวจสอบภายใน พบว่า มีหนังสือติดตามการจัดส่งรายงานการควบคุมภายใน                     ไปยังหน่วยรับตรวจ  เนื่องจากส่งรายงานล่าช้ากว่ากำหนด </vt:lpstr>
      <vt:lpstr>การส่งรายงานควบคุมภายใน ปี 59  รอบ 6 เดือน </vt:lpstr>
      <vt:lpstr>การส่งรายงานควบคุมภายใน ปี 59  รอบ 6 เดือน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nascomp</dc:creator>
  <cp:lastModifiedBy>nascomp</cp:lastModifiedBy>
  <cp:revision>33</cp:revision>
  <cp:lastPrinted>2016-05-25T10:59:09Z</cp:lastPrinted>
  <dcterms:created xsi:type="dcterms:W3CDTF">2016-05-24T07:11:25Z</dcterms:created>
  <dcterms:modified xsi:type="dcterms:W3CDTF">2016-05-26T06:34:51Z</dcterms:modified>
</cp:coreProperties>
</file>