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1" r:id="rId3"/>
    <p:sldId id="267" r:id="rId4"/>
    <p:sldId id="270" r:id="rId5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6803" autoAdjust="0"/>
  </p:normalViewPr>
  <p:slideViewPr>
    <p:cSldViewPr snapToGrid="0">
      <p:cViewPr varScale="1">
        <p:scale>
          <a:sx n="105" d="100"/>
          <a:sy n="105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1235B-FF29-4BA0-8720-6DC039DD211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55F267F-A4D9-4A52-8DF0-C578DFC5B20C}">
      <dgm:prSet phldrT="[ข้อความ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ยุทธศาสตร์ชาติ 20 ปี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A47654-1DBC-4D30-8497-C72376245885}" type="parTrans" cxnId="{E7B8AD5A-6C06-4BFD-BFBB-D6DCDB4DE948}">
      <dgm:prSet/>
      <dgm:spPr/>
      <dgm:t>
        <a:bodyPr/>
        <a:lstStyle/>
        <a:p>
          <a:endParaRPr lang="en-US"/>
        </a:p>
      </dgm:t>
    </dgm:pt>
    <dgm:pt modelId="{3589C886-724D-473F-9F12-22DCE3F49BB6}" type="sibTrans" cxnId="{E7B8AD5A-6C06-4BFD-BFBB-D6DCDB4DE948}">
      <dgm:prSet/>
      <dgm:spPr/>
      <dgm:t>
        <a:bodyPr/>
        <a:lstStyle/>
        <a:p>
          <a:endParaRPr lang="en-US"/>
        </a:p>
      </dgm:t>
    </dgm:pt>
    <dgm:pt modelId="{6025E70C-EA47-432B-98B7-9B9C19C446FB}">
      <dgm:prSet phldrT="[ข้อความ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แผนพัฒนาเศษฐกิจและสังคมแห่งชาติ ฉบับที่ 12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9B75F22-B324-4498-980D-AF8DB427BA5B}" type="parTrans" cxnId="{3FADA0E0-E502-420B-9BBB-3B6AD4490B5D}">
      <dgm:prSet/>
      <dgm:spPr/>
      <dgm:t>
        <a:bodyPr/>
        <a:lstStyle/>
        <a:p>
          <a:endParaRPr lang="en-US"/>
        </a:p>
      </dgm:t>
    </dgm:pt>
    <dgm:pt modelId="{8DF2085E-BECC-447D-84F6-B349BD03C22A}" type="sibTrans" cxnId="{3FADA0E0-E502-420B-9BBB-3B6AD4490B5D}">
      <dgm:prSet/>
      <dgm:spPr/>
      <dgm:t>
        <a:bodyPr/>
        <a:lstStyle/>
        <a:p>
          <a:endParaRPr lang="en-US"/>
        </a:p>
      </dgm:t>
    </dgm:pt>
    <dgm:pt modelId="{9761FE84-DD82-4E36-8142-C13CFDA596F5}" type="pres">
      <dgm:prSet presAssocID="{FC21235B-FF29-4BA0-8720-6DC039DD2119}" presName="linearFlow" presStyleCnt="0">
        <dgm:presLayoutVars>
          <dgm:dir/>
          <dgm:resizeHandles val="exact"/>
        </dgm:presLayoutVars>
      </dgm:prSet>
      <dgm:spPr/>
    </dgm:pt>
    <dgm:pt modelId="{062D6CBD-CCE9-4F99-A43A-285D1ACB8C48}" type="pres">
      <dgm:prSet presAssocID="{E55F267F-A4D9-4A52-8DF0-C578DFC5B20C}" presName="composite" presStyleCnt="0"/>
      <dgm:spPr/>
    </dgm:pt>
    <dgm:pt modelId="{87F698D2-EB79-4FE3-945E-E6338BFD486D}" type="pres">
      <dgm:prSet presAssocID="{E55F267F-A4D9-4A52-8DF0-C578DFC5B20C}" presName="imgShp" presStyleLbl="fgImgPlace1" presStyleIdx="0" presStyleCnt="2" custScaleX="108185" custScaleY="955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C639F4AC-C8BD-4909-AD82-DBA69FB60859}" type="pres">
      <dgm:prSet presAssocID="{E55F267F-A4D9-4A52-8DF0-C578DFC5B20C}" presName="txShp" presStyleLbl="node1" presStyleIdx="0" presStyleCnt="2" custScaleX="106275">
        <dgm:presLayoutVars>
          <dgm:bulletEnabled val="1"/>
        </dgm:presLayoutVars>
      </dgm:prSet>
      <dgm:spPr/>
    </dgm:pt>
    <dgm:pt modelId="{D702000B-5C1D-448C-96D2-C25AF8FF4CF8}" type="pres">
      <dgm:prSet presAssocID="{3589C886-724D-473F-9F12-22DCE3F49BB6}" presName="spacing" presStyleCnt="0"/>
      <dgm:spPr/>
    </dgm:pt>
    <dgm:pt modelId="{B52A5789-CEC0-42DE-883D-2C209F82EB62}" type="pres">
      <dgm:prSet presAssocID="{6025E70C-EA47-432B-98B7-9B9C19C446FB}" presName="composite" presStyleCnt="0"/>
      <dgm:spPr/>
    </dgm:pt>
    <dgm:pt modelId="{24176F53-559C-45F2-8EDF-E2D1C8FE5138}" type="pres">
      <dgm:prSet presAssocID="{6025E70C-EA47-432B-98B7-9B9C19C446FB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47C5C76-13D1-4C44-96AE-E9C71E8A422E}" type="pres">
      <dgm:prSet presAssocID="{6025E70C-EA47-432B-98B7-9B9C19C446FB}" presName="txShp" presStyleLbl="node1" presStyleIdx="1" presStyleCnt="2" custScaleX="106275">
        <dgm:presLayoutVars>
          <dgm:bulletEnabled val="1"/>
        </dgm:presLayoutVars>
      </dgm:prSet>
      <dgm:spPr/>
    </dgm:pt>
  </dgm:ptLst>
  <dgm:cxnLst>
    <dgm:cxn modelId="{AEF94F79-5F64-4528-ACE8-6657B9EFACA5}" type="presOf" srcId="{E55F267F-A4D9-4A52-8DF0-C578DFC5B20C}" destId="{C639F4AC-C8BD-4909-AD82-DBA69FB60859}" srcOrd="0" destOrd="0" presId="urn:microsoft.com/office/officeart/2005/8/layout/vList3"/>
    <dgm:cxn modelId="{E7B8AD5A-6C06-4BFD-BFBB-D6DCDB4DE948}" srcId="{FC21235B-FF29-4BA0-8720-6DC039DD2119}" destId="{E55F267F-A4D9-4A52-8DF0-C578DFC5B20C}" srcOrd="0" destOrd="0" parTransId="{F6A47654-1DBC-4D30-8497-C72376245885}" sibTransId="{3589C886-724D-473F-9F12-22DCE3F49BB6}"/>
    <dgm:cxn modelId="{3FADA0E0-E502-420B-9BBB-3B6AD4490B5D}" srcId="{FC21235B-FF29-4BA0-8720-6DC039DD2119}" destId="{6025E70C-EA47-432B-98B7-9B9C19C446FB}" srcOrd="1" destOrd="0" parTransId="{D9B75F22-B324-4498-980D-AF8DB427BA5B}" sibTransId="{8DF2085E-BECC-447D-84F6-B349BD03C22A}"/>
    <dgm:cxn modelId="{A2F189E7-5FBB-496B-A231-17AE98A4494C}" type="presOf" srcId="{6025E70C-EA47-432B-98B7-9B9C19C446FB}" destId="{847C5C76-13D1-4C44-96AE-E9C71E8A422E}" srcOrd="0" destOrd="0" presId="urn:microsoft.com/office/officeart/2005/8/layout/vList3"/>
    <dgm:cxn modelId="{2938A9FC-9074-427E-8313-6E51FD07D53E}" type="presOf" srcId="{FC21235B-FF29-4BA0-8720-6DC039DD2119}" destId="{9761FE84-DD82-4E36-8142-C13CFDA596F5}" srcOrd="0" destOrd="0" presId="urn:microsoft.com/office/officeart/2005/8/layout/vList3"/>
    <dgm:cxn modelId="{7F281AE3-E326-4D92-AA08-7A937315D78F}" type="presParOf" srcId="{9761FE84-DD82-4E36-8142-C13CFDA596F5}" destId="{062D6CBD-CCE9-4F99-A43A-285D1ACB8C48}" srcOrd="0" destOrd="0" presId="urn:microsoft.com/office/officeart/2005/8/layout/vList3"/>
    <dgm:cxn modelId="{B80BA35C-75FD-4FC1-98C2-EE53177F149F}" type="presParOf" srcId="{062D6CBD-CCE9-4F99-A43A-285D1ACB8C48}" destId="{87F698D2-EB79-4FE3-945E-E6338BFD486D}" srcOrd="0" destOrd="0" presId="urn:microsoft.com/office/officeart/2005/8/layout/vList3"/>
    <dgm:cxn modelId="{2227C5D9-328A-4241-9F69-03B9FD8133F5}" type="presParOf" srcId="{062D6CBD-CCE9-4F99-A43A-285D1ACB8C48}" destId="{C639F4AC-C8BD-4909-AD82-DBA69FB60859}" srcOrd="1" destOrd="0" presId="urn:microsoft.com/office/officeart/2005/8/layout/vList3"/>
    <dgm:cxn modelId="{7A8AC2A9-922E-480F-B978-716D36BFDFBA}" type="presParOf" srcId="{9761FE84-DD82-4E36-8142-C13CFDA596F5}" destId="{D702000B-5C1D-448C-96D2-C25AF8FF4CF8}" srcOrd="1" destOrd="0" presId="urn:microsoft.com/office/officeart/2005/8/layout/vList3"/>
    <dgm:cxn modelId="{B6954808-A196-4DF4-B11E-551C75485C41}" type="presParOf" srcId="{9761FE84-DD82-4E36-8142-C13CFDA596F5}" destId="{B52A5789-CEC0-42DE-883D-2C209F82EB62}" srcOrd="2" destOrd="0" presId="urn:microsoft.com/office/officeart/2005/8/layout/vList3"/>
    <dgm:cxn modelId="{80455D28-B5D0-454F-BBDB-293B7EF17DA7}" type="presParOf" srcId="{B52A5789-CEC0-42DE-883D-2C209F82EB62}" destId="{24176F53-559C-45F2-8EDF-E2D1C8FE5138}" srcOrd="0" destOrd="0" presId="urn:microsoft.com/office/officeart/2005/8/layout/vList3"/>
    <dgm:cxn modelId="{692E6827-9D4D-4C45-B6E2-E6B3466264D7}" type="presParOf" srcId="{B52A5789-CEC0-42DE-883D-2C209F82EB62}" destId="{847C5C76-13D1-4C44-96AE-E9C71E8A42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48455-D851-420A-A930-2862798C5AC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8A6F01-E6E7-484B-80E3-5C427A4D860C}">
      <dgm:prSet phldrT="[ข้อความ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งานสุขาภิบาลและอนามัยสิ่งแวดล้อม</a:t>
          </a:r>
          <a:endParaRPr lang="en-US" sz="36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4DD469-CCDA-456F-8E4A-0FFB0FC1A947}" type="parTrans" cxnId="{EBFD8217-9A54-4152-ACE5-8C2F13CEDBEC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1E1DEB-B987-48E0-84DB-DF7FA4BEE89E}" type="sibTrans" cxnId="{EBFD8217-9A54-4152-ACE5-8C2F13CEDBEC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15A97A-2615-4F10-BFA0-FF6B2F22A116}">
      <dgm:prSet phldrT="[ข้อความ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GREEN &amp; CLEAN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/ 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Healthy Workplace /</a:t>
          </a: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สิ่งปฏิกูลมูลฝอย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ภัยพิบัติและสถานการณ์ฉุกเฉิน</a:t>
          </a:r>
          <a:endParaRPr lang="en-US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9E13C5-444E-4E3A-8EFF-DF58B00F429C}" type="parTrans" cxnId="{0517DE4A-F719-4023-9BC1-03E3114E6077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554428-4DB4-4C0C-AA9C-DE5C512E5A18}" type="sibTrans" cxnId="{0517DE4A-F719-4023-9BC1-03E3114E6077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5DEE580-761B-47FD-95CF-363066B9CC77}">
      <dgm:prSet phldrT="[ข้อความ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งานตาม พรบ.การสาธารณสุข พ.ศ.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2535</a:t>
          </a:r>
        </a:p>
      </dgm:t>
    </dgm:pt>
    <dgm:pt modelId="{62A8F25C-0BD1-4A53-B850-9887BDFEF283}" type="parTrans" cxnId="{34798D51-ABE3-4449-AF70-29AB001C6C7B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EDBA87-D4A4-4390-A442-735FD0FD7FFC}" type="sibTrans" cxnId="{34798D51-ABE3-4449-AF70-29AB001C6C7B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5EDD1C-042B-4FD7-89C2-BB98A1220396}">
      <dgm:prSet phldrT="[ข้อความ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เลขาคณะกรรมการสาธารณสุขจังหวัด (</a:t>
          </a:r>
          <a:r>
            <a:rPr lang="th-TH" sz="2000" b="1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คส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จ.)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การจัดข้อร้องเรียนและเหตุรำคาญ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ส่งเสริมและบังคับใช้กฎหมาย </a:t>
          </a:r>
          <a:endParaRPr lang="en-US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E7CA51-4CB7-4ACA-A203-C6F92DCF097E}" type="parTrans" cxnId="{509CD6A3-9EB2-4AF6-8C7B-ACB7AA1E037D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EE5CCA5-6F7D-4B64-95EB-6D39CF674FF0}" type="sibTrans" cxnId="{509CD6A3-9EB2-4AF6-8C7B-ACB7AA1E037D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C8F23E-26B7-4D30-8AC4-9A47DD5D35A6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งานประเมินผลกระทบต่อสุขภาพ (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HIA</a:t>
          </a: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r>
            <a:rPr lang="en-US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และงานอื่น ๆ</a:t>
          </a:r>
          <a:endParaRPr lang="en-US" sz="36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0FC85D0-C67F-45A6-BBD5-EE33F5EE76DE}" type="parTrans" cxnId="{7F6A410D-23F2-4269-AEFC-91F845A7B965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F22D17-EBB0-4FC9-BB0B-18A1788CFDA5}" type="sibTrans" cxnId="{7F6A410D-23F2-4269-AEFC-91F845A7B965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1EE363-42B6-4765-BF96-B66982D7A05A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EHA :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คุณภาพระบบบริการอนามัยสิ่งแวดล้อมใน อปท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;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เวทีประชาคม / เวที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EIA ; 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การเฝ้าระวังคุณภาพน้ำบริโภค </a:t>
          </a:r>
          <a:endParaRPr lang="en-US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49D006-F5BE-4E91-8FF0-472FD2D5D128}" type="parTrans" cxnId="{9F29D970-57ED-46BA-A029-076B1AB0CA93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6AEBE-80B8-4AD9-881D-9FFBD7D3A758}" type="sibTrans" cxnId="{9F29D970-57ED-46BA-A029-076B1AB0CA93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A85F13-5EB6-415D-8C9D-0A57EA48B5CE}">
      <dgm:prSet phldrT="[ข้อความ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rPr>
            <a:t>สนับสนุนและขับเคลื่อนในระดับพื้นที่ </a:t>
          </a:r>
          <a:endParaRPr lang="th-TH" sz="3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buFont typeface="Wingdings" pitchFamily="2" charset="2"/>
            <a:buChar char="Ø"/>
          </a:pPr>
          <a:r>
            <a: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การพัฒนาชุมชนจัดการด้านอนามัยสิ่งแวดล้อม (</a:t>
          </a:r>
          <a:r>
            <a:rPr 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HL : </a:t>
          </a:r>
          <a:r>
            <a: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ชุมชน/แกนนำ/ขยะ) </a:t>
          </a:r>
          <a:r>
            <a:rPr lang="en-US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; </a:t>
          </a:r>
          <a:r>
            <a:rPr lang="en-US" sz="24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Green office</a:t>
          </a:r>
          <a:r>
            <a:rPr lang="th-TH" sz="24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 </a:t>
          </a:r>
          <a:endParaRPr lang="en-US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0194C4-4DC7-4871-8A1D-B30EBEF9CA84}" type="parTrans" cxnId="{B1D41EB6-E4BF-4129-8F35-AF83D1FB659C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4745E16-726E-40A3-A8FD-F04AFCE24A7B}" type="sibTrans" cxnId="{B1D41EB6-E4BF-4129-8F35-AF83D1FB659C}">
      <dgm:prSet/>
      <dgm:spPr/>
      <dgm:t>
        <a:bodyPr/>
        <a:lstStyle/>
        <a:p>
          <a:endParaRPr lang="en-US" sz="48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6DD32A-D016-4D28-80B5-F0809E9C4C21}" type="pres">
      <dgm:prSet presAssocID="{DC948455-D851-420A-A930-2862798C5AC7}" presName="linear" presStyleCnt="0">
        <dgm:presLayoutVars>
          <dgm:dir/>
          <dgm:resizeHandles val="exact"/>
        </dgm:presLayoutVars>
      </dgm:prSet>
      <dgm:spPr/>
    </dgm:pt>
    <dgm:pt modelId="{71984BB3-987B-4F13-9052-42387B9E7DD0}" type="pres">
      <dgm:prSet presAssocID="{168A6F01-E6E7-484B-80E3-5C427A4D860C}" presName="comp" presStyleCnt="0"/>
      <dgm:spPr/>
    </dgm:pt>
    <dgm:pt modelId="{F3E8FBF6-547E-4E48-8F26-75242AA163E3}" type="pres">
      <dgm:prSet presAssocID="{168A6F01-E6E7-484B-80E3-5C427A4D860C}" presName="box" presStyleLbl="node1" presStyleIdx="0" presStyleCnt="4"/>
      <dgm:spPr/>
    </dgm:pt>
    <dgm:pt modelId="{06D88933-F975-4941-8C08-133A2A479987}" type="pres">
      <dgm:prSet presAssocID="{168A6F01-E6E7-484B-80E3-5C427A4D860C}" presName="img" presStyleLbl="fgImgPlace1" presStyleIdx="0" presStyleCnt="4"/>
      <dgm:spPr/>
    </dgm:pt>
    <dgm:pt modelId="{2F02B885-F574-46AA-ABEA-B714B432FA80}" type="pres">
      <dgm:prSet presAssocID="{168A6F01-E6E7-484B-80E3-5C427A4D860C}" presName="text" presStyleLbl="node1" presStyleIdx="0" presStyleCnt="4">
        <dgm:presLayoutVars>
          <dgm:bulletEnabled val="1"/>
        </dgm:presLayoutVars>
      </dgm:prSet>
      <dgm:spPr/>
    </dgm:pt>
    <dgm:pt modelId="{4F1995C4-0545-41C7-88AC-726641A04DE3}" type="pres">
      <dgm:prSet presAssocID="{511E1DEB-B987-48E0-84DB-DF7FA4BEE89E}" presName="spacer" presStyleCnt="0"/>
      <dgm:spPr/>
    </dgm:pt>
    <dgm:pt modelId="{152F0CBB-E03C-4FB3-9992-02F6AC87CC35}" type="pres">
      <dgm:prSet presAssocID="{A5DEE580-761B-47FD-95CF-363066B9CC77}" presName="comp" presStyleCnt="0"/>
      <dgm:spPr/>
    </dgm:pt>
    <dgm:pt modelId="{BA4BD7B6-EB29-4C4B-816A-07C3889E11FE}" type="pres">
      <dgm:prSet presAssocID="{A5DEE580-761B-47FD-95CF-363066B9CC77}" presName="box" presStyleLbl="node1" presStyleIdx="1" presStyleCnt="4"/>
      <dgm:spPr/>
    </dgm:pt>
    <dgm:pt modelId="{E4BE3CE4-BE89-4C08-80AB-4EBD5445F3FF}" type="pres">
      <dgm:prSet presAssocID="{A5DEE580-761B-47FD-95CF-363066B9CC77}" presName="img" presStyleLbl="fgImgPlace1" presStyleIdx="1" presStyleCnt="4"/>
      <dgm:spPr/>
    </dgm:pt>
    <dgm:pt modelId="{A5E50D66-CACD-4704-ABC2-C31F5178BA5D}" type="pres">
      <dgm:prSet presAssocID="{A5DEE580-761B-47FD-95CF-363066B9CC77}" presName="text" presStyleLbl="node1" presStyleIdx="1" presStyleCnt="4">
        <dgm:presLayoutVars>
          <dgm:bulletEnabled val="1"/>
        </dgm:presLayoutVars>
      </dgm:prSet>
      <dgm:spPr/>
    </dgm:pt>
    <dgm:pt modelId="{0277B581-FAF9-4420-A9C2-C06F329949DA}" type="pres">
      <dgm:prSet presAssocID="{80EDBA87-D4A4-4390-A442-735FD0FD7FFC}" presName="spacer" presStyleCnt="0"/>
      <dgm:spPr/>
    </dgm:pt>
    <dgm:pt modelId="{BFA7CE28-6C2F-4B19-B394-89CE22504EBE}" type="pres">
      <dgm:prSet presAssocID="{35C8F23E-26B7-4D30-8AC4-9A47DD5D35A6}" presName="comp" presStyleCnt="0"/>
      <dgm:spPr/>
    </dgm:pt>
    <dgm:pt modelId="{B8A4CA75-D0D2-4F76-A1EB-4DE0F829596D}" type="pres">
      <dgm:prSet presAssocID="{35C8F23E-26B7-4D30-8AC4-9A47DD5D35A6}" presName="box" presStyleLbl="node1" presStyleIdx="2" presStyleCnt="4"/>
      <dgm:spPr/>
    </dgm:pt>
    <dgm:pt modelId="{FDFEAEBB-7FCD-4F78-8208-1B70B86E17D4}" type="pres">
      <dgm:prSet presAssocID="{35C8F23E-26B7-4D30-8AC4-9A47DD5D35A6}" presName="img" presStyleLbl="fgImgPlace1" presStyleIdx="2" presStyleCnt="4"/>
      <dgm:spPr/>
    </dgm:pt>
    <dgm:pt modelId="{B71DA63A-6406-47F1-98FB-76EC053A6D3A}" type="pres">
      <dgm:prSet presAssocID="{35C8F23E-26B7-4D30-8AC4-9A47DD5D35A6}" presName="text" presStyleLbl="node1" presStyleIdx="2" presStyleCnt="4">
        <dgm:presLayoutVars>
          <dgm:bulletEnabled val="1"/>
        </dgm:presLayoutVars>
      </dgm:prSet>
      <dgm:spPr/>
    </dgm:pt>
    <dgm:pt modelId="{520111AD-8DC9-4DBD-8C33-345924F51B96}" type="pres">
      <dgm:prSet presAssocID="{BBF22D17-EBB0-4FC9-BB0B-18A1788CFDA5}" presName="spacer" presStyleCnt="0"/>
      <dgm:spPr/>
    </dgm:pt>
    <dgm:pt modelId="{4D7689E9-0A74-4394-8353-F0320C0EE258}" type="pres">
      <dgm:prSet presAssocID="{ADA85F13-5EB6-415D-8C9D-0A57EA48B5CE}" presName="comp" presStyleCnt="0"/>
      <dgm:spPr/>
    </dgm:pt>
    <dgm:pt modelId="{5E5FDCF6-C653-44AD-80FA-D83B3E164DA6}" type="pres">
      <dgm:prSet presAssocID="{ADA85F13-5EB6-415D-8C9D-0A57EA48B5CE}" presName="box" presStyleLbl="node1" presStyleIdx="3" presStyleCnt="4"/>
      <dgm:spPr/>
    </dgm:pt>
    <dgm:pt modelId="{B2828BF6-4B3C-4776-8692-7934FBF9040F}" type="pres">
      <dgm:prSet presAssocID="{ADA85F13-5EB6-415D-8C9D-0A57EA48B5CE}" presName="img" presStyleLbl="fgImgPlace1" presStyleIdx="3" presStyleCnt="4"/>
      <dgm:spPr/>
    </dgm:pt>
    <dgm:pt modelId="{A80D18C6-7CCF-449F-99D5-0F3F49829D65}" type="pres">
      <dgm:prSet presAssocID="{ADA85F13-5EB6-415D-8C9D-0A57EA48B5CE}" presName="text" presStyleLbl="node1" presStyleIdx="3" presStyleCnt="4">
        <dgm:presLayoutVars>
          <dgm:bulletEnabled val="1"/>
        </dgm:presLayoutVars>
      </dgm:prSet>
      <dgm:spPr/>
    </dgm:pt>
  </dgm:ptLst>
  <dgm:cxnLst>
    <dgm:cxn modelId="{0433A706-D4AC-4095-BDFB-E447F71C40CB}" type="presOf" srcId="{A5DEE580-761B-47FD-95CF-363066B9CC77}" destId="{A5E50D66-CACD-4704-ABC2-C31F5178BA5D}" srcOrd="1" destOrd="0" presId="urn:microsoft.com/office/officeart/2005/8/layout/vList4"/>
    <dgm:cxn modelId="{7F6A410D-23F2-4269-AEFC-91F845A7B965}" srcId="{DC948455-D851-420A-A930-2862798C5AC7}" destId="{35C8F23E-26B7-4D30-8AC4-9A47DD5D35A6}" srcOrd="2" destOrd="0" parTransId="{B0FC85D0-C67F-45A6-BBD5-EE33F5EE76DE}" sibTransId="{BBF22D17-EBB0-4FC9-BB0B-18A1788CFDA5}"/>
    <dgm:cxn modelId="{1A7B7B17-E088-471F-ADBB-2EAEE47AE33F}" type="presOf" srcId="{168A6F01-E6E7-484B-80E3-5C427A4D860C}" destId="{F3E8FBF6-547E-4E48-8F26-75242AA163E3}" srcOrd="0" destOrd="0" presId="urn:microsoft.com/office/officeart/2005/8/layout/vList4"/>
    <dgm:cxn modelId="{EBFD8217-9A54-4152-ACE5-8C2F13CEDBEC}" srcId="{DC948455-D851-420A-A930-2862798C5AC7}" destId="{168A6F01-E6E7-484B-80E3-5C427A4D860C}" srcOrd="0" destOrd="0" parTransId="{EE4DD469-CCDA-456F-8E4A-0FFB0FC1A947}" sibTransId="{511E1DEB-B987-48E0-84DB-DF7FA4BEE89E}"/>
    <dgm:cxn modelId="{3C9AD365-0D0A-46A1-9490-A8682EE3F663}" type="presOf" srcId="{35C8F23E-26B7-4D30-8AC4-9A47DD5D35A6}" destId="{B71DA63A-6406-47F1-98FB-76EC053A6D3A}" srcOrd="1" destOrd="0" presId="urn:microsoft.com/office/officeart/2005/8/layout/vList4"/>
    <dgm:cxn modelId="{0517DE4A-F719-4023-9BC1-03E3114E6077}" srcId="{168A6F01-E6E7-484B-80E3-5C427A4D860C}" destId="{6215A97A-2615-4F10-BFA0-FF6B2F22A116}" srcOrd="0" destOrd="0" parTransId="{FE9E13C5-444E-4E3A-8EFF-DF58B00F429C}" sibTransId="{48554428-4DB4-4C0C-AA9C-DE5C512E5A18}"/>
    <dgm:cxn modelId="{9F29D970-57ED-46BA-A029-076B1AB0CA93}" srcId="{35C8F23E-26B7-4D30-8AC4-9A47DD5D35A6}" destId="{DD1EE363-42B6-4765-BF96-B66982D7A05A}" srcOrd="0" destOrd="0" parTransId="{7E49D006-F5BE-4E91-8FF0-472FD2D5D128}" sibTransId="{05C6AEBE-80B8-4AD9-881D-9FFBD7D3A758}"/>
    <dgm:cxn modelId="{34798D51-ABE3-4449-AF70-29AB001C6C7B}" srcId="{DC948455-D851-420A-A930-2862798C5AC7}" destId="{A5DEE580-761B-47FD-95CF-363066B9CC77}" srcOrd="1" destOrd="0" parTransId="{62A8F25C-0BD1-4A53-B850-9887BDFEF283}" sibTransId="{80EDBA87-D4A4-4390-A442-735FD0FD7FFC}"/>
    <dgm:cxn modelId="{5149BE72-D496-4208-BFED-C3820B0B121B}" type="presOf" srcId="{6215A97A-2615-4F10-BFA0-FF6B2F22A116}" destId="{F3E8FBF6-547E-4E48-8F26-75242AA163E3}" srcOrd="0" destOrd="1" presId="urn:microsoft.com/office/officeart/2005/8/layout/vList4"/>
    <dgm:cxn modelId="{05FE338D-58D0-48BE-89AE-A6831D63C168}" type="presOf" srcId="{ADA85F13-5EB6-415D-8C9D-0A57EA48B5CE}" destId="{A80D18C6-7CCF-449F-99D5-0F3F49829D65}" srcOrd="1" destOrd="0" presId="urn:microsoft.com/office/officeart/2005/8/layout/vList4"/>
    <dgm:cxn modelId="{6BFDEA99-C330-4412-B112-A913BF7D696D}" type="presOf" srcId="{E35EDD1C-042B-4FD7-89C2-BB98A1220396}" destId="{A5E50D66-CACD-4704-ABC2-C31F5178BA5D}" srcOrd="1" destOrd="1" presId="urn:microsoft.com/office/officeart/2005/8/layout/vList4"/>
    <dgm:cxn modelId="{8C25A89D-B9B5-4907-872D-C71ECD58F044}" type="presOf" srcId="{168A6F01-E6E7-484B-80E3-5C427A4D860C}" destId="{2F02B885-F574-46AA-ABEA-B714B432FA80}" srcOrd="1" destOrd="0" presId="urn:microsoft.com/office/officeart/2005/8/layout/vList4"/>
    <dgm:cxn modelId="{509CD6A3-9EB2-4AF6-8C7B-ACB7AA1E037D}" srcId="{A5DEE580-761B-47FD-95CF-363066B9CC77}" destId="{E35EDD1C-042B-4FD7-89C2-BB98A1220396}" srcOrd="0" destOrd="0" parTransId="{B3E7CA51-4CB7-4ACA-A203-C6F92DCF097E}" sibTransId="{2EE5CCA5-6F7D-4B64-95EB-6D39CF674FF0}"/>
    <dgm:cxn modelId="{B1D41EB6-E4BF-4129-8F35-AF83D1FB659C}" srcId="{DC948455-D851-420A-A930-2862798C5AC7}" destId="{ADA85F13-5EB6-415D-8C9D-0A57EA48B5CE}" srcOrd="3" destOrd="0" parTransId="{A20194C4-4DC7-4871-8A1D-B30EBEF9CA84}" sibTransId="{94745E16-726E-40A3-A8FD-F04AFCE24A7B}"/>
    <dgm:cxn modelId="{597D02BE-404D-4DEE-835E-2AF4B7E0364A}" type="presOf" srcId="{E35EDD1C-042B-4FD7-89C2-BB98A1220396}" destId="{BA4BD7B6-EB29-4C4B-816A-07C3889E11FE}" srcOrd="0" destOrd="1" presId="urn:microsoft.com/office/officeart/2005/8/layout/vList4"/>
    <dgm:cxn modelId="{CA7411C3-31C0-4F98-98D2-128E021E5C35}" type="presOf" srcId="{35C8F23E-26B7-4D30-8AC4-9A47DD5D35A6}" destId="{B8A4CA75-D0D2-4F76-A1EB-4DE0F829596D}" srcOrd="0" destOrd="0" presId="urn:microsoft.com/office/officeart/2005/8/layout/vList4"/>
    <dgm:cxn modelId="{B9AA00D0-BA81-43E2-98F1-C592D02D46F7}" type="presOf" srcId="{ADA85F13-5EB6-415D-8C9D-0A57EA48B5CE}" destId="{5E5FDCF6-C653-44AD-80FA-D83B3E164DA6}" srcOrd="0" destOrd="0" presId="urn:microsoft.com/office/officeart/2005/8/layout/vList4"/>
    <dgm:cxn modelId="{995949D4-D04D-4416-8909-EC6E42497117}" type="presOf" srcId="{DD1EE363-42B6-4765-BF96-B66982D7A05A}" destId="{B71DA63A-6406-47F1-98FB-76EC053A6D3A}" srcOrd="1" destOrd="1" presId="urn:microsoft.com/office/officeart/2005/8/layout/vList4"/>
    <dgm:cxn modelId="{D30AB2E6-4B93-4CAE-B58C-0CD78B7ED34A}" type="presOf" srcId="{DC948455-D851-420A-A930-2862798C5AC7}" destId="{AA6DD32A-D016-4D28-80B5-F0809E9C4C21}" srcOrd="0" destOrd="0" presId="urn:microsoft.com/office/officeart/2005/8/layout/vList4"/>
    <dgm:cxn modelId="{36154AE8-8D8C-4A85-812E-FE6BBB9BC202}" type="presOf" srcId="{6215A97A-2615-4F10-BFA0-FF6B2F22A116}" destId="{2F02B885-F574-46AA-ABEA-B714B432FA80}" srcOrd="1" destOrd="1" presId="urn:microsoft.com/office/officeart/2005/8/layout/vList4"/>
    <dgm:cxn modelId="{45E241F3-2C3A-4A1D-B77D-93F186FD933B}" type="presOf" srcId="{A5DEE580-761B-47FD-95CF-363066B9CC77}" destId="{BA4BD7B6-EB29-4C4B-816A-07C3889E11FE}" srcOrd="0" destOrd="0" presId="urn:microsoft.com/office/officeart/2005/8/layout/vList4"/>
    <dgm:cxn modelId="{7F07EAF8-A923-489D-8CAD-F7146F24053E}" type="presOf" srcId="{DD1EE363-42B6-4765-BF96-B66982D7A05A}" destId="{B8A4CA75-D0D2-4F76-A1EB-4DE0F829596D}" srcOrd="0" destOrd="1" presId="urn:microsoft.com/office/officeart/2005/8/layout/vList4"/>
    <dgm:cxn modelId="{1F0683CA-F58D-49BF-AF98-2303CFB81E77}" type="presParOf" srcId="{AA6DD32A-D016-4D28-80B5-F0809E9C4C21}" destId="{71984BB3-987B-4F13-9052-42387B9E7DD0}" srcOrd="0" destOrd="0" presId="urn:microsoft.com/office/officeart/2005/8/layout/vList4"/>
    <dgm:cxn modelId="{8F4BC76C-D6F2-436C-9AFD-5C13B9E153F6}" type="presParOf" srcId="{71984BB3-987B-4F13-9052-42387B9E7DD0}" destId="{F3E8FBF6-547E-4E48-8F26-75242AA163E3}" srcOrd="0" destOrd="0" presId="urn:microsoft.com/office/officeart/2005/8/layout/vList4"/>
    <dgm:cxn modelId="{DA3101D3-4A0F-444F-93DB-0CDDBCE381B5}" type="presParOf" srcId="{71984BB3-987B-4F13-9052-42387B9E7DD0}" destId="{06D88933-F975-4941-8C08-133A2A479987}" srcOrd="1" destOrd="0" presId="urn:microsoft.com/office/officeart/2005/8/layout/vList4"/>
    <dgm:cxn modelId="{62D330B5-1818-4C2E-A7A8-91BA03258400}" type="presParOf" srcId="{71984BB3-987B-4F13-9052-42387B9E7DD0}" destId="{2F02B885-F574-46AA-ABEA-B714B432FA80}" srcOrd="2" destOrd="0" presId="urn:microsoft.com/office/officeart/2005/8/layout/vList4"/>
    <dgm:cxn modelId="{6AD0838E-892C-434B-8164-2FA62DABB83D}" type="presParOf" srcId="{AA6DD32A-D016-4D28-80B5-F0809E9C4C21}" destId="{4F1995C4-0545-41C7-88AC-726641A04DE3}" srcOrd="1" destOrd="0" presId="urn:microsoft.com/office/officeart/2005/8/layout/vList4"/>
    <dgm:cxn modelId="{E348A049-43A2-4825-806C-5F0C690DDC97}" type="presParOf" srcId="{AA6DD32A-D016-4D28-80B5-F0809E9C4C21}" destId="{152F0CBB-E03C-4FB3-9992-02F6AC87CC35}" srcOrd="2" destOrd="0" presId="urn:microsoft.com/office/officeart/2005/8/layout/vList4"/>
    <dgm:cxn modelId="{0D2BEBCD-5DAD-4DC1-9A0A-004F9AE14D71}" type="presParOf" srcId="{152F0CBB-E03C-4FB3-9992-02F6AC87CC35}" destId="{BA4BD7B6-EB29-4C4B-816A-07C3889E11FE}" srcOrd="0" destOrd="0" presId="urn:microsoft.com/office/officeart/2005/8/layout/vList4"/>
    <dgm:cxn modelId="{A68CCA85-7606-40FC-9CF4-73EB0033EAAB}" type="presParOf" srcId="{152F0CBB-E03C-4FB3-9992-02F6AC87CC35}" destId="{E4BE3CE4-BE89-4C08-80AB-4EBD5445F3FF}" srcOrd="1" destOrd="0" presId="urn:microsoft.com/office/officeart/2005/8/layout/vList4"/>
    <dgm:cxn modelId="{D05BDA00-75CC-4CD8-9ABE-8484B2F1A54C}" type="presParOf" srcId="{152F0CBB-E03C-4FB3-9992-02F6AC87CC35}" destId="{A5E50D66-CACD-4704-ABC2-C31F5178BA5D}" srcOrd="2" destOrd="0" presId="urn:microsoft.com/office/officeart/2005/8/layout/vList4"/>
    <dgm:cxn modelId="{F14776BD-C4EB-4C80-926B-B02979AF3233}" type="presParOf" srcId="{AA6DD32A-D016-4D28-80B5-F0809E9C4C21}" destId="{0277B581-FAF9-4420-A9C2-C06F329949DA}" srcOrd="3" destOrd="0" presId="urn:microsoft.com/office/officeart/2005/8/layout/vList4"/>
    <dgm:cxn modelId="{34916B26-BCB8-4CCE-AFED-DF843188F842}" type="presParOf" srcId="{AA6DD32A-D016-4D28-80B5-F0809E9C4C21}" destId="{BFA7CE28-6C2F-4B19-B394-89CE22504EBE}" srcOrd="4" destOrd="0" presId="urn:microsoft.com/office/officeart/2005/8/layout/vList4"/>
    <dgm:cxn modelId="{740DD640-1286-42F8-A261-504DCAD65BFD}" type="presParOf" srcId="{BFA7CE28-6C2F-4B19-B394-89CE22504EBE}" destId="{B8A4CA75-D0D2-4F76-A1EB-4DE0F829596D}" srcOrd="0" destOrd="0" presId="urn:microsoft.com/office/officeart/2005/8/layout/vList4"/>
    <dgm:cxn modelId="{4AF7D030-108F-4C66-BAA4-02BD24D96AB8}" type="presParOf" srcId="{BFA7CE28-6C2F-4B19-B394-89CE22504EBE}" destId="{FDFEAEBB-7FCD-4F78-8208-1B70B86E17D4}" srcOrd="1" destOrd="0" presId="urn:microsoft.com/office/officeart/2005/8/layout/vList4"/>
    <dgm:cxn modelId="{704591C6-B9D1-4922-AE21-6B048AFB533C}" type="presParOf" srcId="{BFA7CE28-6C2F-4B19-B394-89CE22504EBE}" destId="{B71DA63A-6406-47F1-98FB-76EC053A6D3A}" srcOrd="2" destOrd="0" presId="urn:microsoft.com/office/officeart/2005/8/layout/vList4"/>
    <dgm:cxn modelId="{6403ABE1-4ECC-4811-AB3A-8DF5418610D0}" type="presParOf" srcId="{AA6DD32A-D016-4D28-80B5-F0809E9C4C21}" destId="{520111AD-8DC9-4DBD-8C33-345924F51B96}" srcOrd="5" destOrd="0" presId="urn:microsoft.com/office/officeart/2005/8/layout/vList4"/>
    <dgm:cxn modelId="{4FDCD052-C59B-4725-983F-37BFEDAF39CD}" type="presParOf" srcId="{AA6DD32A-D016-4D28-80B5-F0809E9C4C21}" destId="{4D7689E9-0A74-4394-8353-F0320C0EE258}" srcOrd="6" destOrd="0" presId="urn:microsoft.com/office/officeart/2005/8/layout/vList4"/>
    <dgm:cxn modelId="{EEBD1F31-FF26-4818-8178-75C5E6FD773B}" type="presParOf" srcId="{4D7689E9-0A74-4394-8353-F0320C0EE258}" destId="{5E5FDCF6-C653-44AD-80FA-D83B3E164DA6}" srcOrd="0" destOrd="0" presId="urn:microsoft.com/office/officeart/2005/8/layout/vList4"/>
    <dgm:cxn modelId="{842159C7-A740-453E-8CC9-39ED150547B1}" type="presParOf" srcId="{4D7689E9-0A74-4394-8353-F0320C0EE258}" destId="{B2828BF6-4B3C-4776-8692-7934FBF9040F}" srcOrd="1" destOrd="0" presId="urn:microsoft.com/office/officeart/2005/8/layout/vList4"/>
    <dgm:cxn modelId="{B1547EEF-A68F-453F-9E33-97D7540B17CF}" type="presParOf" srcId="{4D7689E9-0A74-4394-8353-F0320C0EE258}" destId="{A80D18C6-7CCF-449F-99D5-0F3F49829D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9F4AC-C8BD-4909-AD82-DBA69FB60859}">
      <dsp:nvSpPr>
        <dsp:cNvPr id="0" name=""/>
        <dsp:cNvSpPr/>
      </dsp:nvSpPr>
      <dsp:spPr>
        <a:xfrm rot="10800000">
          <a:off x="966079" y="886"/>
          <a:ext cx="3237626" cy="126491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577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ยุทธศาสตร์ชาติ 20 ปี 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82307" y="886"/>
        <a:ext cx="2921398" cy="1264914"/>
      </dsp:txXfrm>
    </dsp:sp>
    <dsp:sp modelId="{87F698D2-EB79-4FE3-945E-E6338BFD486D}">
      <dsp:nvSpPr>
        <dsp:cNvPr id="0" name=""/>
        <dsp:cNvSpPr/>
      </dsp:nvSpPr>
      <dsp:spPr>
        <a:xfrm>
          <a:off x="377438" y="28828"/>
          <a:ext cx="1368447" cy="12090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C5C76-13D1-4C44-96AE-E9C71E8A422E}">
      <dsp:nvSpPr>
        <dsp:cNvPr id="0" name=""/>
        <dsp:cNvSpPr/>
      </dsp:nvSpPr>
      <dsp:spPr>
        <a:xfrm rot="10800000">
          <a:off x="940196" y="1643387"/>
          <a:ext cx="3237626" cy="126491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5779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แผนพัฒนาเศษฐกิจและสังคมแห่งชาติ ฉบับที่ 12 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56424" y="1643387"/>
        <a:ext cx="2921398" cy="1264914"/>
      </dsp:txXfrm>
    </dsp:sp>
    <dsp:sp modelId="{24176F53-559C-45F2-8EDF-E2D1C8FE5138}">
      <dsp:nvSpPr>
        <dsp:cNvPr id="0" name=""/>
        <dsp:cNvSpPr/>
      </dsp:nvSpPr>
      <dsp:spPr>
        <a:xfrm>
          <a:off x="403321" y="1643387"/>
          <a:ext cx="1264914" cy="12649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8FBF6-547E-4E48-8F26-75242AA163E3}">
      <dsp:nvSpPr>
        <dsp:cNvPr id="0" name=""/>
        <dsp:cNvSpPr/>
      </dsp:nvSpPr>
      <dsp:spPr>
        <a:xfrm>
          <a:off x="0" y="0"/>
          <a:ext cx="10688016" cy="12048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งานสุขาภิบาลและอนามัยสิ่งแวดล้อม</a:t>
          </a:r>
          <a:endParaRPr lang="en-US" sz="36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GREEN &amp; CLEAN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/ 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Healthy Workplace /</a:t>
          </a: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สิ่งปฏิกูลมูลฝอย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ภัยพิบัติและสถานการณ์ฉุกเฉิน</a:t>
          </a:r>
          <a:endParaRPr lang="en-US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8091" y="0"/>
        <a:ext cx="8429924" cy="1204881"/>
      </dsp:txXfrm>
    </dsp:sp>
    <dsp:sp modelId="{06D88933-F975-4941-8C08-133A2A479987}">
      <dsp:nvSpPr>
        <dsp:cNvPr id="0" name=""/>
        <dsp:cNvSpPr/>
      </dsp:nvSpPr>
      <dsp:spPr>
        <a:xfrm>
          <a:off x="120488" y="120488"/>
          <a:ext cx="2137603" cy="9639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BD7B6-EB29-4C4B-816A-07C3889E11FE}">
      <dsp:nvSpPr>
        <dsp:cNvPr id="0" name=""/>
        <dsp:cNvSpPr/>
      </dsp:nvSpPr>
      <dsp:spPr>
        <a:xfrm>
          <a:off x="0" y="1325369"/>
          <a:ext cx="10688016" cy="12048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งานตาม พรบ.การสาธารณสุข พ.ศ.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2535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เลขาคณะกรรมการสาธารณสุขจังหวัด (</a:t>
          </a:r>
          <a:r>
            <a:rPr lang="th-TH" sz="2000" b="1" kern="1200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คส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จ.)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การจัดข้อร้องเรียนและเหตุรำคาญ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/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ส่งเสริมและบังคับใช้กฎหมาย </a:t>
          </a:r>
          <a:endParaRPr lang="en-US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8091" y="1325369"/>
        <a:ext cx="8429924" cy="1204881"/>
      </dsp:txXfrm>
    </dsp:sp>
    <dsp:sp modelId="{E4BE3CE4-BE89-4C08-80AB-4EBD5445F3FF}">
      <dsp:nvSpPr>
        <dsp:cNvPr id="0" name=""/>
        <dsp:cNvSpPr/>
      </dsp:nvSpPr>
      <dsp:spPr>
        <a:xfrm>
          <a:off x="120488" y="1445857"/>
          <a:ext cx="2137603" cy="9639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4CA75-D0D2-4F76-A1EB-4DE0F829596D}">
      <dsp:nvSpPr>
        <dsp:cNvPr id="0" name=""/>
        <dsp:cNvSpPr/>
      </dsp:nvSpPr>
      <dsp:spPr>
        <a:xfrm>
          <a:off x="0" y="2650738"/>
          <a:ext cx="10688016" cy="120488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งานประเมินผลกระทบต่อสุขภาพ (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HIA</a:t>
          </a: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r>
            <a:rPr lang="en-US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6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และงานอื่น ๆ</a:t>
          </a:r>
          <a:endParaRPr lang="en-US" sz="36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en-US" sz="2000" kern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EHA :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คุณภาพระบบบริการอนามัยสิ่งแวดล้อมใน อปท</a:t>
          </a:r>
          <a:r>
            <a:rPr lang="en-US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;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เวทีประชาคม / เวที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EIA ;  </a:t>
          </a:r>
          <a:r>
            <a:rPr lang="th-TH" sz="2000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การเฝ้าระวังคุณภาพน้ำบริโภค </a:t>
          </a:r>
          <a:endParaRPr lang="en-US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8091" y="2650738"/>
        <a:ext cx="8429924" cy="1204881"/>
      </dsp:txXfrm>
    </dsp:sp>
    <dsp:sp modelId="{FDFEAEBB-7FCD-4F78-8208-1B70B86E17D4}">
      <dsp:nvSpPr>
        <dsp:cNvPr id="0" name=""/>
        <dsp:cNvSpPr/>
      </dsp:nvSpPr>
      <dsp:spPr>
        <a:xfrm>
          <a:off x="120488" y="2771226"/>
          <a:ext cx="2137603" cy="9639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FDCF6-C653-44AD-80FA-D83B3E164DA6}">
      <dsp:nvSpPr>
        <dsp:cNvPr id="0" name=""/>
        <dsp:cNvSpPr/>
      </dsp:nvSpPr>
      <dsp:spPr>
        <a:xfrm>
          <a:off x="0" y="3976108"/>
          <a:ext cx="10688016" cy="120488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h-TH" sz="32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itchFamily="34" charset="-34"/>
            </a:rPr>
            <a:t>สนับสนุนและขับเคลื่อนในระดับพื้นที่ </a:t>
          </a:r>
          <a:endParaRPr lang="th-TH" sz="3200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th-TH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การพัฒนาชุมชนจัดการด้านอนามัยสิ่งแวดล้อม (</a:t>
          </a:r>
          <a:r>
            <a:rPr lang="en-US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HL : </a:t>
          </a:r>
          <a:r>
            <a:rPr lang="th-TH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ชุมชน/แกนนำ/ขยะ) </a:t>
          </a:r>
          <a:r>
            <a:rPr lang="en-US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; </a:t>
          </a:r>
          <a:r>
            <a:rPr lang="en-US" sz="24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Green office</a:t>
          </a:r>
          <a:r>
            <a:rPr lang="th-TH" sz="2400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 </a:t>
          </a:r>
          <a:endParaRPr lang="en-US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8091" y="3976108"/>
        <a:ext cx="8429924" cy="1204881"/>
      </dsp:txXfrm>
    </dsp:sp>
    <dsp:sp modelId="{B2828BF6-4B3C-4776-8692-7934FBF9040F}">
      <dsp:nvSpPr>
        <dsp:cNvPr id="0" name=""/>
        <dsp:cNvSpPr/>
      </dsp:nvSpPr>
      <dsp:spPr>
        <a:xfrm>
          <a:off x="120488" y="4096596"/>
          <a:ext cx="2137603" cy="9639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2" cy="5028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2" cy="5028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03C5121-1CE6-4029-A59C-5075C214122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6"/>
            <a:ext cx="2984872" cy="5028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9056"/>
            <a:ext cx="2984872" cy="5028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68293AA-F7FC-4386-9FF1-9D28DE105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2" cy="5028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2" cy="50283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BF95F30-8198-48BA-A549-0B5841553086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4872" cy="5028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6"/>
            <a:ext cx="2984872" cy="50283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3760789-206E-409A-8868-1CCA2335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5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9E1E6-0BE7-4F07-9909-9848DFBC65F2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64D-5853-40E6-94A8-55560208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hyperlink" Target="http://team.sko.moph.go.th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>
            <a:extLst>
              <a:ext uri="{FF2B5EF4-FFF2-40B4-BE49-F238E27FC236}">
                <a16:creationId xmlns:a16="http://schemas.microsoft.com/office/drawing/2014/main" id="{EE889B67-D707-47A8-A6DB-40D93089E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648083"/>
              </p:ext>
            </p:extLst>
          </p:nvPr>
        </p:nvGraphicFramePr>
        <p:xfrm>
          <a:off x="-62644" y="113620"/>
          <a:ext cx="4581144" cy="29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ตัวแทนเนื้อหา 3">
            <a:extLst>
              <a:ext uri="{FF2B5EF4-FFF2-40B4-BE49-F238E27FC236}">
                <a16:creationId xmlns:a16="http://schemas.microsoft.com/office/drawing/2014/main" id="{DD0D38A3-9BAA-460E-9FEC-5B5E225D0C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32" t="15101" r="29090" b="7309"/>
          <a:stretch/>
        </p:blipFill>
        <p:spPr>
          <a:xfrm>
            <a:off x="8517756" y="3593271"/>
            <a:ext cx="2618068" cy="2909188"/>
          </a:xfrm>
          <a:prstGeom prst="rect">
            <a:avLst/>
          </a:prstGeom>
          <a:effectLst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AD90EAA-393F-4F7F-8A92-F0F4C726DB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850" t="25134" r="30775" b="22739"/>
          <a:stretch/>
        </p:blipFill>
        <p:spPr>
          <a:xfrm>
            <a:off x="8448929" y="405418"/>
            <a:ext cx="3599378" cy="2909188"/>
          </a:xfrm>
          <a:prstGeom prst="rect">
            <a:avLst/>
          </a:prstGeom>
        </p:spPr>
      </p:pic>
      <p:sp>
        <p:nvSpPr>
          <p:cNvPr id="20" name="กล่องข้อความ 46">
            <a:extLst>
              <a:ext uri="{FF2B5EF4-FFF2-40B4-BE49-F238E27FC236}">
                <a16:creationId xmlns:a16="http://schemas.microsoft.com/office/drawing/2014/main" id="{26AFEDA7-94E7-4E2B-8173-6A611B4CECFB}"/>
              </a:ext>
            </a:extLst>
          </p:cNvPr>
          <p:cNvSpPr txBox="1"/>
          <p:nvPr/>
        </p:nvSpPr>
        <p:spPr>
          <a:xfrm>
            <a:off x="4514097" y="1165732"/>
            <a:ext cx="3096759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แผนยุทธศาสตร์ชาติ ระยะ 20 ปี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ด้านสาธารณสุข</a:t>
            </a: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04611902-1696-41B4-BB49-38C14F4B5F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7581">
            <a:off x="4547620" y="2171189"/>
            <a:ext cx="854798" cy="64157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DDA2A5BE-DF9C-40E2-A28A-6B48A8FD5A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9342" y="3553688"/>
            <a:ext cx="838711" cy="62949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2E5CA6B-EF14-46D4-931C-05A107DB6E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7581">
            <a:off x="5547145" y="2175146"/>
            <a:ext cx="854798" cy="64157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C0C50687-53E0-4E65-B297-EFF299FA35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92201" y="1408175"/>
            <a:ext cx="697262" cy="523331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8D431FA4-36E1-41C6-8E14-2AC5119A1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7581">
            <a:off x="6564503" y="2171570"/>
            <a:ext cx="854798" cy="641570"/>
          </a:xfrm>
          <a:prstGeom prst="rect">
            <a:avLst/>
          </a:prstGeom>
        </p:spPr>
      </p:pic>
      <p:sp>
        <p:nvSpPr>
          <p:cNvPr id="22" name="กล่องข้อความ 46">
            <a:extLst>
              <a:ext uri="{FF2B5EF4-FFF2-40B4-BE49-F238E27FC236}">
                <a16:creationId xmlns:a16="http://schemas.microsoft.com/office/drawing/2014/main" id="{C71560F1-9DC8-4DE0-BABB-AEC57CD401EE}"/>
              </a:ext>
            </a:extLst>
          </p:cNvPr>
          <p:cNvSpPr txBox="1"/>
          <p:nvPr/>
        </p:nvSpPr>
        <p:spPr>
          <a:xfrm>
            <a:off x="455615" y="3390278"/>
            <a:ext cx="6811060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Promotion Prevention &amp; Protection Excellence ; PP &amp; P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ส่งเสริมสุขภาพป้องกันโรคและคุ้มครองผู้บริโภคเป็นเลิศ</a:t>
            </a:r>
          </a:p>
        </p:txBody>
      </p:sp>
      <p:sp>
        <p:nvSpPr>
          <p:cNvPr id="25" name="กล่องข้อความ 46">
            <a:extLst>
              <a:ext uri="{FF2B5EF4-FFF2-40B4-BE49-F238E27FC236}">
                <a16:creationId xmlns:a16="http://schemas.microsoft.com/office/drawing/2014/main" id="{70ED062B-4956-4FED-A7DC-5734E429D31B}"/>
              </a:ext>
            </a:extLst>
          </p:cNvPr>
          <p:cNvSpPr txBox="1"/>
          <p:nvPr/>
        </p:nvSpPr>
        <p:spPr>
          <a:xfrm>
            <a:off x="455615" y="4447398"/>
            <a:ext cx="3096759" cy="987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GREEN &amp; CLEAN Hospital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PA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ก.สธ. ปี 62)</a:t>
            </a:r>
          </a:p>
        </p:txBody>
      </p:sp>
      <p:sp>
        <p:nvSpPr>
          <p:cNvPr id="27" name="กล่องข้อความ 46">
            <a:extLst>
              <a:ext uri="{FF2B5EF4-FFF2-40B4-BE49-F238E27FC236}">
                <a16:creationId xmlns:a16="http://schemas.microsoft.com/office/drawing/2014/main" id="{5FF2477B-A521-4E42-BCFA-78CD72D0FCE3}"/>
              </a:ext>
            </a:extLst>
          </p:cNvPr>
          <p:cNvSpPr txBox="1"/>
          <p:nvPr/>
        </p:nvSpPr>
        <p:spPr>
          <a:xfrm>
            <a:off x="486022" y="5595184"/>
            <a:ext cx="3096759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จังหวัดที่มีระบบจัดการปัจจัยเสี่ยงจากสิ่งแวดล้อมและสุขภาพ</a:t>
            </a:r>
          </a:p>
        </p:txBody>
      </p:sp>
      <p:pic>
        <p:nvPicPr>
          <p:cNvPr id="31" name="ตัวแทนเนื้อหา 3">
            <a:extLst>
              <a:ext uri="{FF2B5EF4-FFF2-40B4-BE49-F238E27FC236}">
                <a16:creationId xmlns:a16="http://schemas.microsoft.com/office/drawing/2014/main" id="{84BF6739-854B-401A-9E7C-25DFC50DB1F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59946" r="68579" b="21858"/>
          <a:stretch/>
        </p:blipFill>
        <p:spPr>
          <a:xfrm>
            <a:off x="3746283" y="4385798"/>
            <a:ext cx="1045223" cy="1021672"/>
          </a:xfrm>
          <a:prstGeom prst="hexagon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1857AA7-B84E-45C8-8D71-8F1D959152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45" y="5497887"/>
            <a:ext cx="1207720" cy="88742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6C25CC22-520C-4DC7-85A6-E6278C1310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7094">
            <a:off x="4831183" y="5767312"/>
            <a:ext cx="567933" cy="42626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BF6655FE-678A-4433-B62C-433E7B3626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3569">
            <a:off x="4707837" y="4804198"/>
            <a:ext cx="567932" cy="42626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89A2ECF-5488-475D-A92A-94D2C3A047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8303" y="4353850"/>
            <a:ext cx="838711" cy="62949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9CDB90C-B94C-4948-9149-08647C4967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59289" y="4246638"/>
            <a:ext cx="930174" cy="698144"/>
          </a:xfrm>
          <a:prstGeom prst="rect">
            <a:avLst/>
          </a:prstGeom>
        </p:spPr>
      </p:pic>
      <p:sp>
        <p:nvSpPr>
          <p:cNvPr id="29" name="กล่องข้อความ 46">
            <a:extLst>
              <a:ext uri="{FF2B5EF4-FFF2-40B4-BE49-F238E27FC236}">
                <a16:creationId xmlns:a16="http://schemas.microsoft.com/office/drawing/2014/main" id="{E32AAFA4-13DB-478C-AA2E-54AEFB8CAE72}"/>
              </a:ext>
            </a:extLst>
          </p:cNvPr>
          <p:cNvSpPr txBox="1"/>
          <p:nvPr/>
        </p:nvSpPr>
        <p:spPr>
          <a:xfrm>
            <a:off x="5179296" y="5017329"/>
            <a:ext cx="2099328" cy="783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แผนงานที่ 4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การบริหารจัดการสิ่งแวดล้อม</a:t>
            </a:r>
          </a:p>
        </p:txBody>
      </p:sp>
    </p:spTree>
    <p:extLst>
      <p:ext uri="{BB962C8B-B14F-4D97-AF65-F5344CB8AC3E}">
        <p14:creationId xmlns:p14="http://schemas.microsoft.com/office/powerpoint/2010/main" val="367888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3" y="1746116"/>
            <a:ext cx="3037552" cy="303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0" y="123888"/>
            <a:ext cx="10515600" cy="858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ติดตาม... รายละเอียดเอกสารของกลุ่มงานอนามัยสิ่งแวดล้อม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69" y="1040877"/>
            <a:ext cx="8537812" cy="8902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กรอบการดำเนินงานอนามัยสิ่งแวดล้อม ปี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75879" y="2201902"/>
            <a:ext cx="3745173" cy="65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GREEN &amp; CLEAN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54003" y="3846147"/>
            <a:ext cx="3745173" cy="76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Healthy Workplace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282041" y="5994448"/>
            <a:ext cx="1599619" cy="67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EHA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81727" y="5878105"/>
            <a:ext cx="1902731" cy="73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HAS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71876" y="4765427"/>
            <a:ext cx="4356068" cy="62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Baijam" pitchFamily="2" charset="-34"/>
                <a:cs typeface="TH Baijam" pitchFamily="2" charset="-34"/>
              </a:rPr>
              <a:t>Active Community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1" y="3590531"/>
            <a:ext cx="981340" cy="981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46" y="5523187"/>
            <a:ext cx="1000695" cy="1000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50" y="5574535"/>
            <a:ext cx="1018677" cy="101867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671396" y="5436346"/>
            <a:ext cx="4756700" cy="57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https://www.facebook.com/env.sakaeo/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5" y="5366046"/>
            <a:ext cx="537942" cy="53794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671396" y="4908483"/>
            <a:ext cx="3572833" cy="61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7"/>
              </a:rPr>
              <a:t>http://team.sko.moph.go.th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" y="4765427"/>
            <a:ext cx="511940" cy="4683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7" y="6087628"/>
            <a:ext cx="595390" cy="59539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671396" y="6206651"/>
            <a:ext cx="2656733" cy="57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ID Line :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mr_ek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http://team.sko.moph.go.th/content/qrcode/?url=http%3A%2F%2Fteam.sko.moph.go.th%2Fcontent%2Fview%2F%3Fid%3D27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050" y="4543525"/>
            <a:ext cx="1014174" cy="10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11" descr="รูปภาพประกอบด้วย ในอาคาร&#10;&#10;คำอธิบายที่สร้างขึ้นโดยมีความน่าเชื่อถือสูง">
            <a:extLst>
              <a:ext uri="{FF2B5EF4-FFF2-40B4-BE49-F238E27FC236}">
                <a16:creationId xmlns:a16="http://schemas.microsoft.com/office/drawing/2014/main" id="{099CB8C3-8207-41DC-B8DF-477BB49B27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51" y="1577957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9809" y="6303548"/>
            <a:ext cx="10534934" cy="522069"/>
          </a:xfrm>
        </p:spPr>
        <p:txBody>
          <a:bodyPr>
            <a:normAutofit/>
          </a:bodyPr>
          <a:lstStyle/>
          <a:p>
            <a:pPr algn="r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กลุ่มงานอนามัยสิ่งแวดล้อมและอาชีวอนามัย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EED9E80-7ABE-440B-88FE-6F34DDC4A4BE}"/>
              </a:ext>
            </a:extLst>
          </p:cNvPr>
          <p:cNvSpPr txBox="1">
            <a:spLocks/>
          </p:cNvSpPr>
          <p:nvPr/>
        </p:nvSpPr>
        <p:spPr>
          <a:xfrm>
            <a:off x="905158" y="259803"/>
            <a:ext cx="3661756" cy="10806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Success 2562</a:t>
            </a:r>
          </a:p>
        </p:txBody>
      </p:sp>
      <p:pic>
        <p:nvPicPr>
          <p:cNvPr id="5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59946" r="68579" b="21858"/>
          <a:stretch/>
        </p:blipFill>
        <p:spPr>
          <a:xfrm>
            <a:off x="2112909" y="1437219"/>
            <a:ext cx="2342300" cy="2289522"/>
          </a:xfrm>
          <a:prstGeom prst="hexagon">
            <a:avLst/>
          </a:prstGeom>
        </p:spPr>
      </p:pic>
      <p:sp>
        <p:nvSpPr>
          <p:cNvPr id="6" name="กล่องข้อความ 46">
            <a:extLst>
              <a:ext uri="{FF2B5EF4-FFF2-40B4-BE49-F238E27FC236}">
                <a16:creationId xmlns:a16="http://schemas.microsoft.com/office/drawing/2014/main" id="{E80AF4DF-018D-445F-9524-475053B8A086}"/>
              </a:ext>
            </a:extLst>
          </p:cNvPr>
          <p:cNvSpPr txBox="1"/>
          <p:nvPr/>
        </p:nvSpPr>
        <p:spPr>
          <a:xfrm>
            <a:off x="6660827" y="388524"/>
            <a:ext cx="4992047" cy="2009061"/>
          </a:xfrm>
          <a:prstGeom prst="roundRect">
            <a:avLst/>
          </a:prstGeom>
          <a:gradFill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โรงพยาบาลผ่าน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GREEN&amp;CLEAN Hospital</a:t>
            </a:r>
          </a:p>
          <a:p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ระดับดีมาก+	จำนวน 2 แห่ง  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ระดับดีมาก 	ร้อยละ 4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( 4 แห่ง)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ระดับดี	 	ร้อยละ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(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แห่ง)</a:t>
            </a:r>
          </a:p>
        </p:txBody>
      </p:sp>
      <p:sp>
        <p:nvSpPr>
          <p:cNvPr id="7" name="กล่องข้อความ 46">
            <a:extLst>
              <a:ext uri="{FF2B5EF4-FFF2-40B4-BE49-F238E27FC236}">
                <a16:creationId xmlns:a16="http://schemas.microsoft.com/office/drawing/2014/main" id="{E80AF4DF-018D-445F-9524-475053B8A086}"/>
              </a:ext>
            </a:extLst>
          </p:cNvPr>
          <p:cNvSpPr txBox="1"/>
          <p:nvPr/>
        </p:nvSpPr>
        <p:spPr>
          <a:xfrm>
            <a:off x="5502165" y="2489688"/>
            <a:ext cx="6278372" cy="20090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GREEN&amp;CLEAN Hospital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ใน รพ.สต.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(รพ.สต. ติดดาว)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ประเมินผ่านเกณฑ์ รพ.สต. ติดดาว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ผลการประเมินมีคะแนนเกินร้อยละ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90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หรือคะแนนเฉลี่ย  70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คะแนน  (คะแนนเต็ม 78 คะแนน)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68843" r="36121" b="8675"/>
          <a:stretch/>
        </p:blipFill>
        <p:spPr bwMode="auto">
          <a:xfrm>
            <a:off x="1558777" y="4607181"/>
            <a:ext cx="1065602" cy="144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กล่องข้อความ 46">
            <a:extLst>
              <a:ext uri="{FF2B5EF4-FFF2-40B4-BE49-F238E27FC236}">
                <a16:creationId xmlns:a16="http://schemas.microsoft.com/office/drawing/2014/main" id="{E80AF4DF-018D-445F-9524-475053B8A086}"/>
              </a:ext>
            </a:extLst>
          </p:cNvPr>
          <p:cNvSpPr txBox="1"/>
          <p:nvPr/>
        </p:nvSpPr>
        <p:spPr>
          <a:xfrm>
            <a:off x="3185900" y="4670845"/>
            <a:ext cx="5233273" cy="15323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Healthy Workplace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สถานที่ทำงานน่าอยู่ น่าทำงาน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ดำเนินการต่อเนื่อง (6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ปี)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รพ. / รพ.สต. / </a:t>
            </a:r>
            <a:r>
              <a:rPr lang="th-TH" sz="2800" b="1" dirty="0" err="1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54E8566-90B6-42A2-8321-F602012FD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9072">
            <a:off x="1554494" y="3719358"/>
            <a:ext cx="1074168" cy="70729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4A7CEBB-C106-49CA-B6E0-F2E8C1A26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2" y="1376384"/>
            <a:ext cx="1288542" cy="96711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7F6C42F-5215-4B04-B2AB-7AB91F0D6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97197" y="2976804"/>
            <a:ext cx="1204968" cy="9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2853" y="266513"/>
            <a:ext cx="10515600" cy="9001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กลุ่มงานอนามัยสิ่งแวดล้อมและอาชีวอนามัย</a:t>
            </a: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F500E1EC-38A5-4E4C-9F11-8C3C6BED41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9089"/>
              </p:ext>
            </p:extLst>
          </p:nvPr>
        </p:nvGraphicFramePr>
        <p:xfrm>
          <a:off x="862853" y="1308847"/>
          <a:ext cx="10688016" cy="518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กราฟิก 7" descr="อาจารย์">
            <a:extLst>
              <a:ext uri="{FF2B5EF4-FFF2-40B4-BE49-F238E27FC236}">
                <a16:creationId xmlns:a16="http://schemas.microsoft.com/office/drawing/2014/main" id="{22FAE6F3-A062-4B59-AA4F-6562A5E55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0930" y="2711978"/>
            <a:ext cx="1103084" cy="1103084"/>
          </a:xfrm>
          <a:prstGeom prst="rect">
            <a:avLst/>
          </a:prstGeom>
        </p:spPr>
      </p:pic>
      <p:pic>
        <p:nvPicPr>
          <p:cNvPr id="10" name="กราฟิก 9" descr="ต้นไม้ผลัดใบ">
            <a:extLst>
              <a:ext uri="{FF2B5EF4-FFF2-40B4-BE49-F238E27FC236}">
                <a16:creationId xmlns:a16="http://schemas.microsoft.com/office/drawing/2014/main" id="{88972CA4-5C4B-4ABD-B6AF-5011021CF6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9613" y="1388177"/>
            <a:ext cx="998483" cy="998483"/>
          </a:xfrm>
          <a:prstGeom prst="rect">
            <a:avLst/>
          </a:prstGeom>
        </p:spPr>
      </p:pic>
      <p:pic>
        <p:nvPicPr>
          <p:cNvPr id="12" name="กราฟิก 11" descr="เมือง">
            <a:extLst>
              <a:ext uri="{FF2B5EF4-FFF2-40B4-BE49-F238E27FC236}">
                <a16:creationId xmlns:a16="http://schemas.microsoft.com/office/drawing/2014/main" id="{C304AB44-EEAA-4026-829A-9FA97EF9CB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5272" y="4046038"/>
            <a:ext cx="1008742" cy="1008742"/>
          </a:xfrm>
          <a:prstGeom prst="rect">
            <a:avLst/>
          </a:prstGeom>
        </p:spPr>
      </p:pic>
      <p:pic>
        <p:nvPicPr>
          <p:cNvPr id="16" name="กราฟิก 15" descr="การประชุม">
            <a:extLst>
              <a:ext uri="{FF2B5EF4-FFF2-40B4-BE49-F238E27FC236}">
                <a16:creationId xmlns:a16="http://schemas.microsoft.com/office/drawing/2014/main" id="{68EB0FFF-3E4D-4382-BD14-BB97685372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2443" y="54698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5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334</Words>
  <Application>Microsoft Office PowerPoint</Application>
  <PresentationFormat>แบบจอกว้าง</PresentationFormat>
  <Paragraphs>42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TH Baijam</vt:lpstr>
      <vt:lpstr>TH SarabunIT๙</vt:lpstr>
      <vt:lpstr>TH SarabunPSK</vt:lpstr>
      <vt:lpstr>Wingdings</vt:lpstr>
      <vt:lpstr>Office Theme</vt:lpstr>
      <vt:lpstr>งานนำเสนอ PowerPoint</vt:lpstr>
      <vt:lpstr>ติดตาม... รายละเอียดเอกสารของกลุ่มงานอนามัยสิ่งแวดล้อม </vt:lpstr>
      <vt:lpstr>กลุ่มงานอนามัยสิ่งแวดล้อมและอาชีวอนามัย</vt:lpstr>
      <vt:lpstr>กลุ่มงานอนามัยสิ่งแวดล้อมและอาชีวอนามัย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กลุ่มงานอนามัยสิ่งแวดล้อมและอาชีวอนามัย</dc:title>
  <dc:creator>Ekachai Homchuen</dc:creator>
  <cp:lastModifiedBy>Ekachai Homchuen</cp:lastModifiedBy>
  <cp:revision>15</cp:revision>
  <cp:lastPrinted>2018-10-29T08:48:16Z</cp:lastPrinted>
  <dcterms:created xsi:type="dcterms:W3CDTF">2018-10-29T07:27:46Z</dcterms:created>
  <dcterms:modified xsi:type="dcterms:W3CDTF">2018-10-29T09:24:23Z</dcterms:modified>
</cp:coreProperties>
</file>