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80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015750095902898E-2"/>
          <c:y val="0.11905338000780545"/>
          <c:w val="0.87186200489925725"/>
          <c:h val="0.55920697693620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เมือง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7.51</c:v>
                </c:pt>
                <c:pt idx="1">
                  <c:v>10.89</c:v>
                </c:pt>
                <c:pt idx="2">
                  <c:v>6.38</c:v>
                </c:pt>
                <c:pt idx="3">
                  <c:v>5.36</c:v>
                </c:pt>
                <c:pt idx="4">
                  <c:v>5.41</c:v>
                </c:pt>
                <c:pt idx="5">
                  <c:v>6.89</c:v>
                </c:pt>
                <c:pt idx="6">
                  <c:v>2.99</c:v>
                </c:pt>
                <c:pt idx="7">
                  <c:v>18.059999999999999</c:v>
                </c:pt>
                <c:pt idx="8">
                  <c:v>15</c:v>
                </c:pt>
                <c:pt idx="9">
                  <c:v>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43-45F2-9F47-38B915ACBE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582436962365987E-2"/>
                  <c:y val="3.5477895589514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43-45F2-9F47-38B915ACBE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เมือง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6.92</c:v>
                </c:pt>
                <c:pt idx="1">
                  <c:v>3.78</c:v>
                </c:pt>
                <c:pt idx="2">
                  <c:v>10.14</c:v>
                </c:pt>
                <c:pt idx="3">
                  <c:v>2.17</c:v>
                </c:pt>
                <c:pt idx="4">
                  <c:v>30.82</c:v>
                </c:pt>
                <c:pt idx="5">
                  <c:v>0.28999999999999998</c:v>
                </c:pt>
                <c:pt idx="6">
                  <c:v>7.29</c:v>
                </c:pt>
                <c:pt idx="7">
                  <c:v>23.16</c:v>
                </c:pt>
                <c:pt idx="8">
                  <c:v>7.46</c:v>
                </c:pt>
                <c:pt idx="9">
                  <c:v>13.34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43-45F2-9F47-38B915ACBE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คอลัมน์1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1D43-45F2-9F47-38B915ACBE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84559"/>
        <c:axId val="1844273711"/>
      </c:barChart>
      <c:catAx>
        <c:axId val="1975184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273711"/>
        <c:crosses val="autoZero"/>
        <c:auto val="1"/>
        <c:lblAlgn val="ctr"/>
        <c:lblOffset val="100"/>
        <c:noMultiLvlLbl val="0"/>
      </c:catAx>
      <c:valAx>
        <c:axId val="1844273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8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41569642375857735"/>
          <c:y val="0.88602559431441341"/>
          <c:w val="0.16860702371090597"/>
          <c:h val="7.47607259779821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432248774407951E-2"/>
          <c:y val="4.7602692462109804E-2"/>
          <c:w val="0.89178706827232368"/>
          <c:h val="0.61025858175248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คอลัมน์2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รพร.สระแก้ว</c:v>
                </c:pt>
                <c:pt idx="1">
                  <c:v>รพ.คลองหาด</c:v>
                </c:pt>
                <c:pt idx="2">
                  <c:v>รพ.ตาพระยา</c:v>
                </c:pt>
                <c:pt idx="3">
                  <c:v>รพ.วังน้ำเย็น</c:v>
                </c:pt>
                <c:pt idx="4">
                  <c:v>รพ.วัฒนานคร</c:v>
                </c:pt>
                <c:pt idx="5">
                  <c:v>รพ.อรัญประเทศ</c:v>
                </c:pt>
                <c:pt idx="6">
                  <c:v>รพ.เขาฉกรรจ์</c:v>
                </c:pt>
                <c:pt idx="7">
                  <c:v>รวม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80</c:v>
                </c:pt>
                <c:pt idx="1">
                  <c:v>75.709999999999994</c:v>
                </c:pt>
                <c:pt idx="2">
                  <c:v>50</c:v>
                </c:pt>
                <c:pt idx="3">
                  <c:v>67.61</c:v>
                </c:pt>
                <c:pt idx="4">
                  <c:v>68.459999999999994</c:v>
                </c:pt>
                <c:pt idx="5">
                  <c:v>76.17</c:v>
                </c:pt>
                <c:pt idx="6">
                  <c:v>71.680000000000007</c:v>
                </c:pt>
                <c:pt idx="7">
                  <c:v>73.25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09-4788-BFFD-55CE3EA8AC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คอลัมน์1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รพร.สระแก้ว</c:v>
                </c:pt>
                <c:pt idx="1">
                  <c:v>รพ.คลองหาด</c:v>
                </c:pt>
                <c:pt idx="2">
                  <c:v>รพ.ตาพระยา</c:v>
                </c:pt>
                <c:pt idx="3">
                  <c:v>รพ.วังน้ำเย็น</c:v>
                </c:pt>
                <c:pt idx="4">
                  <c:v>รพ.วัฒนานคร</c:v>
                </c:pt>
                <c:pt idx="5">
                  <c:v>รพ.อรัญประเทศ</c:v>
                </c:pt>
                <c:pt idx="6">
                  <c:v>รพ.เขาฉกรรจ์</c:v>
                </c:pt>
                <c:pt idx="7">
                  <c:v>รวม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3C09-4788-BFFD-55CE3EA8AC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5172959"/>
        <c:axId val="1844274959"/>
      </c:barChart>
      <c:catAx>
        <c:axId val="1975172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274959"/>
        <c:crosses val="autoZero"/>
        <c:auto val="1"/>
        <c:lblAlgn val="ctr"/>
        <c:lblOffset val="100"/>
        <c:noMultiLvlLbl val="0"/>
      </c:catAx>
      <c:valAx>
        <c:axId val="1844274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72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2CCD055-833C-4522-9E98-697E9DF21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4048" y="2027930"/>
            <a:ext cx="7766936" cy="2802139"/>
          </a:xfrm>
        </p:spPr>
        <p:txBody>
          <a:bodyPr/>
          <a:lstStyle/>
          <a:p>
            <a:br>
              <a:rPr lang="th-TH" dirty="0"/>
            </a:br>
            <a:br>
              <a:rPr lang="th-TH" dirty="0"/>
            </a:br>
            <a:r>
              <a:rPr lang="th-TH" sz="7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ผลการดำเนินงานตามตัวชี้วัด</a:t>
            </a:r>
            <a:br>
              <a:rPr lang="th-TH" sz="7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7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กลุ่มงานควบคุมโรคไม่ติดต่อ</a:t>
            </a:r>
            <a:br>
              <a:rPr lang="th-TH" dirty="0"/>
            </a:br>
            <a:endParaRPr lang="en-US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DB4E64E-F242-4D19-9363-20191A26B8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38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72961B3-2EB7-4E2B-988B-DCBA72973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597" y="410094"/>
            <a:ext cx="9976585" cy="1320800"/>
          </a:xfrm>
        </p:spPr>
        <p:txBody>
          <a:bodyPr>
            <a:noAutofit/>
          </a:bodyPr>
          <a:lstStyle/>
          <a:p>
            <a:r>
              <a:rPr lang="th-TH" sz="3200" b="1" dirty="0">
                <a:solidFill>
                  <a:schemeClr val="tx1"/>
                </a:solidFill>
              </a:rPr>
              <a:t>ร้อยละการตรวจติดตามกลุ่มสงสัยป่วยโรคเบาหวานและความดันโลหิตสูง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(เป้าหมาย 60%) 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36" name="แผนภูมิ 35">
            <a:extLst>
              <a:ext uri="{FF2B5EF4-FFF2-40B4-BE49-F238E27FC236}">
                <a16:creationId xmlns:a16="http://schemas.microsoft.com/office/drawing/2014/main" id="{1ABEECA5-8B00-4263-AE2D-FB290BF8FA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9320312"/>
              </p:ext>
            </p:extLst>
          </p:nvPr>
        </p:nvGraphicFramePr>
        <p:xfrm>
          <a:off x="804755" y="1463963"/>
          <a:ext cx="7549538" cy="4719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" name="กล่องข้อความ 36">
            <a:extLst>
              <a:ext uri="{FF2B5EF4-FFF2-40B4-BE49-F238E27FC236}">
                <a16:creationId xmlns:a16="http://schemas.microsoft.com/office/drawing/2014/main" id="{713CE182-327D-4925-ADE1-A45B4982E4AD}"/>
              </a:ext>
            </a:extLst>
          </p:cNvPr>
          <p:cNvSpPr txBox="1"/>
          <p:nvPr/>
        </p:nvSpPr>
        <p:spPr>
          <a:xfrm>
            <a:off x="8578733" y="3288072"/>
            <a:ext cx="338328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0070C0"/>
                </a:solidFill>
              </a:rPr>
              <a:t>แผนงานโครงการ</a:t>
            </a:r>
          </a:p>
          <a:p>
            <a:r>
              <a:rPr lang="th-TH" sz="2400" b="1" dirty="0"/>
              <a:t>1.ประชุมคณะทำงาน</a:t>
            </a:r>
          </a:p>
          <a:p>
            <a:r>
              <a:rPr lang="th-TH" sz="2400" b="1" dirty="0"/>
              <a:t>2.</a:t>
            </a:r>
            <a:r>
              <a:rPr lang="en-US" sz="2400" b="1" dirty="0"/>
              <a:t>NCD @ home</a:t>
            </a:r>
          </a:p>
          <a:p>
            <a:r>
              <a:rPr lang="en-US" sz="2400" b="1" dirty="0"/>
              <a:t>3.</a:t>
            </a:r>
            <a:r>
              <a:rPr lang="th-TH" sz="2400" b="1" dirty="0"/>
              <a:t>ประเมิน </a:t>
            </a:r>
            <a:r>
              <a:rPr lang="en-US" sz="2400" b="1" dirty="0"/>
              <a:t>NCD clinic plus</a:t>
            </a:r>
          </a:p>
          <a:p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596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945E055-F880-4088-8DBF-EC7234C8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1170537" cy="1061884"/>
          </a:xfrm>
        </p:spPr>
        <p:txBody>
          <a:bodyPr>
            <a:normAutofit/>
          </a:bodyPr>
          <a:lstStyle/>
          <a:p>
            <a:r>
              <a:rPr lang="th-TH" sz="3000" b="1" dirty="0">
                <a:solidFill>
                  <a:schemeClr val="tx1"/>
                </a:solidFill>
              </a:rPr>
              <a:t>ร้อยละของผู้ป่วย </a:t>
            </a:r>
            <a:r>
              <a:rPr lang="en-US" sz="3000" b="1" dirty="0">
                <a:solidFill>
                  <a:schemeClr val="tx1"/>
                </a:solidFill>
              </a:rPr>
              <a:t>CKD </a:t>
            </a:r>
            <a:r>
              <a:rPr lang="th-TH" sz="3000" b="1" dirty="0">
                <a:solidFill>
                  <a:schemeClr val="tx1"/>
                </a:solidFill>
              </a:rPr>
              <a:t>ที่มีอัตราการลดลงของ </a:t>
            </a:r>
            <a:r>
              <a:rPr lang="en-US" sz="3000" b="1" dirty="0">
                <a:solidFill>
                  <a:schemeClr val="tx1"/>
                </a:solidFill>
              </a:rPr>
              <a:t>eGFR&lt; 5 ml/min/173m2/</a:t>
            </a:r>
            <a:r>
              <a:rPr lang="en-US" sz="3000" b="1" dirty="0" err="1">
                <a:solidFill>
                  <a:schemeClr val="tx1"/>
                </a:solidFill>
              </a:rPr>
              <a:t>yr</a:t>
            </a:r>
            <a:br>
              <a:rPr lang="en-US" sz="3000" b="1" dirty="0">
                <a:solidFill>
                  <a:schemeClr val="tx1"/>
                </a:solidFill>
              </a:rPr>
            </a:br>
            <a:r>
              <a:rPr lang="th-TH" sz="3000" b="1" dirty="0">
                <a:solidFill>
                  <a:schemeClr val="tx1"/>
                </a:solidFill>
              </a:rPr>
              <a:t>                                       </a:t>
            </a:r>
            <a:r>
              <a:rPr lang="en-US" sz="3000" b="1" dirty="0">
                <a:solidFill>
                  <a:schemeClr val="tx1"/>
                </a:solidFill>
              </a:rPr>
              <a:t>(</a:t>
            </a:r>
            <a:r>
              <a:rPr lang="th-TH" sz="3000" b="1" dirty="0">
                <a:solidFill>
                  <a:schemeClr val="tx1"/>
                </a:solidFill>
              </a:rPr>
              <a:t>เป้าหมาย </a:t>
            </a:r>
            <a:r>
              <a:rPr lang="en-US" sz="3000" b="1" dirty="0">
                <a:solidFill>
                  <a:schemeClr val="tx1"/>
                </a:solidFill>
              </a:rPr>
              <a:t>66%) </a:t>
            </a:r>
          </a:p>
        </p:txBody>
      </p:sp>
      <p:graphicFrame>
        <p:nvGraphicFramePr>
          <p:cNvPr id="11" name="ตัวแทนเนื้อหา 10">
            <a:extLst>
              <a:ext uri="{FF2B5EF4-FFF2-40B4-BE49-F238E27FC236}">
                <a16:creationId xmlns:a16="http://schemas.microsoft.com/office/drawing/2014/main" id="{B89078FD-0391-49EA-881D-05E9A12AB6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311377"/>
              </p:ext>
            </p:extLst>
          </p:nvPr>
        </p:nvGraphicFramePr>
        <p:xfrm>
          <a:off x="1035309" y="2119025"/>
          <a:ext cx="5955693" cy="3799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สี่เหลี่ยมผืนผ้า 13">
            <a:extLst>
              <a:ext uri="{FF2B5EF4-FFF2-40B4-BE49-F238E27FC236}">
                <a16:creationId xmlns:a16="http://schemas.microsoft.com/office/drawing/2014/main" id="{006337F4-A007-413F-895C-78EBAFF49487}"/>
              </a:ext>
            </a:extLst>
          </p:cNvPr>
          <p:cNvSpPr/>
          <p:nvPr/>
        </p:nvSpPr>
        <p:spPr>
          <a:xfrm>
            <a:off x="7476923" y="2957014"/>
            <a:ext cx="401126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0070C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กิจกรรม</a:t>
            </a:r>
          </a:p>
          <a:p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1.รพ.เค็มน้อยอร่อย 3 ดี </a:t>
            </a:r>
            <a:endParaRPr lang="en-US" sz="2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(รพร</a:t>
            </a:r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ปี62 </a:t>
            </a:r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,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รพ.อรัญประเทศ ปี 63 )</a:t>
            </a:r>
          </a:p>
          <a:p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2. </a:t>
            </a:r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NCD clinic plus / CKD clinic</a:t>
            </a:r>
          </a:p>
          <a:p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3. </a:t>
            </a:r>
            <a:r>
              <a:rPr lang="en-US" sz="24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Sakeo</a:t>
            </a:r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EMS member</a:t>
            </a:r>
          </a:p>
        </p:txBody>
      </p:sp>
    </p:spTree>
    <p:extLst>
      <p:ext uri="{BB962C8B-B14F-4D97-AF65-F5344CB8AC3E}">
        <p14:creationId xmlns:p14="http://schemas.microsoft.com/office/powerpoint/2010/main" val="74901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5ADB94E-2406-4645-AAE2-5861FFEFD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5302" y="298771"/>
            <a:ext cx="8113222" cy="591027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th-TH" sz="3600" dirty="0">
                <a:solidFill>
                  <a:srgbClr val="FF0000"/>
                </a:solidFill>
              </a:rPr>
              <a:t>ร้อยละประชากรเข้าถึงบริการการแพทย์ฉุกเฉิน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A2B63FC4-8666-48CA-AE08-7A3E77600870}"/>
              </a:ext>
            </a:extLst>
          </p:cNvPr>
          <p:cNvSpPr txBox="1"/>
          <p:nvPr/>
        </p:nvSpPr>
        <p:spPr>
          <a:xfrm>
            <a:off x="3071672" y="920621"/>
            <a:ext cx="5388206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cs typeface="+mj-cs"/>
              </a:rPr>
              <a:t>ER Visit </a:t>
            </a:r>
            <a:r>
              <a:rPr lang="th-TH" sz="2000" dirty="0">
                <a:cs typeface="+mj-cs"/>
              </a:rPr>
              <a:t>หมายถึงจำนวนผู้ป่วยวิกฤตทั้งหมดที่มารับบริการที่ห้องฉุกเฉิน</a:t>
            </a:r>
          </a:p>
          <a:p>
            <a:r>
              <a:rPr lang="en-US" sz="2000" dirty="0">
                <a:cs typeface="+mj-cs"/>
              </a:rPr>
              <a:t>EMS </a:t>
            </a:r>
            <a:r>
              <a:rPr lang="th-TH" sz="2000" dirty="0">
                <a:cs typeface="+mj-cs"/>
              </a:rPr>
              <a:t>หมายถึงจำนวนผู้ป่วยวิกฤตที่มาโดยระบบบริการการแพทย์ฉุกเฉิน</a:t>
            </a:r>
            <a:endParaRPr lang="en-US" sz="2000" dirty="0">
              <a:cs typeface="+mj-cs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4D02D131-EFE2-4062-B6FC-F90DD2E930D0}"/>
              </a:ext>
            </a:extLst>
          </p:cNvPr>
          <p:cNvSpPr txBox="1"/>
          <p:nvPr/>
        </p:nvSpPr>
        <p:spPr>
          <a:xfrm>
            <a:off x="7060708" y="3230095"/>
            <a:ext cx="4394447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00B0F0"/>
                </a:solidFill>
                <a:cs typeface="+mj-cs"/>
              </a:rPr>
              <a:t>แผนงานขับเคลื่อนเพื่อพัฒนา</a:t>
            </a:r>
            <a:endParaRPr lang="en-US" sz="2800" b="1" dirty="0">
              <a:solidFill>
                <a:srgbClr val="00B0F0"/>
              </a:solidFill>
              <a:cs typeface="+mj-cs"/>
            </a:endParaRPr>
          </a:p>
          <a:p>
            <a:r>
              <a:rPr lang="en-US" sz="2800" dirty="0">
                <a:cs typeface="+mj-cs"/>
              </a:rPr>
              <a:t>1.</a:t>
            </a:r>
            <a:r>
              <a:rPr lang="th-TH" sz="2800" dirty="0">
                <a:cs typeface="+mj-cs"/>
              </a:rPr>
              <a:t>ประชุมคณะทำงาน</a:t>
            </a:r>
          </a:p>
          <a:p>
            <a:r>
              <a:rPr lang="en-US" sz="2800" dirty="0">
                <a:cs typeface="+mj-cs"/>
              </a:rPr>
              <a:t>2</a:t>
            </a:r>
            <a:r>
              <a:rPr lang="th-TH" sz="2800" dirty="0">
                <a:cs typeface="+mj-cs"/>
              </a:rPr>
              <a:t>.ขยาย</a:t>
            </a:r>
            <a:r>
              <a:rPr lang="en-US" sz="2800" dirty="0">
                <a:cs typeface="+mj-cs"/>
              </a:rPr>
              <a:t>/</a:t>
            </a:r>
            <a:r>
              <a:rPr lang="th-TH" sz="2800" dirty="0">
                <a:cs typeface="+mj-cs"/>
              </a:rPr>
              <a:t>อบรม</a:t>
            </a:r>
            <a:r>
              <a:rPr lang="en-US" sz="2800" dirty="0">
                <a:cs typeface="+mj-cs"/>
              </a:rPr>
              <a:t>EMR</a:t>
            </a:r>
            <a:r>
              <a:rPr lang="th-TH" sz="2800" dirty="0">
                <a:cs typeface="+mj-cs"/>
              </a:rPr>
              <a:t> </a:t>
            </a:r>
            <a:r>
              <a:rPr lang="en-US" sz="2800" dirty="0">
                <a:cs typeface="+mj-cs"/>
              </a:rPr>
              <a:t>40 </a:t>
            </a:r>
            <a:r>
              <a:rPr lang="th-TH" sz="2800" dirty="0">
                <a:cs typeface="+mj-cs"/>
              </a:rPr>
              <a:t>ชม.</a:t>
            </a:r>
          </a:p>
          <a:p>
            <a:r>
              <a:rPr lang="en-US" sz="2800" dirty="0">
                <a:cs typeface="+mj-cs"/>
              </a:rPr>
              <a:t>3</a:t>
            </a:r>
            <a:r>
              <a:rPr lang="th-TH" sz="2800" dirty="0">
                <a:cs typeface="+mj-cs"/>
              </a:rPr>
              <a:t>.</a:t>
            </a:r>
            <a:r>
              <a:rPr lang="en-US" sz="2800" dirty="0" err="1">
                <a:cs typeface="+mj-cs"/>
              </a:rPr>
              <a:t>Sakaeo</a:t>
            </a:r>
            <a:r>
              <a:rPr lang="en-US" sz="2800" dirty="0">
                <a:cs typeface="+mj-cs"/>
              </a:rPr>
              <a:t> EMS Member</a:t>
            </a:r>
          </a:p>
          <a:p>
            <a:r>
              <a:rPr lang="en-US" sz="2800" dirty="0">
                <a:cs typeface="+mj-cs"/>
              </a:rPr>
              <a:t>4.Telemedicine</a:t>
            </a: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891AB8B4-BD48-4C4F-99E7-21052A35E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36275"/>
              </p:ext>
            </p:extLst>
          </p:nvPr>
        </p:nvGraphicFramePr>
        <p:xfrm>
          <a:off x="808808" y="2384298"/>
          <a:ext cx="6015598" cy="412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0430">
                  <a:extLst>
                    <a:ext uri="{9D8B030D-6E8A-4147-A177-3AD203B41FA5}">
                      <a16:colId xmlns:a16="http://schemas.microsoft.com/office/drawing/2014/main" val="2820787383"/>
                    </a:ext>
                  </a:extLst>
                </a:gridCol>
                <a:gridCol w="1349366">
                  <a:extLst>
                    <a:ext uri="{9D8B030D-6E8A-4147-A177-3AD203B41FA5}">
                      <a16:colId xmlns:a16="http://schemas.microsoft.com/office/drawing/2014/main" val="1544475679"/>
                    </a:ext>
                  </a:extLst>
                </a:gridCol>
                <a:gridCol w="1567901">
                  <a:extLst>
                    <a:ext uri="{9D8B030D-6E8A-4147-A177-3AD203B41FA5}">
                      <a16:colId xmlns:a16="http://schemas.microsoft.com/office/drawing/2014/main" val="824346214"/>
                    </a:ext>
                  </a:extLst>
                </a:gridCol>
                <a:gridCol w="1567901">
                  <a:extLst>
                    <a:ext uri="{9D8B030D-6E8A-4147-A177-3AD203B41FA5}">
                      <a16:colId xmlns:a16="http://schemas.microsoft.com/office/drawing/2014/main" val="457165969"/>
                    </a:ext>
                  </a:extLst>
                </a:gridCol>
              </a:tblGrid>
              <a:tr h="32847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cs typeface="+mj-cs"/>
                        </a:rPr>
                        <a:t> </a:t>
                      </a:r>
                      <a:r>
                        <a:rPr lang="th-TH" sz="2400" u="none" strike="noStrike" dirty="0">
                          <a:effectLst/>
                          <a:cs typeface="+mj-cs"/>
                        </a:rPr>
                        <a:t>หน่วยบริการ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ER Visit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EMS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cs typeface="+mj-cs"/>
                        </a:rPr>
                        <a:t>ร้อยละ</a:t>
                      </a:r>
                      <a:r>
                        <a:rPr lang="en-US" sz="1600" u="none" strike="noStrike" dirty="0">
                          <a:effectLst/>
                          <a:cs typeface="+mj-cs"/>
                        </a:rPr>
                        <a:t>EMS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853060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รพร.สระแก้ว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1,336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228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21.5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0821956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รพ.คลองหาด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371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115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30.9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3242170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รพ.ตาพระยา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522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132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25.3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4839975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รพ.วังน้ำเย็น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928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333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35.1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5990500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รพ.วัฒนานคร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413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22.2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4146927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รพ.อรัญประเทศ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970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280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28.8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8728400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รพ.เขาฉกรรจ์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192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30.2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7238032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รพ.โคกสูง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604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cs typeface="+mj-cs"/>
                        </a:rPr>
                        <a:t>149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24.6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2828805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รพ.วังสมบูรณ์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669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174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26.6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7088023"/>
                  </a:ext>
                </a:extLst>
              </a:tr>
              <a:tr h="35755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cs typeface="+mj-cs"/>
                        </a:rPr>
                        <a:t>รวมจังหวัด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6,005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1,412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cs typeface="+mj-cs"/>
                        </a:rPr>
                        <a:t>23.5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+mj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119978"/>
                  </a:ext>
                </a:extLst>
              </a:tr>
            </a:tbl>
          </a:graphicData>
        </a:graphic>
      </p:graphicFrame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06CA2347-80DC-4AB9-AB0E-346121837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655" y="934722"/>
            <a:ext cx="1242875" cy="980286"/>
          </a:xfrm>
          <a:prstGeom prst="rect">
            <a:avLst/>
          </a:prstGeom>
        </p:spPr>
      </p:pic>
      <p:pic>
        <p:nvPicPr>
          <p:cNvPr id="16" name="รูปภาพ 15">
            <a:extLst>
              <a:ext uri="{FF2B5EF4-FFF2-40B4-BE49-F238E27FC236}">
                <a16:creationId xmlns:a16="http://schemas.microsoft.com/office/drawing/2014/main" id="{369982B3-6097-43EB-B704-AFBCD3711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809" y="3334682"/>
            <a:ext cx="1011383" cy="632837"/>
          </a:xfrm>
          <a:prstGeom prst="rect">
            <a:avLst/>
          </a:prstGeom>
        </p:spPr>
      </p:pic>
      <p:sp>
        <p:nvSpPr>
          <p:cNvPr id="5" name="ดาว: 5 แฉก 4">
            <a:extLst>
              <a:ext uri="{FF2B5EF4-FFF2-40B4-BE49-F238E27FC236}">
                <a16:creationId xmlns:a16="http://schemas.microsoft.com/office/drawing/2014/main" id="{3DA2E96D-B404-41C4-B94D-CD6DAA5EBC40}"/>
              </a:ext>
            </a:extLst>
          </p:cNvPr>
          <p:cNvSpPr/>
          <p:nvPr/>
        </p:nvSpPr>
        <p:spPr>
          <a:xfrm>
            <a:off x="7570937" y="962004"/>
            <a:ext cx="2357022" cy="20176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cs typeface="+mj-cs"/>
              </a:rPr>
              <a:t>เป้าหมายร้อยละ24</a:t>
            </a:r>
            <a:endParaRPr lang="en-US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0122153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188</Words>
  <Application>Microsoft Office PowerPoint</Application>
  <PresentationFormat>แบบจอกว้าง</PresentationFormat>
  <Paragraphs>66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12" baseType="lpstr">
      <vt:lpstr>Arial</vt:lpstr>
      <vt:lpstr>Calibri</vt:lpstr>
      <vt:lpstr>Cordia New</vt:lpstr>
      <vt:lpstr>IrisUPC</vt:lpstr>
      <vt:lpstr>TH SarabunIT๙</vt:lpstr>
      <vt:lpstr>Trebuchet MS</vt:lpstr>
      <vt:lpstr>Wingdings 3</vt:lpstr>
      <vt:lpstr>เหลี่ยมเพชร</vt:lpstr>
      <vt:lpstr>  ผลการดำเนินงานตามตัวชี้วัด กลุ่มงานควบคุมโรคไม่ติดต่อ </vt:lpstr>
      <vt:lpstr>ร้อยละการตรวจติดตามกลุ่มสงสัยป่วยโรคเบาหวานและความดันโลหิตสูง                                  (เป้าหมาย 60%) </vt:lpstr>
      <vt:lpstr>ร้อยละของผู้ป่วย CKD ที่มีอัตราการลดลงของ eGFR&lt; 5 ml/min/173m2/yr                                        (เป้าหมาย 66%) </vt:lpstr>
      <vt:lpstr>ร้อยละประชากรเข้าถึงบริการการแพทย์ฉุกเฉิน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ผลการดำเนินงานตามตัวชี้วัดงานคว</dc:title>
  <dc:creator>user</dc:creator>
  <cp:lastModifiedBy>user</cp:lastModifiedBy>
  <cp:revision>20</cp:revision>
  <dcterms:created xsi:type="dcterms:W3CDTF">2020-01-13T09:12:01Z</dcterms:created>
  <dcterms:modified xsi:type="dcterms:W3CDTF">2020-01-14T04:03:36Z</dcterms:modified>
</cp:coreProperties>
</file>