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7" r:id="rId4"/>
    <p:sldId id="264" r:id="rId5"/>
    <p:sldId id="258" r:id="rId6"/>
    <p:sldId id="261" r:id="rId7"/>
    <p:sldId id="262" r:id="rId8"/>
    <p:sldId id="265" r:id="rId9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110" d="100"/>
          <a:sy n="110" d="100"/>
        </p:scale>
        <p:origin x="-15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\\psf\Home\Downloads\grid-export%20(3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th-TH" sz="3600" dirty="0">
                <a:solidFill>
                  <a:schemeClr val="tx1"/>
                </a:solidFill>
              </a:rPr>
              <a:t>ความครอบคลุมการได้รับ </a:t>
            </a:r>
            <a:r>
              <a:rPr lang="en-US" sz="3600" dirty="0">
                <a:solidFill>
                  <a:schemeClr val="tx1"/>
                </a:solidFill>
              </a:rPr>
              <a:t>OPV3 </a:t>
            </a:r>
            <a:r>
              <a:rPr lang="th-TH" sz="3600" dirty="0">
                <a:solidFill>
                  <a:schemeClr val="tx1"/>
                </a:solidFill>
              </a:rPr>
              <a:t>จ.สระแก้ว</a:t>
            </a:r>
            <a:endParaRPr lang="en-US" sz="360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8"/>
          <c:order val="0"/>
          <c:tx>
            <c:v>Series9</c:v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1.4812250641008894E-3"/>
                  <c:y val="5.48448000901909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812250641008894E-3"/>
                  <c:y val="5.26488155602967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ExportWorksheet!$B$3:$B$11</c:f>
              <c:strCache>
                <c:ptCount val="9"/>
                <c:pt idx="0">
                  <c:v>คลองหาด</c:v>
                </c:pt>
                <c:pt idx="1">
                  <c:v>วัฒนานคร</c:v>
                </c:pt>
                <c:pt idx="2">
                  <c:v>ตาพระยา</c:v>
                </c:pt>
                <c:pt idx="3">
                  <c:v>อรัญประเทศ</c:v>
                </c:pt>
                <c:pt idx="4">
                  <c:v>โคกสูง</c:v>
                </c:pt>
                <c:pt idx="5">
                  <c:v>วังน้ำเย็น</c:v>
                </c:pt>
                <c:pt idx="6">
                  <c:v>วังสมบูรณ์</c:v>
                </c:pt>
                <c:pt idx="7">
                  <c:v>เมืองสระแก้ว</c:v>
                </c:pt>
                <c:pt idx="8">
                  <c:v>เขาฉกรรจ์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ExportWorksheet!$B$1:$B$12</c15:sqref>
                  </c15:fullRef>
                </c:ext>
              </c:extLst>
            </c:strRef>
          </c:cat>
          <c:val>
            <c:numRef>
              <c:f>ExportWorksheet!$K$3:$K$11</c:f>
              <c:numCache>
                <c:formatCode>General</c:formatCode>
                <c:ptCount val="9"/>
                <c:pt idx="0">
                  <c:v>94.12</c:v>
                </c:pt>
                <c:pt idx="1">
                  <c:v>91.22</c:v>
                </c:pt>
                <c:pt idx="2">
                  <c:v>91.15</c:v>
                </c:pt>
                <c:pt idx="3">
                  <c:v>90.07</c:v>
                </c:pt>
                <c:pt idx="4">
                  <c:v>90.05</c:v>
                </c:pt>
                <c:pt idx="5">
                  <c:v>89.14</c:v>
                </c:pt>
                <c:pt idx="6">
                  <c:v>86.41</c:v>
                </c:pt>
                <c:pt idx="7">
                  <c:v>85.52</c:v>
                </c:pt>
                <c:pt idx="8">
                  <c:v>84.88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ExportWorksheet!$K$1:$K$12</c15:sqref>
                  </c15:fullRef>
                </c:ext>
              </c:extLst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00095104"/>
        <c:axId val="1001185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ExportWorksheet!$K$2:$K$11</c15:sqref>
                        </c15:formulaRef>
                      </c:ext>
                    </c:extLst>
                    <c:strCache>
                      <c:ptCount val="10"/>
                      <c:pt idx="0">
                        <c:v>(%) OPV3</c:v>
                      </c:pt>
                      <c:pt idx="1">
                        <c:v>94.12</c:v>
                      </c:pt>
                      <c:pt idx="2">
                        <c:v>91.22</c:v>
                      </c:pt>
                      <c:pt idx="3">
                        <c:v>91.15</c:v>
                      </c:pt>
                      <c:pt idx="4">
                        <c:v>90.07</c:v>
                      </c:pt>
                      <c:pt idx="5">
                        <c:v>90.05</c:v>
                      </c:pt>
                      <c:pt idx="6">
                        <c:v>89.14</c:v>
                      </c:pt>
                      <c:pt idx="7">
                        <c:v>86.41</c:v>
                      </c:pt>
                      <c:pt idx="8">
                        <c:v>85.52</c:v>
                      </c:pt>
                      <c:pt idx="9">
                        <c:v>84.88</c:v>
                      </c:pt>
                    </c:strCache>
                  </c:strRef>
                </c:tx>
                <c:spPr>
                  <a:solidFill>
                    <a:schemeClr val="accent1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ullRef>
                          <c15:sqref>ExportWorksheet!$B$1:$B$12</c15:sqref>
                        </c15:fullRef>
                        <c15:formulaRef>
                          <c15:sqref>ExportWorksheet!$B$3:$B$11</c15:sqref>
                        </c15:formulaRef>
                      </c:ext>
                    </c:extLst>
                    <c:strCache>
                      <c:ptCount val="9"/>
                      <c:pt idx="0">
                        <c:v>คลองหาด</c:v>
                      </c:pt>
                      <c:pt idx="1">
                        <c:v>วัฒนานคร</c:v>
                      </c:pt>
                      <c:pt idx="2">
                        <c:v>ตาพระยา</c:v>
                      </c:pt>
                      <c:pt idx="3">
                        <c:v>อรัญประเทศ</c:v>
                      </c:pt>
                      <c:pt idx="4">
                        <c:v>โคกสูง</c:v>
                      </c:pt>
                      <c:pt idx="5">
                        <c:v>วังน้ำเย็น</c:v>
                      </c:pt>
                      <c:pt idx="6">
                        <c:v>วังสมบูรณ์</c:v>
                      </c:pt>
                      <c:pt idx="7">
                        <c:v>เมืองสระแก้ว</c:v>
                      </c:pt>
                      <c:pt idx="8">
                        <c:v>เขาฉกรรจ์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ullRef>
                          <c15:sqref>ExportWorksheet!$C$1:$C$12</c15:sqref>
                        </c15:fullRef>
                        <c15:formulaRef>
                          <c15:sqref>ExportWorksheet!$C$3:$C$11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340</c:v>
                      </c:pt>
                      <c:pt idx="1">
                        <c:v>615</c:v>
                      </c:pt>
                      <c:pt idx="2">
                        <c:v>486</c:v>
                      </c:pt>
                      <c:pt idx="3">
                        <c:v>584</c:v>
                      </c:pt>
                      <c:pt idx="4">
                        <c:v>221</c:v>
                      </c:pt>
                      <c:pt idx="5">
                        <c:v>479</c:v>
                      </c:pt>
                      <c:pt idx="6">
                        <c:v>287</c:v>
                      </c:pt>
                      <c:pt idx="7">
                        <c:v>877</c:v>
                      </c:pt>
                      <c:pt idx="8">
                        <c:v>410</c:v>
                      </c:pt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tx>
                  <c:v>Series2</c:v>
                </c:tx>
                <c:spPr>
                  <a:solidFill>
                    <a:schemeClr val="accent2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ExportWorksheet!$B$1:$B$12</c15:sqref>
                        </c15:fullRef>
                        <c15:formulaRef>
                          <c15:sqref>ExportWorksheet!$B$3:$B$11</c15:sqref>
                        </c15:formulaRef>
                      </c:ext>
                    </c:extLst>
                    <c:strCache>
                      <c:ptCount val="9"/>
                      <c:pt idx="0">
                        <c:v>คลองหาด</c:v>
                      </c:pt>
                      <c:pt idx="1">
                        <c:v>วัฒนานคร</c:v>
                      </c:pt>
                      <c:pt idx="2">
                        <c:v>ตาพระยา</c:v>
                      </c:pt>
                      <c:pt idx="3">
                        <c:v>อรัญประเทศ</c:v>
                      </c:pt>
                      <c:pt idx="4">
                        <c:v>โคกสูง</c:v>
                      </c:pt>
                      <c:pt idx="5">
                        <c:v>วังน้ำเย็น</c:v>
                      </c:pt>
                      <c:pt idx="6">
                        <c:v>วังสมบูรณ์</c:v>
                      </c:pt>
                      <c:pt idx="7">
                        <c:v>เมืองสระแก้ว</c:v>
                      </c:pt>
                      <c:pt idx="8">
                        <c:v>เขาฉกรรจ์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ExportWorksheet!$D$1:$D$12</c15:sqref>
                        </c15:fullRef>
                        <c15:formulaRef>
                          <c15:sqref>ExportWorksheet!$D$3:$D$11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340</c:v>
                      </c:pt>
                      <c:pt idx="1">
                        <c:v>607</c:v>
                      </c:pt>
                      <c:pt idx="2">
                        <c:v>477</c:v>
                      </c:pt>
                      <c:pt idx="3">
                        <c:v>576</c:v>
                      </c:pt>
                      <c:pt idx="4">
                        <c:v>218</c:v>
                      </c:pt>
                      <c:pt idx="5">
                        <c:v>427</c:v>
                      </c:pt>
                      <c:pt idx="6">
                        <c:v>276</c:v>
                      </c:pt>
                      <c:pt idx="7">
                        <c:v>869</c:v>
                      </c:pt>
                      <c:pt idx="8">
                        <c:v>391</c:v>
                      </c:pt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tx>
                  <c:v>Series3</c:v>
                </c:tx>
                <c:spPr>
                  <a:solidFill>
                    <a:schemeClr val="accent3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ExportWorksheet!$B$1:$B$12</c15:sqref>
                        </c15:fullRef>
                        <c15:formulaRef>
                          <c15:sqref>ExportWorksheet!$B$3:$B$11</c15:sqref>
                        </c15:formulaRef>
                      </c:ext>
                    </c:extLst>
                    <c:strCache>
                      <c:ptCount val="9"/>
                      <c:pt idx="0">
                        <c:v>คลองหาด</c:v>
                      </c:pt>
                      <c:pt idx="1">
                        <c:v>วัฒนานคร</c:v>
                      </c:pt>
                      <c:pt idx="2">
                        <c:v>ตาพระยา</c:v>
                      </c:pt>
                      <c:pt idx="3">
                        <c:v>อรัญประเทศ</c:v>
                      </c:pt>
                      <c:pt idx="4">
                        <c:v>โคกสูง</c:v>
                      </c:pt>
                      <c:pt idx="5">
                        <c:v>วังน้ำเย็น</c:v>
                      </c:pt>
                      <c:pt idx="6">
                        <c:v>วังสมบูรณ์</c:v>
                      </c:pt>
                      <c:pt idx="7">
                        <c:v>เมืองสระแก้ว</c:v>
                      </c:pt>
                      <c:pt idx="8">
                        <c:v>เขาฉกรรจ์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ExportWorksheet!$E$1:$E$12</c15:sqref>
                        </c15:fullRef>
                        <c15:formulaRef>
                          <c15:sqref>ExportWorksheet!$E$3:$E$11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100</c:v>
                      </c:pt>
                      <c:pt idx="1">
                        <c:v>98.7</c:v>
                      </c:pt>
                      <c:pt idx="2">
                        <c:v>98.15</c:v>
                      </c:pt>
                      <c:pt idx="3">
                        <c:v>98.63</c:v>
                      </c:pt>
                      <c:pt idx="4">
                        <c:v>98.64</c:v>
                      </c:pt>
                      <c:pt idx="5">
                        <c:v>89.14</c:v>
                      </c:pt>
                      <c:pt idx="6">
                        <c:v>96.17</c:v>
                      </c:pt>
                      <c:pt idx="7">
                        <c:v>99.09</c:v>
                      </c:pt>
                      <c:pt idx="8">
                        <c:v>95.37</c:v>
                      </c:pt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tx>
                  <c:v>Series4</c:v>
                </c:tx>
                <c:spPr>
                  <a:solidFill>
                    <a:schemeClr val="accent4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ExportWorksheet!$B$1:$B$12</c15:sqref>
                        </c15:fullRef>
                        <c15:formulaRef>
                          <c15:sqref>ExportWorksheet!$B$3:$B$11</c15:sqref>
                        </c15:formulaRef>
                      </c:ext>
                    </c:extLst>
                    <c:strCache>
                      <c:ptCount val="9"/>
                      <c:pt idx="0">
                        <c:v>คลองหาด</c:v>
                      </c:pt>
                      <c:pt idx="1">
                        <c:v>วัฒนานคร</c:v>
                      </c:pt>
                      <c:pt idx="2">
                        <c:v>ตาพระยา</c:v>
                      </c:pt>
                      <c:pt idx="3">
                        <c:v>อรัญประเทศ</c:v>
                      </c:pt>
                      <c:pt idx="4">
                        <c:v>โคกสูง</c:v>
                      </c:pt>
                      <c:pt idx="5">
                        <c:v>วังน้ำเย็น</c:v>
                      </c:pt>
                      <c:pt idx="6">
                        <c:v>วังสมบูรณ์</c:v>
                      </c:pt>
                      <c:pt idx="7">
                        <c:v>เมืองสระแก้ว</c:v>
                      </c:pt>
                      <c:pt idx="8">
                        <c:v>เขาฉกรรจ์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ExportWorksheet!$F$1:$F$12</c15:sqref>
                        </c15:fullRef>
                        <c15:formulaRef>
                          <c15:sqref>ExportWorksheet!$F$3:$F$11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339</c:v>
                      </c:pt>
                      <c:pt idx="1">
                        <c:v>601</c:v>
                      </c:pt>
                      <c:pt idx="2">
                        <c:v>454</c:v>
                      </c:pt>
                      <c:pt idx="3">
                        <c:v>562</c:v>
                      </c:pt>
                      <c:pt idx="4">
                        <c:v>219</c:v>
                      </c:pt>
                      <c:pt idx="5">
                        <c:v>458</c:v>
                      </c:pt>
                      <c:pt idx="6">
                        <c:v>276</c:v>
                      </c:pt>
                      <c:pt idx="7">
                        <c:v>849</c:v>
                      </c:pt>
                      <c:pt idx="8">
                        <c:v>376</c:v>
                      </c:pt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tx>
                  <c:v>Series5</c:v>
                </c:tx>
                <c:spPr>
                  <a:solidFill>
                    <a:schemeClr val="accent5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ExportWorksheet!$B$1:$B$12</c15:sqref>
                        </c15:fullRef>
                        <c15:formulaRef>
                          <c15:sqref>ExportWorksheet!$B$3:$B$11</c15:sqref>
                        </c15:formulaRef>
                      </c:ext>
                    </c:extLst>
                    <c:strCache>
                      <c:ptCount val="9"/>
                      <c:pt idx="0">
                        <c:v>คลองหาด</c:v>
                      </c:pt>
                      <c:pt idx="1">
                        <c:v>วัฒนานคร</c:v>
                      </c:pt>
                      <c:pt idx="2">
                        <c:v>ตาพระยา</c:v>
                      </c:pt>
                      <c:pt idx="3">
                        <c:v>อรัญประเทศ</c:v>
                      </c:pt>
                      <c:pt idx="4">
                        <c:v>โคกสูง</c:v>
                      </c:pt>
                      <c:pt idx="5">
                        <c:v>วังน้ำเย็น</c:v>
                      </c:pt>
                      <c:pt idx="6">
                        <c:v>วังสมบูรณ์</c:v>
                      </c:pt>
                      <c:pt idx="7">
                        <c:v>เมืองสระแก้ว</c:v>
                      </c:pt>
                      <c:pt idx="8">
                        <c:v>เขาฉกรรจ์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ExportWorksheet!$G$1:$G$12</c15:sqref>
                        </c15:fullRef>
                        <c15:formulaRef>
                          <c15:sqref>ExportWorksheet!$G$3:$G$11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99.71</c:v>
                      </c:pt>
                      <c:pt idx="1">
                        <c:v>97.72</c:v>
                      </c:pt>
                      <c:pt idx="2">
                        <c:v>93.42</c:v>
                      </c:pt>
                      <c:pt idx="3">
                        <c:v>96.23</c:v>
                      </c:pt>
                      <c:pt idx="4">
                        <c:v>99.1</c:v>
                      </c:pt>
                      <c:pt idx="5">
                        <c:v>95.62</c:v>
                      </c:pt>
                      <c:pt idx="6">
                        <c:v>96.17</c:v>
                      </c:pt>
                      <c:pt idx="7">
                        <c:v>96.81</c:v>
                      </c:pt>
                      <c:pt idx="8">
                        <c:v>91.71</c:v>
                      </c:pt>
                    </c:numCache>
                  </c:numRef>
                </c:val>
              </c15:ser>
            </c15:filteredBarSeries>
            <c15:filteredBarSeries>
              <c15:ser>
                <c:idx val="5"/>
                <c:order val="5"/>
                <c:tx>
                  <c:v>Series6</c:v>
                </c:tx>
                <c:spPr>
                  <a:solidFill>
                    <a:schemeClr val="accent6"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ExportWorksheet!$B$1:$B$12</c15:sqref>
                        </c15:fullRef>
                        <c15:formulaRef>
                          <c15:sqref>ExportWorksheet!$B$3:$B$11</c15:sqref>
                        </c15:formulaRef>
                      </c:ext>
                    </c:extLst>
                    <c:strCache>
                      <c:ptCount val="9"/>
                      <c:pt idx="0">
                        <c:v>คลองหาด</c:v>
                      </c:pt>
                      <c:pt idx="1">
                        <c:v>วัฒนานคร</c:v>
                      </c:pt>
                      <c:pt idx="2">
                        <c:v>ตาพระยา</c:v>
                      </c:pt>
                      <c:pt idx="3">
                        <c:v>อรัญประเทศ</c:v>
                      </c:pt>
                      <c:pt idx="4">
                        <c:v>โคกสูง</c:v>
                      </c:pt>
                      <c:pt idx="5">
                        <c:v>วังน้ำเย็น</c:v>
                      </c:pt>
                      <c:pt idx="6">
                        <c:v>วังสมบูรณ์</c:v>
                      </c:pt>
                      <c:pt idx="7">
                        <c:v>เมืองสระแก้ว</c:v>
                      </c:pt>
                      <c:pt idx="8">
                        <c:v>เขาฉกรรจ์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ExportWorksheet!$H$1:$H$12</c15:sqref>
                        </c15:fullRef>
                        <c15:formulaRef>
                          <c15:sqref>ExportWorksheet!$H$3:$H$11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313</c:v>
                      </c:pt>
                      <c:pt idx="1">
                        <c:v>568</c:v>
                      </c:pt>
                      <c:pt idx="2">
                        <c:v>438</c:v>
                      </c:pt>
                      <c:pt idx="3">
                        <c:v>519</c:v>
                      </c:pt>
                      <c:pt idx="4">
                        <c:v>199</c:v>
                      </c:pt>
                      <c:pt idx="5">
                        <c:v>426</c:v>
                      </c:pt>
                      <c:pt idx="6">
                        <c:v>252</c:v>
                      </c:pt>
                      <c:pt idx="7">
                        <c:v>754</c:v>
                      </c:pt>
                      <c:pt idx="8">
                        <c:v>349</c:v>
                      </c:pt>
                    </c:numCache>
                  </c:numRef>
                </c:val>
              </c15:ser>
            </c15:filteredBarSeries>
            <c15:filteredBarSeries>
              <c15:ser>
                <c:idx val="6"/>
                <c:order val="6"/>
                <c:tx>
                  <c:v>Series7</c:v>
                </c:tx>
                <c:spPr>
                  <a:solidFill>
                    <a:schemeClr val="accent1">
                      <a:lumMod val="60000"/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ExportWorksheet!$B$1:$B$12</c15:sqref>
                        </c15:fullRef>
                        <c15:formulaRef>
                          <c15:sqref>ExportWorksheet!$B$3:$B$11</c15:sqref>
                        </c15:formulaRef>
                      </c:ext>
                    </c:extLst>
                    <c:strCache>
                      <c:ptCount val="9"/>
                      <c:pt idx="0">
                        <c:v>คลองหาด</c:v>
                      </c:pt>
                      <c:pt idx="1">
                        <c:v>วัฒนานคร</c:v>
                      </c:pt>
                      <c:pt idx="2">
                        <c:v>ตาพระยา</c:v>
                      </c:pt>
                      <c:pt idx="3">
                        <c:v>อรัญประเทศ</c:v>
                      </c:pt>
                      <c:pt idx="4">
                        <c:v>โคกสูง</c:v>
                      </c:pt>
                      <c:pt idx="5">
                        <c:v>วังน้ำเย็น</c:v>
                      </c:pt>
                      <c:pt idx="6">
                        <c:v>วังสมบูรณ์</c:v>
                      </c:pt>
                      <c:pt idx="7">
                        <c:v>เมืองสระแก้ว</c:v>
                      </c:pt>
                      <c:pt idx="8">
                        <c:v>เขาฉกรรจ์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ExportWorksheet!$I$1:$I$12</c15:sqref>
                        </c15:fullRef>
                        <c15:formulaRef>
                          <c15:sqref>ExportWorksheet!$I$3:$I$11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92.06</c:v>
                      </c:pt>
                      <c:pt idx="1">
                        <c:v>92.36</c:v>
                      </c:pt>
                      <c:pt idx="2">
                        <c:v>90.12</c:v>
                      </c:pt>
                      <c:pt idx="3">
                        <c:v>88.87</c:v>
                      </c:pt>
                      <c:pt idx="4">
                        <c:v>90.05</c:v>
                      </c:pt>
                      <c:pt idx="5">
                        <c:v>88.94</c:v>
                      </c:pt>
                      <c:pt idx="6">
                        <c:v>87.8</c:v>
                      </c:pt>
                      <c:pt idx="7">
                        <c:v>85.97</c:v>
                      </c:pt>
                      <c:pt idx="8">
                        <c:v>85.12</c:v>
                      </c:pt>
                    </c:numCache>
                  </c:numRef>
                </c:val>
              </c15:ser>
            </c15:filteredBarSeries>
            <c15:filteredBarSeries>
              <c15:ser>
                <c:idx val="7"/>
                <c:order val="7"/>
                <c:tx>
                  <c:v>Series8</c:v>
                </c:tx>
                <c:spPr>
                  <a:solidFill>
                    <a:schemeClr val="accent2">
                      <a:lumMod val="60000"/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ExportWorksheet!$B$1:$B$12</c15:sqref>
                        </c15:fullRef>
                        <c15:formulaRef>
                          <c15:sqref>ExportWorksheet!$B$3:$B$11</c15:sqref>
                        </c15:formulaRef>
                      </c:ext>
                    </c:extLst>
                    <c:strCache>
                      <c:ptCount val="9"/>
                      <c:pt idx="0">
                        <c:v>คลองหาด</c:v>
                      </c:pt>
                      <c:pt idx="1">
                        <c:v>วัฒนานคร</c:v>
                      </c:pt>
                      <c:pt idx="2">
                        <c:v>ตาพระยา</c:v>
                      </c:pt>
                      <c:pt idx="3">
                        <c:v>อรัญประเทศ</c:v>
                      </c:pt>
                      <c:pt idx="4">
                        <c:v>โคกสูง</c:v>
                      </c:pt>
                      <c:pt idx="5">
                        <c:v>วังน้ำเย็น</c:v>
                      </c:pt>
                      <c:pt idx="6">
                        <c:v>วังสมบูรณ์</c:v>
                      </c:pt>
                      <c:pt idx="7">
                        <c:v>เมืองสระแก้ว</c:v>
                      </c:pt>
                      <c:pt idx="8">
                        <c:v>เขาฉกรรจ์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ExportWorksheet!$J$1:$J$12</c15:sqref>
                        </c15:fullRef>
                        <c15:formulaRef>
                          <c15:sqref>ExportWorksheet!$J$3:$J$11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320</c:v>
                      </c:pt>
                      <c:pt idx="1">
                        <c:v>561</c:v>
                      </c:pt>
                      <c:pt idx="2">
                        <c:v>443</c:v>
                      </c:pt>
                      <c:pt idx="3">
                        <c:v>526</c:v>
                      </c:pt>
                      <c:pt idx="4">
                        <c:v>199</c:v>
                      </c:pt>
                      <c:pt idx="5">
                        <c:v>427</c:v>
                      </c:pt>
                      <c:pt idx="6">
                        <c:v>248</c:v>
                      </c:pt>
                      <c:pt idx="7">
                        <c:v>750</c:v>
                      </c:pt>
                      <c:pt idx="8">
                        <c:v>348</c:v>
                      </c:pt>
                    </c:numCache>
                  </c:numRef>
                </c:val>
              </c15:ser>
            </c15:filteredBarSeries>
            <c15:filteredBarSeries>
              <c15:ser>
                <c:idx val="9"/>
                <c:order val="9"/>
                <c:tx>
                  <c:v>Series10</c:v>
                </c:tx>
                <c:spPr>
                  <a:solidFill>
                    <a:schemeClr val="accent4">
                      <a:lumMod val="60000"/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ExportWorksheet!$B$1:$B$12</c15:sqref>
                        </c15:fullRef>
                        <c15:formulaRef>
                          <c15:sqref>ExportWorksheet!$B$3:$B$11</c15:sqref>
                        </c15:formulaRef>
                      </c:ext>
                    </c:extLst>
                    <c:strCache>
                      <c:ptCount val="9"/>
                      <c:pt idx="0">
                        <c:v>คลองหาด</c:v>
                      </c:pt>
                      <c:pt idx="1">
                        <c:v>วัฒนานคร</c:v>
                      </c:pt>
                      <c:pt idx="2">
                        <c:v>ตาพระยา</c:v>
                      </c:pt>
                      <c:pt idx="3">
                        <c:v>อรัญประเทศ</c:v>
                      </c:pt>
                      <c:pt idx="4">
                        <c:v>โคกสูง</c:v>
                      </c:pt>
                      <c:pt idx="5">
                        <c:v>วังน้ำเย็น</c:v>
                      </c:pt>
                      <c:pt idx="6">
                        <c:v>วังสมบูรณ์</c:v>
                      </c:pt>
                      <c:pt idx="7">
                        <c:v>เมืองสระแก้ว</c:v>
                      </c:pt>
                      <c:pt idx="8">
                        <c:v>เขาฉกรรจ์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ExportWorksheet!$L$1:$L$12</c15:sqref>
                        </c15:fullRef>
                        <c15:formulaRef>
                          <c15:sqref>ExportWorksheet!$L$3:$L$11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261</c:v>
                      </c:pt>
                      <c:pt idx="1">
                        <c:v>452</c:v>
                      </c:pt>
                      <c:pt idx="2">
                        <c:v>352</c:v>
                      </c:pt>
                      <c:pt idx="3">
                        <c:v>438</c:v>
                      </c:pt>
                      <c:pt idx="4">
                        <c:v>172</c:v>
                      </c:pt>
                      <c:pt idx="5">
                        <c:v>311</c:v>
                      </c:pt>
                      <c:pt idx="6">
                        <c:v>148</c:v>
                      </c:pt>
                      <c:pt idx="7">
                        <c:v>642</c:v>
                      </c:pt>
                      <c:pt idx="8">
                        <c:v>267</c:v>
                      </c:pt>
                    </c:numCache>
                  </c:numRef>
                </c:val>
              </c15:ser>
            </c15:filteredBarSeries>
            <c15:filteredBarSeries>
              <c15:ser>
                <c:idx val="10"/>
                <c:order val="10"/>
                <c:tx>
                  <c:v>Series11</c:v>
                </c:tx>
                <c:spPr>
                  <a:solidFill>
                    <a:schemeClr val="accent5">
                      <a:lumMod val="60000"/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ExportWorksheet!$B$1:$B$12</c15:sqref>
                        </c15:fullRef>
                        <c15:formulaRef>
                          <c15:sqref>ExportWorksheet!$B$3:$B$11</c15:sqref>
                        </c15:formulaRef>
                      </c:ext>
                    </c:extLst>
                    <c:strCache>
                      <c:ptCount val="9"/>
                      <c:pt idx="0">
                        <c:v>คลองหาด</c:v>
                      </c:pt>
                      <c:pt idx="1">
                        <c:v>วัฒนานคร</c:v>
                      </c:pt>
                      <c:pt idx="2">
                        <c:v>ตาพระยา</c:v>
                      </c:pt>
                      <c:pt idx="3">
                        <c:v>อรัญประเทศ</c:v>
                      </c:pt>
                      <c:pt idx="4">
                        <c:v>โคกสูง</c:v>
                      </c:pt>
                      <c:pt idx="5">
                        <c:v>วังน้ำเย็น</c:v>
                      </c:pt>
                      <c:pt idx="6">
                        <c:v>วังสมบูรณ์</c:v>
                      </c:pt>
                      <c:pt idx="7">
                        <c:v>เมืองสระแก้ว</c:v>
                      </c:pt>
                      <c:pt idx="8">
                        <c:v>เขาฉกรรจ์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ExportWorksheet!$M$1:$M$12</c15:sqref>
                        </c15:fullRef>
                        <c15:formulaRef>
                          <c15:sqref>ExportWorksheet!$M$3:$M$11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76.760000000000005</c:v>
                      </c:pt>
                      <c:pt idx="1">
                        <c:v>73.5</c:v>
                      </c:pt>
                      <c:pt idx="2">
                        <c:v>72.430000000000007</c:v>
                      </c:pt>
                      <c:pt idx="3">
                        <c:v>75</c:v>
                      </c:pt>
                      <c:pt idx="4">
                        <c:v>77.83</c:v>
                      </c:pt>
                      <c:pt idx="5">
                        <c:v>64.930000000000007</c:v>
                      </c:pt>
                      <c:pt idx="6">
                        <c:v>51.57</c:v>
                      </c:pt>
                      <c:pt idx="7">
                        <c:v>73.2</c:v>
                      </c:pt>
                      <c:pt idx="8">
                        <c:v>65.12</c:v>
                      </c:pt>
                    </c:numCache>
                  </c:numRef>
                </c:val>
              </c15:ser>
            </c15:filteredBarSeries>
            <c15:filteredBarSeries>
              <c15:ser>
                <c:idx val="11"/>
                <c:order val="11"/>
                <c:spPr>
                  <a:solidFill>
                    <a:schemeClr val="accent6">
                      <a:lumMod val="60000"/>
                      <a:alpha val="85000"/>
                    </a:schemeClr>
                  </a:solidFill>
                  <a:ln w="952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1" i="0" u="none" strike="noStrike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th-TH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50000"/>
                                <a:lumOff val="50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ullRef>
                          <c15:sqref>ExportWorksheet!$B$1:$B$12</c15:sqref>
                        </c15:fullRef>
                        <c15:formulaRef>
                          <c15:sqref>ExportWorksheet!$B$3:$B$11</c15:sqref>
                        </c15:formulaRef>
                      </c:ext>
                    </c:extLst>
                    <c:strCache>
                      <c:ptCount val="9"/>
                      <c:pt idx="0">
                        <c:v>คลองหาด</c:v>
                      </c:pt>
                      <c:pt idx="1">
                        <c:v>วัฒนานคร</c:v>
                      </c:pt>
                      <c:pt idx="2">
                        <c:v>ตาพระยา</c:v>
                      </c:pt>
                      <c:pt idx="3">
                        <c:v>อรัญประเทศ</c:v>
                      </c:pt>
                      <c:pt idx="4">
                        <c:v>โคกสูง</c:v>
                      </c:pt>
                      <c:pt idx="5">
                        <c:v>วังน้ำเย็น</c:v>
                      </c:pt>
                      <c:pt idx="6">
                        <c:v>วังสมบูรณ์</c:v>
                      </c:pt>
                      <c:pt idx="7">
                        <c:v>เมืองสระแก้ว</c:v>
                      </c:pt>
                      <c:pt idx="8">
                        <c:v>เขาฉกรรจ์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ullRef>
                          <c15:sqref>ExportWorksheet!$N$1:$N$12</c15:sqref>
                        </c15:fullRef>
                        <c15:formulaRef>
                          <c15:sqref>ExportWorksheet!$N$3:$N$11</c15:sqref>
                        </c15:formulaRef>
                      </c:ext>
                    </c:extLst>
                    <c:numCache>
                      <c:formatCode>General</c:formatCode>
                      <c:ptCount val="9"/>
                      <c:pt idx="0">
                        <c:v>92.53</c:v>
                      </c:pt>
                      <c:pt idx="1">
                        <c:v>90.7</c:v>
                      </c:pt>
                      <c:pt idx="2">
                        <c:v>89.05</c:v>
                      </c:pt>
                      <c:pt idx="3">
                        <c:v>89.76</c:v>
                      </c:pt>
                      <c:pt idx="4">
                        <c:v>91.13</c:v>
                      </c:pt>
                      <c:pt idx="5">
                        <c:v>85.55</c:v>
                      </c:pt>
                      <c:pt idx="6">
                        <c:v>83.62</c:v>
                      </c:pt>
                      <c:pt idx="7">
                        <c:v>88.12</c:v>
                      </c:pt>
                      <c:pt idx="8">
                        <c:v>84.44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10009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0118528"/>
        <c:crosses val="autoZero"/>
        <c:auto val="1"/>
        <c:lblAlgn val="ctr"/>
        <c:lblOffset val="100"/>
        <c:noMultiLvlLbl val="0"/>
      </c:catAx>
      <c:valAx>
        <c:axId val="1001185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009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1788F-4941-44F0-B573-D39E40A2C98D}" type="datetimeFigureOut">
              <a:rPr lang="th-TH" smtClean="0"/>
              <a:t>27/05/59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536B1-53D8-424E-9213-11341CF7A45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745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536B1-53D8-424E-9213-11341CF7A450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6068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964267"/>
            <a:ext cx="5398295" cy="2421464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4385733"/>
            <a:ext cx="5398295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5870576"/>
            <a:ext cx="120015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5870576"/>
            <a:ext cx="3670469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5870576"/>
            <a:ext cx="413375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732865"/>
            <a:ext cx="759857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1" y="5299603"/>
            <a:ext cx="7598570" cy="49371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312419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3352800"/>
            <a:ext cx="700438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4343400"/>
            <a:ext cx="7614275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3308581"/>
            <a:ext cx="7598569" cy="14688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4777381"/>
            <a:ext cx="759857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609602"/>
            <a:ext cx="7162799" cy="27431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5200"/>
            <a:ext cx="7601577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609602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4343400"/>
            <a:ext cx="759857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609600"/>
            <a:ext cx="1618914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09600"/>
            <a:ext cx="5874087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3308581"/>
            <a:ext cx="7598570" cy="14688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4777381"/>
            <a:ext cx="7598571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2142067"/>
            <a:ext cx="3746501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2142068"/>
            <a:ext cx="3746499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2218267"/>
            <a:ext cx="35317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870201"/>
            <a:ext cx="3747692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2226734"/>
            <a:ext cx="354211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870201"/>
            <a:ext cx="3746501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074333"/>
            <a:ext cx="2760664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1" y="609601"/>
            <a:ext cx="4626770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445933"/>
            <a:ext cx="276066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600200"/>
            <a:ext cx="4623490" cy="13716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971800"/>
            <a:ext cx="4623490" cy="18288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609601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2142068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5870576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5870576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5870576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3735" y="2224876"/>
            <a:ext cx="6548789" cy="1816098"/>
          </a:xfrm>
        </p:spPr>
        <p:txBody>
          <a:bodyPr>
            <a:normAutofit/>
          </a:bodyPr>
          <a:lstStyle/>
          <a:p>
            <a:r>
              <a:rPr lang="en-US" sz="4950" b="1" dirty="0"/>
              <a:t>OPV3 &amp;</a:t>
            </a:r>
            <a:r>
              <a:rPr lang="th-TH" sz="4950" b="1" dirty="0"/>
              <a:t> </a:t>
            </a:r>
            <a:r>
              <a:rPr lang="th-TH" sz="4950" b="1" dirty="0" smtClean="0"/>
              <a:t>คณะทำงานพัฒนาคุณภาพ</a:t>
            </a:r>
            <a:r>
              <a:rPr lang="th-TH" sz="4950" b="1" dirty="0"/>
              <a:t>ข้อมูล </a:t>
            </a:r>
            <a:r>
              <a:rPr lang="en-US" sz="4950" b="1" dirty="0"/>
              <a:t>HDC</a:t>
            </a:r>
            <a:endParaRPr lang="th-TH" sz="495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33351" y="3950387"/>
            <a:ext cx="5398295" cy="1054100"/>
          </a:xfrm>
        </p:spPr>
        <p:txBody>
          <a:bodyPr>
            <a:normAutofit/>
          </a:bodyPr>
          <a:lstStyle/>
          <a:p>
            <a:r>
              <a:rPr lang="th-TH" sz="2100" dirty="0"/>
              <a:t>งานข้อมูลข่าวสารและเทคโนโลยีสารสนเทศ</a:t>
            </a:r>
          </a:p>
          <a:p>
            <a:endParaRPr lang="th-TH" sz="2100" dirty="0"/>
          </a:p>
        </p:txBody>
      </p:sp>
    </p:spTree>
    <p:extLst>
      <p:ext uri="{BB962C8B-B14F-4D97-AF65-F5344CB8AC3E}">
        <p14:creationId xmlns:p14="http://schemas.microsoft.com/office/powerpoint/2010/main" val="74036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101" y="300842"/>
            <a:ext cx="8499020" cy="696685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12 </a:t>
            </a:r>
            <a:r>
              <a:rPr lang="th-TH" sz="2800" b="1" dirty="0" smtClean="0"/>
              <a:t>พ.ค. </a:t>
            </a:r>
            <a:r>
              <a:rPr lang="en-US" sz="2800" b="1" dirty="0" smtClean="0"/>
              <a:t>2559 </a:t>
            </a:r>
            <a:r>
              <a:rPr lang="th-TH" sz="2800" b="1" dirty="0" smtClean="0"/>
              <a:t>ประชุมใหญ่เพื่อขับเคลื่อนการพัฒนาข้อมูล </a:t>
            </a:r>
            <a:r>
              <a:rPr lang="en-US" sz="2800" b="1" dirty="0" smtClean="0"/>
              <a:t>EPI </a:t>
            </a:r>
            <a:r>
              <a:rPr lang="th-TH" sz="2800" b="1" dirty="0" smtClean="0"/>
              <a:t>และ </a:t>
            </a:r>
            <a:r>
              <a:rPr lang="en-US" sz="2800" b="1" dirty="0" err="1" smtClean="0"/>
              <a:t>TypeArea</a:t>
            </a:r>
            <a:endParaRPr lang="th-TH" sz="28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3122"/>
            <a:ext cx="6488288" cy="364966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356" y="3474200"/>
            <a:ext cx="6015644" cy="338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45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0718" y="2195726"/>
            <a:ext cx="3406070" cy="732310"/>
          </a:xfrm>
        </p:spPr>
        <p:txBody>
          <a:bodyPr>
            <a:noAutofit/>
          </a:bodyPr>
          <a:lstStyle/>
          <a:p>
            <a:r>
              <a:rPr lang="th-TH" sz="6600" dirty="0" smtClean="0">
                <a:solidFill>
                  <a:srgbClr val="FFFF00"/>
                </a:solidFill>
                <a:cs typeface="+mn-cs"/>
              </a:rPr>
              <a:t>76.15</a:t>
            </a:r>
            <a:r>
              <a:rPr lang="en-US" sz="6600" dirty="0" smtClean="0">
                <a:solidFill>
                  <a:srgbClr val="FFFF00"/>
                </a:solidFill>
                <a:cs typeface="+mn-cs"/>
              </a:rPr>
              <a:t> %</a:t>
            </a:r>
            <a:r>
              <a:rPr lang="th-TH" sz="6600" dirty="0">
                <a:solidFill>
                  <a:srgbClr val="FFFF00"/>
                </a:solidFill>
                <a:cs typeface="+mn-cs"/>
              </a:rPr>
              <a:t>	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44980" y="465119"/>
            <a:ext cx="7598569" cy="99829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400" b="1" dirty="0" smtClean="0"/>
              <a:t>Coverage opv3 </a:t>
            </a:r>
            <a:r>
              <a:rPr lang="th-TH" sz="4400" b="1" dirty="0" smtClean="0"/>
              <a:t>จ.สระแก้ว</a:t>
            </a:r>
            <a:endParaRPr lang="th-TH" sz="44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05646" y="1463416"/>
            <a:ext cx="5660818" cy="7323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h-TH" sz="4400" dirty="0" smtClean="0"/>
              <a:t>ณ วันที่ </a:t>
            </a:r>
            <a:r>
              <a:rPr lang="en-US" sz="4400" dirty="0" smtClean="0"/>
              <a:t>4 </a:t>
            </a:r>
            <a:r>
              <a:rPr lang="th-TH" sz="4400" dirty="0" smtClean="0"/>
              <a:t>พ.ค.</a:t>
            </a:r>
            <a:endParaRPr lang="th-TH" sz="4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60718" y="3939422"/>
            <a:ext cx="3406070" cy="7323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h-TH" sz="6600" dirty="0">
                <a:solidFill>
                  <a:srgbClr val="FFFF00"/>
                </a:solidFill>
                <a:cs typeface="+mn-cs"/>
              </a:rPr>
              <a:t>88.90	</a:t>
            </a:r>
            <a:r>
              <a:rPr lang="en-US" sz="6600" dirty="0">
                <a:solidFill>
                  <a:srgbClr val="FFFF00"/>
                </a:solidFill>
                <a:cs typeface="+mn-cs"/>
              </a:rPr>
              <a:t>%</a:t>
            </a:r>
            <a:r>
              <a:rPr lang="th-TH" sz="6600" dirty="0" smtClean="0">
                <a:solidFill>
                  <a:srgbClr val="FFFF00"/>
                </a:solidFill>
                <a:cs typeface="+mn-cs"/>
              </a:rPr>
              <a:t>	</a:t>
            </a:r>
            <a:endParaRPr lang="th-TH" sz="6600" dirty="0">
              <a:solidFill>
                <a:srgbClr val="FFFF00"/>
              </a:solidFill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105646" y="3278362"/>
            <a:ext cx="5660818" cy="7323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h-TH" sz="4400" dirty="0" smtClean="0"/>
              <a:t>ณ ปัจจุบัน </a:t>
            </a:r>
            <a:r>
              <a:rPr lang="en-US" sz="4400" dirty="0" smtClean="0"/>
              <a:t>(27 </a:t>
            </a:r>
            <a:r>
              <a:rPr lang="th-TH" sz="4400" dirty="0" smtClean="0"/>
              <a:t>พ.ค.</a:t>
            </a:r>
            <a:r>
              <a:rPr lang="en-US" sz="4400" dirty="0" smtClean="0"/>
              <a:t>)</a:t>
            </a:r>
            <a:endParaRPr lang="th-TH" sz="44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3360718" y="5504987"/>
            <a:ext cx="3406070" cy="7323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h-TH" sz="6600" dirty="0">
                <a:solidFill>
                  <a:srgbClr val="FFFF00"/>
                </a:solidFill>
                <a:cs typeface="+mn-cs"/>
              </a:rPr>
              <a:t>12.75	</a:t>
            </a:r>
            <a:r>
              <a:rPr lang="en-US" sz="6600" dirty="0">
                <a:solidFill>
                  <a:srgbClr val="FFFF00"/>
                </a:solidFill>
                <a:cs typeface="+mn-cs"/>
              </a:rPr>
              <a:t>%</a:t>
            </a:r>
            <a:r>
              <a:rPr lang="th-TH" sz="6600" dirty="0" smtClean="0">
                <a:solidFill>
                  <a:srgbClr val="FFFF00"/>
                </a:solidFill>
                <a:cs typeface="+mn-cs"/>
              </a:rPr>
              <a:t>	</a:t>
            </a:r>
            <a:endParaRPr lang="th-TH" sz="6600" dirty="0">
              <a:solidFill>
                <a:srgbClr val="FFFF00"/>
              </a:solidFill>
              <a:cs typeface="+mn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105646" y="4903302"/>
            <a:ext cx="5660818" cy="7323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342900" rtl="0" eaLnBrk="1" latinLnBrk="0" hangingPunct="1">
              <a:spcBef>
                <a:spcPct val="0"/>
              </a:spcBef>
              <a:buNone/>
              <a:defRPr sz="27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h-TH" sz="4400" dirty="0" smtClean="0"/>
              <a:t>เพิ่มขึ้น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3637601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838662"/>
              </p:ext>
            </p:extLst>
          </p:nvPr>
        </p:nvGraphicFramePr>
        <p:xfrm>
          <a:off x="23751" y="11870"/>
          <a:ext cx="9056915" cy="6800337"/>
        </p:xfrm>
        <a:graphic>
          <a:graphicData uri="http://schemas.openxmlformats.org/drawingml/2006/table">
            <a:tbl>
              <a:tblPr/>
              <a:tblGrid>
                <a:gridCol w="1811383"/>
                <a:gridCol w="1811383"/>
                <a:gridCol w="1811383"/>
                <a:gridCol w="1811383"/>
                <a:gridCol w="1811383"/>
              </a:tblGrid>
              <a:tr h="162169"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รพ.สต.ท่าแยก ตำบลท่าแยก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COVERAGE </a:t>
                      </a:r>
                      <a:r>
                        <a:rPr lang="th-TH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เพิ่ม</a:t>
                      </a:r>
                      <a:r>
                        <a:rPr lang="th-TH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ขึ้นจากวันที่ 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พ.ค.</a:t>
                      </a:r>
                      <a:endParaRPr lang="th-TH" sz="8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รพ.สต.บ้านแก่งสีเสียด 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21-100 %</a:t>
                      </a: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รพ.สต.บ้านเขา</a:t>
                      </a:r>
                      <a:r>
                        <a:rPr lang="th-TH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ตาง๊</a:t>
                      </a:r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อก ตำบลคลองไก่เถื่อน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15-20 %</a:t>
                      </a: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รพ.สต.บ้านชุมทอง ตำบล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เบญจขร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10-14 %</a:t>
                      </a: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รพ.สต.กุดเกวียน ตำบลตาพระยา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5-9 %</a:t>
                      </a: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รพ.สต.นางาม ตำบลตาพระยา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ctr" fontAlgn="b"/>
                      <a:r>
                        <a:rPr lang="th-TH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0-4 %</a:t>
                      </a: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รพ.สต.หนอง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ติม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ตำบลทัพราช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รพ.สต.บ้านโคกไพล ตำบลทัพราช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14567"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02502 รพ.สต.หันทราย 95.92%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รพ.สต.บ้านคลองตะเคียนชัย ตำบลทุ่งมหาเจริญ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14567"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02515 รพ.สต.คลองเจริญ ตำบลหนองหว้า 95.92%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รพ.สต.บ้านห้วยเดื่อ ตำบล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ผักขะ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โรงพยาบาลตาพระยา 95.83%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รพ.สต.บ้านหนองเทา ตำบลโนนหมาก</a:t>
                      </a:r>
                      <a:r>
                        <a:rPr lang="th-TH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เค็ง</a:t>
                      </a:r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รพ.สต.ท่าข้าม 95.45%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รพ.สต.บ้านห้วยชัน ตำบลช่องกุ่ม (100)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สถานีอนามัยนาคันหัก ตำบล</a:t>
                      </a:r>
                      <a:r>
                        <a:rPr lang="th-TH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พระเลิพง</a:t>
                      </a:r>
                      <a:r>
                        <a:rPr lang="th-TH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รพ.สต.บ้านคลองไก่เถื่อน ตำบลคลองไก่เถื่อน 94.74%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รพ.สต.บ้านเขาพรมสุวรรณ ตำบล</a:t>
                      </a:r>
                      <a:r>
                        <a:rPr lang="th-TH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แซร์</a:t>
                      </a:r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ออ 100%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16893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รพ.สต.ท่ากะบาก ตำบลท่าแยก 78.38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รพ.สต.บ้านท่าตาสี ตำบลตาหลังใน 90.91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รพ.สต.ทัพไทย ตำบลทัพไทย 94.74%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รพ.สต.บ้านหนองตะเคียนบอน ตำบลหนองตะเคียนบอน 100%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14567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โรงพยาบาลเขาฉกรรจ์ 78.05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สต.บะ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ขมิ้น ตำบลโคกปี่ฆ้อง 90.63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รพ.สต.โนนหมากมุ่น ตำบลโนนหมากมุ่น 94.74%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รพ.สต.บ้านคลองทราย ตำบลหนองตะเคียนบอน 100%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รพ.สต.บ้านช่องกุ่ม ตำบลช่องกุ่ม 77.27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รพ.สต.โคก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เพร็ก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ตำบลทัพเสด็จ 90.48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รพ.สต.บ้านซับสิงโต  94.74%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รพ.สต.นิคมสร้างตนเองคลองน้ำใส 100%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รพ.สต.คลองปลาโด ตำบลท่าแยก 76.92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รพ.สต.บ้านหนองแวง ตำบลหนองแวง 90.48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รพ.สต.ศาลาลำดวน ตำบลศาลาลำดวน 94.59%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รพ.สต.ทับพริก 100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สอ.คลอง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หินปูน ตำบลคลองหินปูน 76.32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รพ.สต.บ้านบ่อนางชิง ตำบลห้วย</a:t>
                      </a:r>
                      <a:r>
                        <a:rPr lang="th-TH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โจด</a:t>
                      </a:r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90.48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6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รพ.สต.บ้านคลองมะนาว ตำบลท่าเกวียน 94.29%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รพ.สต.คลองทับจันทร์ 100%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รพ.สต.หนองปรือ 76.19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รพ.สต.อ่างศิลา ตำบลโนนหมากมุ่น 90.48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รพ.สต.เมืองไผ่ 94.12%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รพ.สต.บ้านโรงเรียน  100%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14567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รพ.สต.ไทรทอง ตำบลพระเพลิง 75.51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รพ.สต.บ้านทับทิมสยาม ตำบลคลองไก่เถื่อน 90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รพ.สต.โคกปี่ฆ้อง ตำบลโคกปี่ฆ้อง 93.75</a:t>
                      </a:r>
                      <a:r>
                        <a:rPr lang="th-TH" sz="800" b="0" i="0" u="none" strike="sng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รพ.สต.บ้านคลองคันโท ตำบลหนองหมากฝ้าย 100%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รพ.สต.บ้านใหม่หนองไทร 75.44%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ศูนย์สุขภาพชุมชนบ้านห้วย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โจด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90%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รพ.สต.ป่าไร่ 93.62%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รพ.สต.บ้านท่าช้าง ตำบลหนองหมากฝ้าย 100%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65852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รพ.สต.ฟากห้วย 75%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รพ.สต.บ้านถวายเฉลิมพระ</a:t>
                      </a:r>
                      <a:r>
                        <a:rPr lang="th-TH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เกียรติฯ</a:t>
                      </a:r>
                      <a:r>
                        <a:rPr lang="th-TH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89.83%</a:t>
                      </a:r>
                      <a:endParaRPr lang="th-TH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โรงพยาบาลคลองหาด 93.46%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รพ.สต.คลองหว้า ตำบลทับพริก 100%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44453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รพ.สต.บ้านหนองน้ำใส ตำบลหนองน้ำใส 73.08%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รพ.สต.หนองแวง ตำบลหนองแวง 89.66%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รพ.สต.ซับมะนาว ตำบลหนองหว้า 93.41%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โรงพยาบาลวัฒนานคร 100%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รพ.สต.คลองบุหรี่ ตำบลหนองบอน 72.73%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6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รพ.สต.คลองเจริญสุข ตำบลวังทอง 89.39%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รพ.สต.บ้านหินกอง ตำบลไทรทอง 93.1%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รพ.สต.บ้านนาดี ตำบลซับมะกรูด 98.21%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รพ.สต.โคกแจง ตำบลทัพเสด็จ 71.43%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สถานีอนามัยคลองตาสูตร </a:t>
                      </a:r>
                      <a:r>
                        <a:rPr lang="th-TH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85.71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รพ.สต.คลองน้ำใส 88.89%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รพ.สต.บ้านน้ำคำ ตำบล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เบญจขร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92.86%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รพ.สต.เขามะกา ตำบลศาลาลำดวน 97.83%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09052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รพ.สต.เขาสามสิบ </a:t>
                      </a:r>
                      <a:r>
                        <a:rPr lang="th-TH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71.19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สอ.เฉลิม</a:t>
                      </a:r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พระเกียรติ 60 </a:t>
                      </a:r>
                      <a:r>
                        <a:rPr lang="th-TH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พรรษาฯ</a:t>
                      </a:r>
                      <a:r>
                        <a:rPr lang="th-TH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85.71%</a:t>
                      </a:r>
                      <a:endParaRPr lang="th-TH" sz="8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รพ.สต.บ้านแก้ง ตำบลบ้านแก้ง 88.1%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รพ.สต.บ้านใหม่ศรีจำปา </a:t>
                      </a:r>
                      <a:r>
                        <a:rPr lang="th-TH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92.86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รพ.สต.โคคลาน ตำบลโคคลาน 97.26%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44453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รพ.สต.บ้านน้ำซับเจริญ ตำบลสระขวัญ 69.64%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ทัพเซียม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85.71%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รพ.สต.ลุงพู ตำบลโคกปี่ฆ้อง 88%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รพ.สต.เขาฉกรรจ์ ตำบลเขาฉกรรจ์ 92.86%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รพ.สต.คลองน้ำใส ตำบลโคกปี่ฆ้อง 96.97%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รพ.สต.ทุ่งกบินทร์ ตำบลวังใหม่ 68.89%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รพ.สต.บ้านวังใหม่ ตำบลวังใหม่ 85.29%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แซร์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ออ ตำบล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แซร์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ออ 87.72%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โรงพยาบาลอรัญประเทศ 92.86%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รพ.สต.ผ่านศึก  96.88%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44453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รพ.สต.หนองไทร ตำบลศาลาลำดวน 66.67%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รพ.สต.หนองมั่ง ตำบลหนองแวง 85%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รพ.สต.คลองผักขม ตำบลท่าแยก 87.5%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รพ.สต.ละลม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ติม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ตำบลโคกสูง 92.59%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รพ.สต.ทุ่งมหาเจริญ  96.77%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รพ.สต.ทับทิมสยาม ตำบลทัพไทย 66.67%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รพ.สต.หนองม่วง ตำบลหนองม่วง 83.78%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รพ.สต.โคกสูง ตำบลโคกสูง 87.5%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รพ.สต.คลองจระเข้ ตำบลทุ่งมหาเจริญ 92.16%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รพ.สต.บ้านซับนกแก้ว ตำบลหนองน้ำใส 96.55%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รพ.สต.หนองสังข์ 66.67%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รพ.สต.เขา</a:t>
                      </a:r>
                      <a:r>
                        <a:rPr lang="th-TH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สิงห์โต</a:t>
                      </a:r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ตำบลบ้านแก้ง 83.33%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รพ.สต.คลองมะละกอ ตำบลสระขวัญ 87.23%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รพ.สต.บ้านทับใหม่ ตำบลโนนหมากเค็ง 92%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รพ.สต.ไผ่งาม ตำบลหนองม่วง 96.43%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44453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รพ.สต.บ้านท่าเกวียน ตำบลท่าเกวียน 63.46%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</a:t>
                      </a:r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พ.สต.ท่าเกษม ตำบลท่าเกษม 83.33%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รพ.สต.ราชันย์ ตำบลไทยอุดม 86.67%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รพ.สต.คลองตะเคียน ตำบลหนองแวง 91.67%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รพ.สต.โคกสัมพันธ์ ตำบลท่าเกษม 96.3%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รพ.สต.รัตนะ ตำบลทัพไทย 57.89%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รพ.สต.หนองผักแว่น ตำบลทัพราช 83.33%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รพ.สต.บ้านหนองแวง ตำบลไทรเดียว 86.67%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รพ.สต.หนองหว้า ตำบลหนองหว้า 91.49%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รพ.สต.ตาหลังใน  96.3%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44453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รพ.สต.คลองหมากนัด ตำบลบ้านแก้ง 55.56%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ศูนย์สุขภาพชุมชนเมืองตำบลสระแก้ว 82.44%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รพ.สต.บ้านหนองหมากฝ้าย </a:t>
                      </a:r>
                      <a:r>
                        <a:rPr lang="th-TH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86.67%</a:t>
                      </a:r>
                      <a:endParaRPr lang="th-TH" sz="8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รพ.สต.เนินแสนสุข ตำบลหนองบอน 91.3%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</a:t>
                      </a:r>
                      <a:r>
                        <a:rPr lang="th-TH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สต.นว</a:t>
                      </a:r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มินทราชินี ตำบลทัพไทย 96%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2169"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</a:t>
                      </a:r>
                      <a:r>
                        <a:rPr lang="th-TH" sz="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แสง์</a:t>
                      </a:r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ตำบลทัพเสด็จ 35.29%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โรงพยาบาลวังน้ำเย็น 82.19%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รพ.สต.ภูน้ำเกลี้ยง ตำบลป่าไร่ 86.36%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รพ.สต.มะกอก ตำบลทัพเสด็จ 91.3%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รพ.สต.บ้านหนองหอย ตำบล</a:t>
                      </a:r>
                      <a:r>
                        <a:rPr lang="th-TH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ผักขะ</a:t>
                      </a:r>
                      <a:r>
                        <a:rPr lang="th-TH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96%</a:t>
                      </a:r>
                    </a:p>
                  </a:txBody>
                  <a:tcPr marL="5471" marR="5471" marT="54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483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ต่ำกว่า 81 เปอร์เซ็น</a:t>
                      </a:r>
                    </a:p>
                  </a:txBody>
                  <a:tcPr marL="5471" marR="5471" marT="5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81-85 เปอร์เซ็น</a:t>
                      </a:r>
                    </a:p>
                  </a:txBody>
                  <a:tcPr marL="5471" marR="5471" marT="5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86-90 เปอร์เซ็น</a:t>
                      </a:r>
                    </a:p>
                  </a:txBody>
                  <a:tcPr marL="5471" marR="5471" marT="5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91-95 เปอร์เซ็น</a:t>
                      </a:r>
                    </a:p>
                  </a:txBody>
                  <a:tcPr marL="5471" marR="5471" marT="5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96-100 เปอร์เซ็น</a:t>
                      </a:r>
                    </a:p>
                  </a:txBody>
                  <a:tcPr marL="5471" marR="5471" marT="54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664502" y="452159"/>
            <a:ext cx="4024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dirty="0"/>
              <a:t>สถานะข้อมูล </a:t>
            </a:r>
            <a:r>
              <a:rPr lang="en-US" sz="2400" b="1" dirty="0"/>
              <a:t>OPV3 </a:t>
            </a:r>
            <a:r>
              <a:rPr lang="th-TH" sz="2400" b="1" dirty="0"/>
              <a:t>จังหวัดสระแก้ว</a:t>
            </a: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2189169" y="868968"/>
            <a:ext cx="4380271" cy="413160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1500" dirty="0"/>
              <a:t>ข้อมูล  ณ วันที่ </a:t>
            </a:r>
            <a:r>
              <a:rPr lang="en-US" sz="1500" dirty="0"/>
              <a:t>26 </a:t>
            </a:r>
            <a:r>
              <a:rPr lang="th-TH" sz="1500" dirty="0"/>
              <a:t>พฤษภาคม </a:t>
            </a:r>
            <a:r>
              <a:rPr lang="en-US" sz="1500" dirty="0"/>
              <a:t>2559 </a:t>
            </a:r>
            <a:endParaRPr lang="th-TH" sz="1500" dirty="0"/>
          </a:p>
          <a:p>
            <a:pPr algn="ctr"/>
            <a:r>
              <a:rPr lang="th-TH" sz="1500" dirty="0"/>
              <a:t>จาก </a:t>
            </a:r>
            <a:r>
              <a:rPr lang="en-US" sz="1350" dirty="0"/>
              <a:t>http://203.157.145.19</a:t>
            </a:r>
            <a:endParaRPr lang="th-TH" sz="1350" dirty="0"/>
          </a:p>
        </p:txBody>
      </p:sp>
    </p:spTree>
    <p:extLst>
      <p:ext uri="{BB962C8B-B14F-4D97-AF65-F5344CB8AC3E}">
        <p14:creationId xmlns:p14="http://schemas.microsoft.com/office/powerpoint/2010/main" val="206611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>
          <a:xfrm>
            <a:off x="2933204" y="6210470"/>
            <a:ext cx="6210796" cy="413160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1600" b="1" dirty="0"/>
              <a:t>ข้อมูล  ณ วันที่ </a:t>
            </a:r>
            <a:r>
              <a:rPr lang="en-US" sz="1600" b="1" dirty="0" smtClean="0"/>
              <a:t>27 </a:t>
            </a:r>
            <a:r>
              <a:rPr lang="th-TH" sz="1600" b="1" dirty="0"/>
              <a:t>พฤษภาคม </a:t>
            </a:r>
            <a:r>
              <a:rPr lang="en-US" sz="1600" b="1" dirty="0"/>
              <a:t>2559 </a:t>
            </a:r>
            <a:r>
              <a:rPr lang="th-TH" sz="1600" b="1" dirty="0"/>
              <a:t>จาก </a:t>
            </a:r>
            <a:r>
              <a:rPr lang="en-US" sz="1400" b="1" dirty="0"/>
              <a:t>http://203.157.145.19</a:t>
            </a:r>
            <a:endParaRPr lang="th-TH" sz="1400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170206"/>
              </p:ext>
            </p:extLst>
          </p:nvPr>
        </p:nvGraphicFramePr>
        <p:xfrm>
          <a:off x="273133" y="332509"/>
          <a:ext cx="8573984" cy="5783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546263" y="2588821"/>
            <a:ext cx="8087096" cy="11876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578929" y="2183864"/>
            <a:ext cx="1626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Goal 90%</a:t>
            </a:r>
            <a:endParaRPr lang="th-TH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3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4326" y="2413000"/>
            <a:ext cx="2760664" cy="1028700"/>
          </a:xfrm>
        </p:spPr>
        <p:txBody>
          <a:bodyPr>
            <a:normAutofit fontScale="90000"/>
          </a:bodyPr>
          <a:lstStyle/>
          <a:p>
            <a:pPr algn="ctr"/>
            <a:r>
              <a:rPr lang="th-TH" sz="3000" b="1" dirty="0"/>
              <a:t>หน่วยบริการที่มีข้อมูล</a:t>
            </a:r>
            <a:r>
              <a:rPr lang="en-US" sz="3000" b="1" dirty="0"/>
              <a:t/>
            </a:r>
            <a:br>
              <a:rPr lang="en-US" sz="3000" b="1" dirty="0"/>
            </a:br>
            <a:r>
              <a:rPr lang="en-US" sz="3000" b="1" dirty="0"/>
              <a:t>OPV3 </a:t>
            </a:r>
            <a:r>
              <a:rPr lang="th-TH" sz="3000" b="1" dirty="0"/>
              <a:t>ต่ำ </a:t>
            </a:r>
            <a:r>
              <a:rPr lang="en-US" sz="3000" b="1" dirty="0"/>
              <a:t>10 </a:t>
            </a:r>
            <a:r>
              <a:rPr lang="th-TH" sz="3000" b="1" dirty="0"/>
              <a:t>อันดับ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925781"/>
              </p:ext>
            </p:extLst>
          </p:nvPr>
        </p:nvGraphicFramePr>
        <p:xfrm>
          <a:off x="3175396" y="1585910"/>
          <a:ext cx="5681897" cy="3884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8946"/>
                <a:gridCol w="2122951"/>
              </a:tblGrid>
              <a:tr h="352584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3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หน่วยบริการ</a:t>
                      </a:r>
                    </a:p>
                  </a:txBody>
                  <a:tcPr marL="8276" marR="8276" marT="827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(%) OPV3</a:t>
                      </a:r>
                    </a:p>
                  </a:txBody>
                  <a:tcPr marL="8276" marR="8276" marT="8276" marB="0" anchor="ctr"/>
                </a:tc>
              </a:tr>
              <a:tr h="35258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รพ.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สต.เขาสามสิบ ตำบลเขาสามสิบ</a:t>
                      </a:r>
                    </a:p>
                  </a:txBody>
                  <a:tcPr marL="8276" marR="8276" marT="82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71.19</a:t>
                      </a:r>
                    </a:p>
                  </a:txBody>
                  <a:tcPr marL="8276" marR="8276" marT="8276" marB="0" anchor="b"/>
                </a:tc>
              </a:tr>
              <a:tr h="35258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รพ.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สต.บ้านน้ำซับเจริญ ตำบลสระขวัญ</a:t>
                      </a:r>
                    </a:p>
                  </a:txBody>
                  <a:tcPr marL="8276" marR="8276" marT="82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69.64</a:t>
                      </a:r>
                    </a:p>
                  </a:txBody>
                  <a:tcPr marL="8276" marR="8276" marT="8276" marB="0" anchor="b"/>
                </a:tc>
              </a:tr>
              <a:tr h="35258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รพ.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สต.ทุ่งกบินทร์ ตำบลวังใหม่</a:t>
                      </a:r>
                    </a:p>
                  </a:txBody>
                  <a:tcPr marL="8276" marR="8276" marT="82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68.89</a:t>
                      </a:r>
                    </a:p>
                  </a:txBody>
                  <a:tcPr marL="8276" marR="8276" marT="8276" marB="0" anchor="b"/>
                </a:tc>
              </a:tr>
              <a:tr h="35258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รพ.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สต.หนองไทร ตำบลศาลาลำดวน</a:t>
                      </a:r>
                    </a:p>
                  </a:txBody>
                  <a:tcPr marL="8276" marR="8276" marT="82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66.67</a:t>
                      </a:r>
                    </a:p>
                  </a:txBody>
                  <a:tcPr marL="8276" marR="8276" marT="8276" marB="0" anchor="b"/>
                </a:tc>
              </a:tr>
              <a:tr h="35258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รพ.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สต.ทับทิมสยาม ตำบลทัพไทย</a:t>
                      </a:r>
                    </a:p>
                  </a:txBody>
                  <a:tcPr marL="8276" marR="8276" marT="82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66.67</a:t>
                      </a:r>
                    </a:p>
                  </a:txBody>
                  <a:tcPr marL="8276" marR="8276" marT="8276" marB="0" anchor="b"/>
                </a:tc>
              </a:tr>
              <a:tr h="35258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รพ.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สต.หนองสังข์</a:t>
                      </a:r>
                    </a:p>
                  </a:txBody>
                  <a:tcPr marL="8276" marR="8276" marT="82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66.67</a:t>
                      </a:r>
                    </a:p>
                  </a:txBody>
                  <a:tcPr marL="8276" marR="8276" marT="8276" marB="0" anchor="b"/>
                </a:tc>
              </a:tr>
              <a:tr h="35258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รพ.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สต.บ้านท่าเกวียน ตำบลท่าเกวียน</a:t>
                      </a:r>
                    </a:p>
                  </a:txBody>
                  <a:tcPr marL="8276" marR="8276" marT="82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63.46</a:t>
                      </a:r>
                    </a:p>
                  </a:txBody>
                  <a:tcPr marL="8276" marR="8276" marT="8276" marB="0" anchor="b"/>
                </a:tc>
              </a:tr>
              <a:tr h="35258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รพ.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สต.รัตนะ ตำบลทัพไทย</a:t>
                      </a:r>
                    </a:p>
                  </a:txBody>
                  <a:tcPr marL="8276" marR="8276" marT="82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57.89</a:t>
                      </a:r>
                    </a:p>
                  </a:txBody>
                  <a:tcPr marL="8276" marR="8276" marT="8276" marB="0" anchor="b"/>
                </a:tc>
              </a:tr>
              <a:tr h="35258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รพ.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สต.คลองหมากนัด ตำบลบ้านแก้ง</a:t>
                      </a:r>
                    </a:p>
                  </a:txBody>
                  <a:tcPr marL="8276" marR="8276" marT="82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55.56</a:t>
                      </a:r>
                    </a:p>
                  </a:txBody>
                  <a:tcPr marL="8276" marR="8276" marT="8276" marB="0" anchor="b"/>
                </a:tc>
              </a:tr>
              <a:tr h="352584"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รพ.</a:t>
                      </a:r>
                      <a:r>
                        <a:rPr lang="th-TH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สต.แสง์ ตำบลทัพเสด็จ</a:t>
                      </a:r>
                    </a:p>
                  </a:txBody>
                  <a:tcPr marL="8276" marR="8276" marT="827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35.29</a:t>
                      </a:r>
                    </a:p>
                  </a:txBody>
                  <a:tcPr marL="8276" marR="8276" marT="8276" marB="0" anchor="b"/>
                </a:tc>
              </a:tr>
            </a:tbl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4326" y="3441700"/>
            <a:ext cx="2760664" cy="1371600"/>
          </a:xfrm>
        </p:spPr>
        <p:txBody>
          <a:bodyPr/>
          <a:lstStyle/>
          <a:p>
            <a:pPr algn="ctr"/>
            <a:r>
              <a:rPr lang="th-TH" sz="1500" dirty="0"/>
              <a:t>ข้อมูล  ณ วันที่ </a:t>
            </a:r>
            <a:r>
              <a:rPr lang="en-US" sz="1500" dirty="0"/>
              <a:t>26 </a:t>
            </a:r>
            <a:r>
              <a:rPr lang="th-TH" sz="1500" dirty="0"/>
              <a:t>พฤษภาคม </a:t>
            </a:r>
            <a:r>
              <a:rPr lang="en-US" sz="1500" dirty="0"/>
              <a:t>2559</a:t>
            </a:r>
          </a:p>
          <a:p>
            <a:pPr algn="ctr"/>
            <a:r>
              <a:rPr lang="en-US" dirty="0"/>
              <a:t>http://</a:t>
            </a:r>
            <a:r>
              <a:rPr lang="en-US" dirty="0" smtClean="0"/>
              <a:t>203.157.145.19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81401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872" y="1372809"/>
            <a:ext cx="7598569" cy="1092200"/>
          </a:xfrm>
        </p:spPr>
        <p:txBody>
          <a:bodyPr>
            <a:normAutofit fontScale="90000"/>
          </a:bodyPr>
          <a:lstStyle/>
          <a:p>
            <a:r>
              <a:rPr lang="th-TH" sz="4500" b="1" dirty="0"/>
              <a:t>คณะทำงานพัฒนาคุณภาพข้อมูลสุขภาพ </a:t>
            </a:r>
            <a:r>
              <a:rPr lang="en-US" sz="4500" b="1" dirty="0"/>
              <a:t>HDC</a:t>
            </a:r>
            <a:endParaRPr lang="th-TH" sz="4500" dirty="0"/>
          </a:p>
        </p:txBody>
      </p:sp>
      <p:sp>
        <p:nvSpPr>
          <p:cNvPr id="6" name="Rectangle 5"/>
          <p:cNvSpPr/>
          <p:nvPr/>
        </p:nvSpPr>
        <p:spPr>
          <a:xfrm>
            <a:off x="890545" y="2330097"/>
            <a:ext cx="81035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/>
              <a:t>แนวทางการดำเนินการจัดตั้งทีมพัฒนาคุณภาพข้อมูลสุขภาพ HDC</a:t>
            </a:r>
          </a:p>
          <a:p>
            <a:r>
              <a:rPr lang="th-TH" sz="2400" dirty="0"/>
              <a:t>ทีมพัฒนาคุณภาพข้อมูลสุขภาพ HDC ระดับอำเภอ ประกอบด้วยตัวแทนอย่างน้อย ดังต่อไปนี้</a:t>
            </a:r>
          </a:p>
          <a:p>
            <a:r>
              <a:rPr lang="th-TH" sz="2400" dirty="0"/>
              <a:t>- ผู้ช่วย สสอ. ที่รับผิดชอบด้านข้อมูล (แต่งตั้งเป็น CIO ของ สสอ. และ ประธานคณะทำงาน)</a:t>
            </a:r>
          </a:p>
          <a:p>
            <a:r>
              <a:rPr lang="th-TH" sz="2400" dirty="0"/>
              <a:t>- ผู้แทน Coder จาก รพช/รพท.</a:t>
            </a:r>
          </a:p>
          <a:p>
            <a:r>
              <a:rPr lang="th-TH" sz="2400" dirty="0"/>
              <a:t>- หัวหน้างานที่รับผิดชอบข้อมูล จาก รพช/รพท.</a:t>
            </a:r>
          </a:p>
          <a:p>
            <a:r>
              <a:rPr lang="th-TH" sz="2400" dirty="0"/>
              <a:t>- ผู้แทนจาก รพ.สต.</a:t>
            </a:r>
          </a:p>
          <a:p>
            <a:r>
              <a:rPr lang="th-TH" sz="2400" dirty="0"/>
              <a:t>หมายเหตุ : จำนวนคณะทำงานตามความเหมาะสม</a:t>
            </a:r>
          </a:p>
        </p:txBody>
      </p:sp>
    </p:spTree>
    <p:extLst>
      <p:ext uri="{BB962C8B-B14F-4D97-AF65-F5344CB8AC3E}">
        <p14:creationId xmlns:p14="http://schemas.microsoft.com/office/powerpoint/2010/main" val="51419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747" y="731539"/>
            <a:ext cx="8446245" cy="1092200"/>
          </a:xfrm>
        </p:spPr>
        <p:txBody>
          <a:bodyPr>
            <a:normAutofit fontScale="90000"/>
          </a:bodyPr>
          <a:lstStyle/>
          <a:p>
            <a:r>
              <a:rPr lang="th-TH" sz="4500" b="1" dirty="0"/>
              <a:t>โดยมีเป้าหมายการพัฒนาคุณภาพข้อมูลสุขภาพ </a:t>
            </a:r>
            <a:r>
              <a:rPr lang="en-US" sz="4500" b="1" dirty="0"/>
              <a:t>HDC </a:t>
            </a:r>
            <a:r>
              <a:rPr lang="th-TH" sz="4500" b="1" dirty="0"/>
              <a:t>ดังนี้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438" y="1823739"/>
            <a:ext cx="81035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th-TH" sz="2400" dirty="0" smtClean="0"/>
              <a:t>มี</a:t>
            </a:r>
            <a:r>
              <a:rPr lang="th-TH" sz="2400" dirty="0"/>
              <a:t>ข้อมูลสถานการณ์ปัจจุบัน ที่มีความครอบคลุมของการรายงาน ความถูกต้องและความทันเวลา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2400" dirty="0" smtClean="0"/>
              <a:t>มี</a:t>
            </a:r>
            <a:r>
              <a:rPr lang="th-TH" sz="2400" dirty="0"/>
              <a:t>ทีมในระดับอำเภอ/จังหวัด สำหรับการตรวจสอบคุณภาพการบันทึกข้อมูล ข้อมูลการให้รหัสโรคและหัตถการ และการนำข้อมูลมาวิเคราะห์เพื่อใช้ประโยชน์ในพื้นที่ของตนเอง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2400" dirty="0" smtClean="0"/>
              <a:t>มี</a:t>
            </a:r>
            <a:r>
              <a:rPr lang="th-TH" sz="2400" dirty="0"/>
              <a:t>เครื่องมือหรือโปรแกรมที่ใช้สำหรับการตรวจสอบข้อมูล ทั้งในระดับอำเภอ จังหวัดและส่วนกลาง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2400" dirty="0" smtClean="0"/>
              <a:t>มี</a:t>
            </a:r>
            <a:r>
              <a:rPr lang="th-TH" sz="2400" dirty="0"/>
              <a:t>การคืนข้อมูลกลับให้พื้นที่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2400" dirty="0" smtClean="0"/>
              <a:t>ชุด</a:t>
            </a:r>
            <a:r>
              <a:rPr lang="th-TH" sz="2400" dirty="0"/>
              <a:t>ข้อมูลสุขภาพต้องเป็นชุดเดียวกัน ไม่ว่าจะจัดเก็บ/จัดส่งที่ไหน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2400" dirty="0" smtClean="0"/>
              <a:t>ดำเนินการ</a:t>
            </a:r>
            <a:r>
              <a:rPr lang="th-TH" sz="2400" dirty="0"/>
              <a:t>ตามแนวทางมาตรฐานการบันทึก การจัดเก็บ การส่งออกข้อมูลตามแฟ้มมาตรฐาน การวิเคราะห์ข้อมูล การจัดทำสถิติ และการป้องกันความลับของข้อมูลผู้ป่วย</a:t>
            </a:r>
          </a:p>
          <a:p>
            <a:pPr marL="457200" indent="-457200">
              <a:buFont typeface="+mj-lt"/>
              <a:buAutoNum type="arabicPeriod"/>
            </a:pPr>
            <a:r>
              <a:rPr lang="th-TH" sz="2400" dirty="0" smtClean="0"/>
              <a:t>มี</a:t>
            </a:r>
            <a:r>
              <a:rPr lang="th-TH" sz="2400" dirty="0"/>
              <a:t>การใช้ประโยชน์จากข้อมูล 43 แฟ้ม ในการติดตามตัวชี้วัดหรือนโยบายต่างๆ</a:t>
            </a:r>
          </a:p>
        </p:txBody>
      </p:sp>
    </p:spTree>
    <p:extLst>
      <p:ext uri="{BB962C8B-B14F-4D97-AF65-F5344CB8AC3E}">
        <p14:creationId xmlns:p14="http://schemas.microsoft.com/office/powerpoint/2010/main" val="406662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664</TotalTime>
  <Words>1473</Words>
  <Application>Microsoft Office PowerPoint</Application>
  <PresentationFormat>นำเสนอทางหน้าจอ (4:3)</PresentationFormat>
  <Paragraphs>189</Paragraphs>
  <Slides>8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8</vt:i4>
      </vt:variant>
    </vt:vector>
  </HeadingPairs>
  <TitlesOfParts>
    <vt:vector size="9" baseType="lpstr">
      <vt:lpstr>Celestial</vt:lpstr>
      <vt:lpstr>OPV3 &amp; คณะทำงานพัฒนาคุณภาพข้อมูล HDC</vt:lpstr>
      <vt:lpstr>12 พ.ค. 2559 ประชุมใหญ่เพื่อขับเคลื่อนการพัฒนาข้อมูล EPI และ TypeArea</vt:lpstr>
      <vt:lpstr>76.15 % </vt:lpstr>
      <vt:lpstr>งานนำเสนอ PowerPoint</vt:lpstr>
      <vt:lpstr>งานนำเสนอ PowerPoint</vt:lpstr>
      <vt:lpstr>หน่วยบริการที่มีข้อมูล OPV3 ต่ำ 10 อันดับ</vt:lpstr>
      <vt:lpstr>คณะทำงานพัฒนาคุณภาพข้อมูลสุขภาพ HDC</vt:lpstr>
      <vt:lpstr>โดยมีเป้าหมายการพัฒนาคุณภาพข้อมูลสุขภาพ HDC ดังนี้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OPV3 &amp; TYpearea</dc:title>
  <dc:creator>Doctorcomp24</dc:creator>
  <cp:lastModifiedBy>User</cp:lastModifiedBy>
  <cp:revision>31</cp:revision>
  <cp:lastPrinted>2016-05-27T04:50:37Z</cp:lastPrinted>
  <dcterms:created xsi:type="dcterms:W3CDTF">2016-05-11T04:29:24Z</dcterms:created>
  <dcterms:modified xsi:type="dcterms:W3CDTF">2016-05-27T06:28:20Z</dcterms:modified>
</cp:coreProperties>
</file>