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60" r:id="rId3"/>
    <p:sldId id="267" r:id="rId4"/>
    <p:sldId id="268" r:id="rId5"/>
    <p:sldId id="273" r:id="rId6"/>
    <p:sldId id="274" r:id="rId7"/>
    <p:sldId id="264" r:id="rId8"/>
    <p:sldId id="256" r:id="rId9"/>
    <p:sldId id="266" r:id="rId10"/>
    <p:sldId id="272" r:id="rId11"/>
    <p:sldId id="271" r:id="rId12"/>
    <p:sldId id="261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ลักษณะสีปานกลาง 4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ลักษณะสีอ่อน 3 - เน้น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ลักษณะชุดรูปแบบ 1 - เน้น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ลักษณะสีอ่อน 2 - เน้น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ลักษณะสีอ่อน 3 - เน้น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ลักษณะสีอ่อน 3 - เน้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CF323-D1C6-4F80-8D0D-222B14870AC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B9E3F-BA8B-4D46-AA56-BE87956D6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52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2B9E3F-BA8B-4D46-AA56-BE87956D6C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0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B357-4108-4318-A49D-2A04FC060CFF}" type="datetimeFigureOut">
              <a:rPr lang="th-TH" smtClean="0"/>
              <a:t>01/05/66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A7C-82B1-4D0C-9BDE-5751BB9AE7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791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B357-4108-4318-A49D-2A04FC060CFF}" type="datetimeFigureOut">
              <a:rPr lang="th-TH" smtClean="0"/>
              <a:t>01/05/66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A7C-82B1-4D0C-9BDE-5751BB9AE7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4665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B357-4108-4318-A49D-2A04FC060CFF}" type="datetimeFigureOut">
              <a:rPr lang="th-TH" smtClean="0"/>
              <a:t>01/05/66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A7C-82B1-4D0C-9BDE-5751BB9AE7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036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60E6C-B003-49C6-AB5A-94ED65A9E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D4BD40-DA6B-48F8-B133-1370E3D39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D75067-D3F0-4F23-A653-992EB46B3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2BE-B948-4BC6-B7F2-F7AD67775BA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FDE09-368A-4DE3-BA00-4C5EB107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76066-C132-4D80-847F-9EE3E5E98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C571-5342-4643-9885-FD5A55B6A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38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379EC-661E-41A2-A5F2-9BD50BF45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BFBEC-B401-4AE7-9059-60F23148A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25E57-6907-4EAE-8CD5-6B3A946AD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2BE-B948-4BC6-B7F2-F7AD67775BA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59DA-2E2E-4C75-99FB-35910EC73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0C3AE-AE29-4C9F-B6D9-CC50199D3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C571-5342-4643-9885-FD5A55B6A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01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4F5CD-9ECC-4F9A-9884-223B4569E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65F47-E37E-43DF-9D8D-13F1CA5D2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A8762-3099-43DF-8436-1BF47E83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2BE-B948-4BC6-B7F2-F7AD67775BA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89713-048C-44AA-9C16-355F872A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AAE39-5641-4FFD-B469-8E22681C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C571-5342-4643-9885-FD5A55B6A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85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5BA9F-5D6C-4310-9DE3-41600530A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05F5C-F2F9-48C2-B981-64799D371A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A7C222-9472-424B-B36C-BE9BEEB80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FD7CA-DAF3-45FA-AB2C-CFC2D517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2BE-B948-4BC6-B7F2-F7AD67775BA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27857A-4FC1-4064-BE00-E4FB6CAA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E37BAA-C022-4EBD-8BB6-26828FE0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C571-5342-4643-9885-FD5A55B6A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61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3F3DA-7FD7-4654-A63C-04EB0D783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65C72-EAF2-4A1E-B4CD-415976B35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5CAF7-FFB3-47B7-B799-61929CB9C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C85996-3353-406B-876E-1E51A47D99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2A6267-D744-41E9-AD2C-E6701757D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052AB7-50DD-4DEB-B0ED-E130B731B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2BE-B948-4BC6-B7F2-F7AD67775BA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9A2048-519B-4C3A-98C1-7640B8ED4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64C042-1FFE-4ED6-A491-BA3B05156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C571-5342-4643-9885-FD5A55B6A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05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497D-4273-488F-8B74-A2839C404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9FBDC2-A6BD-46F9-81BD-31A6FDDB8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2BE-B948-4BC6-B7F2-F7AD67775BA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B237D1-1C41-45A7-AF63-D147A81AE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BE28F-B33E-4B70-9CFC-8261A4244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C571-5342-4643-9885-FD5A55B6A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78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F44BDC-CCCE-4734-909A-AF2CEAC19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2BE-B948-4BC6-B7F2-F7AD67775BA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95C3AD-4747-4495-96E0-4CE9850E6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C402B-2938-419E-8864-3D5505C1B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C571-5342-4643-9885-FD5A55B6A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77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4A4A6-20DC-42A2-8289-AF351D3B2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03BC6-E6EE-4561-9DB3-2552FDC28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49A5C7-478D-46EB-926E-7E47A6F3B0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267B2-48EE-4DDE-8727-CC4755D9E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2BE-B948-4BC6-B7F2-F7AD67775BA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47409-704C-457A-9A9B-58A916EEF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BEE31-6A10-41F8-9FEA-0FD84B29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C571-5342-4643-9885-FD5A55B6A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B357-4108-4318-A49D-2A04FC060CFF}" type="datetimeFigureOut">
              <a:rPr lang="th-TH" smtClean="0"/>
              <a:t>01/05/66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A7C-82B1-4D0C-9BDE-5751BB9AE7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96703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F78C-479A-45CF-BD1D-7B0F0ACC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CF5DC-85FE-42A2-8593-28CE803D47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78109-0E67-4245-9C01-740D2D6BE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A257E-2835-4BC0-9356-866BB01AE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2BE-B948-4BC6-B7F2-F7AD67775BA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229AB-CE4B-4D97-9DCD-12D39D3ED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7829A-53FB-4101-8B1D-D7241F34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C571-5342-4643-9885-FD5A55B6A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85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6C979-C1C9-4B2A-BE84-3FE113C43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AEE0C-FD51-498A-9FDA-2EC747EB2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379E2-4C72-4823-93A7-E3B1E2D82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2BE-B948-4BC6-B7F2-F7AD67775BA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370A1-FDE5-4445-88CD-DA808B473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118BF-35CF-4CD9-A279-62377E135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C571-5342-4643-9885-FD5A55B6A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69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DE86C8-C9F8-4EE9-93A2-F284524B2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5081A7-8109-432A-AF57-07F070FE4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F9827-7AB9-45F4-A166-0618EBBE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72BE-B948-4BC6-B7F2-F7AD67775BA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32824-808E-4534-8706-06863E42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7FF2B-535D-4DE9-A0A1-B9633A10B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C571-5342-4643-9885-FD5A55B6A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7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B357-4108-4318-A49D-2A04FC060CFF}" type="datetimeFigureOut">
              <a:rPr lang="th-TH" smtClean="0"/>
              <a:t>01/05/66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A7C-82B1-4D0C-9BDE-5751BB9AE7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896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B357-4108-4318-A49D-2A04FC060CFF}" type="datetimeFigureOut">
              <a:rPr lang="th-TH" smtClean="0"/>
              <a:t>01/05/66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A7C-82B1-4D0C-9BDE-5751BB9AE7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852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B357-4108-4318-A49D-2A04FC060CFF}" type="datetimeFigureOut">
              <a:rPr lang="th-TH" smtClean="0"/>
              <a:t>01/05/66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A7C-82B1-4D0C-9BDE-5751BB9AE7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7497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B357-4108-4318-A49D-2A04FC060CFF}" type="datetimeFigureOut">
              <a:rPr lang="th-TH" smtClean="0"/>
              <a:t>01/05/66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A7C-82B1-4D0C-9BDE-5751BB9AE7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0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B357-4108-4318-A49D-2A04FC060CFF}" type="datetimeFigureOut">
              <a:rPr lang="th-TH" smtClean="0"/>
              <a:t>01/05/66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A7C-82B1-4D0C-9BDE-5751BB9AE7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361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B357-4108-4318-A49D-2A04FC060CFF}" type="datetimeFigureOut">
              <a:rPr lang="th-TH" smtClean="0"/>
              <a:t>01/05/66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A7C-82B1-4D0C-9BDE-5751BB9AE7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009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B357-4108-4318-A49D-2A04FC060CFF}" type="datetimeFigureOut">
              <a:rPr lang="th-TH" smtClean="0"/>
              <a:t>01/05/66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93A7C-82B1-4D0C-9BDE-5751BB9AE7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561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9B357-4108-4318-A49D-2A04FC060CFF}" type="datetimeFigureOut">
              <a:rPr lang="th-TH" smtClean="0"/>
              <a:t>01/05/66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93A7C-82B1-4D0C-9BDE-5751BB9AE70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614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EFA0E-2B79-4DB5-8DD3-9CCB4132A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C29A6-1F06-4ACA-A489-5B58BA36D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D7BEA-C501-4E89-BD00-EA57835F5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E72BE-B948-4BC6-B7F2-F7AD67775BAF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7151A-7E8F-4278-8A89-848274BB67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C4B4E-88D9-4D52-92B1-31731BE4E6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2C571-5342-4643-9885-FD5A55B6A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8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3B276-16F7-4F76-9455-B9CF429C3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628800"/>
            <a:ext cx="7886700" cy="2689934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h-TH" sz="3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ctr">
              <a:buNone/>
            </a:pPr>
            <a:r>
              <a:rPr lang="th-TH" sz="6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งานตรวจสอบภายใน </a:t>
            </a:r>
          </a:p>
          <a:p>
            <a:pPr marL="0" indent="0" algn="ctr">
              <a:buNone/>
            </a:pPr>
            <a:r>
              <a:rPr lang="th-TH" sz="60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สำนักงานสาธารณสุขจังหวัดสระแก้ว</a:t>
            </a:r>
          </a:p>
        </p:txBody>
      </p:sp>
    </p:spTree>
    <p:extLst>
      <p:ext uri="{BB962C8B-B14F-4D97-AF65-F5344CB8AC3E}">
        <p14:creationId xmlns:p14="http://schemas.microsoft.com/office/powerpoint/2010/main" val="1660514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ทบทวน/เพิ่มเติมข้อมูลทุก </a:t>
            </a:r>
            <a:r>
              <a: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MOIT 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MOIT1-2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</a:t>
            </a:r>
            <a:r>
              <a: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) 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ให้ครบถ้วน ถูกต้อง และตรงประเด็น ตามคู่มือทุกประการ เนื่องจากคะแนน </a:t>
            </a:r>
            <a:r>
              <a: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MOIT1-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22</a:t>
            </a:r>
            <a:r>
              <a: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ในไตรมาส 2</a:t>
            </a:r>
            <a:r>
              <a: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endParaRPr lang="th-TH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</a:t>
            </a:r>
            <a:r>
              <a:rPr lang="th-TH" b="1" u="sng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อาจลดลง 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ในไตรมาส 3 หากไม่ปรับแก้/เพิ่มเติมข้อมูล ให้ครบถ้วนถูกต้องและ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เป็นปัจจุบัน</a:t>
            </a:r>
          </a:p>
          <a:p>
            <a:pPr>
              <a:spcBef>
                <a:spcPts val="0"/>
              </a:spcBef>
            </a:pP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ควรจัดเรียงข้อมูลและใส่หัวข้อในแต่ละ </a:t>
            </a:r>
            <a:r>
              <a: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MOIT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เพื่อให้ผู้ตรวจประเมินเข้าถึงได้ง่าย หากไม่เรียงหัวข้อ อาจตรวจไม่พบข้อมูล ทำให้ไม่ได้คะแนนใน </a:t>
            </a:r>
            <a:r>
              <a: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MOIT 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นั้น</a:t>
            </a:r>
          </a:p>
          <a:p>
            <a:pPr>
              <a:spcBef>
                <a:spcPts val="0"/>
              </a:spcBef>
            </a:pP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ควรตรวจสอบ </a:t>
            </a:r>
            <a:r>
              <a:rPr lang="en-US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link 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ว่ามีข้อมูลหรือไม่ ก่อนยืนยันส่งข้อมูล</a:t>
            </a:r>
          </a:p>
          <a:p>
            <a:pPr marL="0" indent="0">
              <a:spcBef>
                <a:spcPts val="0"/>
              </a:spcBef>
              <a:buNone/>
            </a:pPr>
            <a:endParaRPr lang="th-TH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2800" b="1" u="sng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หมายเหตุ </a:t>
            </a: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หากมีข้อสงสัย สามารถสอบถามได้ที่งานตรวจสอบภายใน ชั้น 1 สสจ.สก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โทร 0 3742 5141 ต่อ 113 หรือสอบถามผู้ตรวจประเมินได้โดยตรง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   </a:t>
            </a:r>
            <a:r>
              <a:rPr lang="th-TH" b="1" u="sng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      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ข้อเสนอแนะ ไตรมาส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3</a:t>
            </a: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(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MOIT1-2</a:t>
            </a: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2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  <a:endParaRPr lang="th-TH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550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A3A5-5600-56C9-EE27-80A2B770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613" y="692696"/>
            <a:ext cx="8424773" cy="7659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b="1" dirty="0">
                <a:solidFill>
                  <a:schemeClr val="accent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การประเมินคุณธรรมและความโปร่งใสฯ </a:t>
            </a:r>
            <a:r>
              <a:rPr lang="en-US" b="1" dirty="0">
                <a:solidFill>
                  <a:schemeClr val="accent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(ITA)</a:t>
            </a:r>
            <a:r>
              <a:rPr lang="th-TH" b="1" dirty="0">
                <a:solidFill>
                  <a:schemeClr val="accent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ไตรมาสที่ 3/256</a:t>
            </a:r>
            <a:r>
              <a:rPr lang="en-US" b="1" dirty="0">
                <a:solidFill>
                  <a:schemeClr val="accent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6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B8FD2B-85A8-2348-31D6-673241417B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116" y="1844824"/>
            <a:ext cx="3907766" cy="4394581"/>
          </a:xfrm>
          <a:ln>
            <a:solidFill>
              <a:schemeClr val="accent1"/>
            </a:solidFill>
          </a:ln>
        </p:spPr>
      </p:pic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4A10B94A-9C07-C385-F033-4F9AA7E5FE81}"/>
              </a:ext>
            </a:extLst>
          </p:cNvPr>
          <p:cNvSpPr txBox="1"/>
          <p:nvPr/>
        </p:nvSpPr>
        <p:spPr>
          <a:xfrm>
            <a:off x="2633801" y="3212976"/>
            <a:ext cx="390776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685800"/>
            <a:r>
              <a:rPr lang="th-TH" sz="27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11 เมษายน 2566</a:t>
            </a:r>
          </a:p>
          <a:p>
            <a:pPr algn="ctr" defTabSz="685800"/>
            <a:r>
              <a:rPr lang="th-TH" sz="27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ถึงวันที่ 30 มิถุนายน 2566</a:t>
            </a:r>
            <a:endParaRPr lang="en-US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600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96756" y="476672"/>
            <a:ext cx="7920880" cy="1152128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5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แผนตรวจสอบภายในรอบที่</a:t>
            </a:r>
            <a:r>
              <a:rPr lang="en-US" sz="5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2</a:t>
            </a:r>
            <a:r>
              <a:rPr lang="th-TH" sz="5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/2566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053923"/>
              </p:ext>
            </p:extLst>
          </p:nvPr>
        </p:nvGraphicFramePr>
        <p:xfrm>
          <a:off x="696756" y="1844824"/>
          <a:ext cx="7920880" cy="4632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952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25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844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วัน/เดือน/ปี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หน่วยรับตรวจ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265">
                <a:tc>
                  <a:txBody>
                    <a:bodyPr/>
                    <a:lstStyle/>
                    <a:p>
                      <a:r>
                        <a:rPr lang="th-TH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r>
                        <a:rPr lang="en-US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r>
                        <a:rPr lang="th-TH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พฤษภาคม 256</a:t>
                      </a:r>
                      <a:r>
                        <a:rPr lang="en-US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</a:t>
                      </a:r>
                      <a:endParaRPr lang="th-TH" sz="24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สสอ.โคกสูง / รพ.สต.หนองแวง</a:t>
                      </a:r>
                    </a:p>
                    <a:p>
                      <a:endParaRPr lang="th-TH" sz="24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265">
                <a:tc>
                  <a:txBody>
                    <a:bodyPr/>
                    <a:lstStyle/>
                    <a:p>
                      <a:r>
                        <a:rPr lang="th-TH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r>
                        <a:rPr lang="en-US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r>
                        <a:rPr lang="th-TH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พฤษภาคม 256</a:t>
                      </a:r>
                      <a:r>
                        <a:rPr lang="en-US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</a:t>
                      </a:r>
                      <a:endParaRPr lang="th-TH" sz="24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สสอ.อรัญประเทศ / รพ.สต.เมืองไผ่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65">
                <a:tc>
                  <a:txBody>
                    <a:bodyPr/>
                    <a:lstStyle/>
                    <a:p>
                      <a:r>
                        <a:rPr lang="th-TH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 พฤษภาคม 2566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สสอ.เขาฉกรรจ์ / รพ.สต.เขาสามสิบ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265">
                <a:tc>
                  <a:txBody>
                    <a:bodyPr/>
                    <a:lstStyle/>
                    <a:p>
                      <a:r>
                        <a:rPr lang="en-US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r>
                        <a:rPr lang="th-TH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 พฤษภาคม 2566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สสอ.วังน้ำเย็น / รพ.สต.คลองตะเคียนชัย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265">
                <a:tc>
                  <a:txBody>
                    <a:bodyPr/>
                    <a:lstStyle/>
                    <a:p>
                      <a:r>
                        <a:rPr lang="th-TH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18 พฤษภาคม 2566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สสอ.เมือง / รพ.สต.แก่งสีเสียด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57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48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กำหนดการตรวจสอบภายในรอบที่ 2/2566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865460"/>
              </p:ext>
            </p:extLst>
          </p:nvPr>
        </p:nvGraphicFramePr>
        <p:xfrm>
          <a:off x="477888" y="1700808"/>
          <a:ext cx="8208912" cy="4495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1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87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6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เวลา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กิจกรรม</a:t>
                      </a:r>
                      <a:endParaRPr lang="en-US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09.00 น.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ทีมตรวจสอบ สสจ.สระแก้ว เดินทางถึงห้องประชุม สสอ.</a:t>
                      </a:r>
                      <a:endParaRPr lang="en-US" sz="2000" b="1" dirty="0">
                        <a:effectLst/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09.00 - 19.10 น.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ประธานทีมตรวจสอบแนะนำทีม</a:t>
                      </a:r>
                      <a:endParaRPr lang="en-US" sz="2000" b="1" dirty="0">
                        <a:effectLst/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09.10 - 11.30 น.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ทีมตรวจสอบ ดำเนินการตรวจสอบหน้างานตามกิจกรรมที่กำหนด และ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สรุปประเด็นข้อค้นพบแต่ละด้าน</a:t>
                      </a:r>
                      <a:endParaRPr lang="en-US" sz="2000" b="1" dirty="0">
                        <a:effectLst/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ea typeface="Cordia New"/>
                          <a:cs typeface="TH SarabunIT๙" panose="020B0500040200020003" pitchFamily="34" charset="-34"/>
                        </a:rPr>
                        <a:t>11.30 - 11.50 น.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anose="020B0500040200020003" pitchFamily="34" charset="-34"/>
                          <a:ea typeface="Cordia New"/>
                          <a:cs typeface="TH SarabunIT๙" panose="020B0500040200020003" pitchFamily="34" charset="-34"/>
                        </a:rPr>
                        <a:t>ถาม-ตอบ ประเด็นที่สงสัย</a:t>
                      </a:r>
                      <a:endParaRPr lang="en-US" sz="2000" b="1" dirty="0">
                        <a:effectLst/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1384308"/>
                  </a:ext>
                </a:extLst>
              </a:tr>
              <a:tr h="318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ea typeface="Cordia New"/>
                          <a:cs typeface="TH SarabunIT๙" panose="020B0500040200020003" pitchFamily="34" charset="-34"/>
                        </a:rPr>
                        <a:t>11.50 - 12.00น. 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anose="020B0500040200020003" pitchFamily="34" charset="-34"/>
                          <a:ea typeface="Cordia New"/>
                          <a:cs typeface="TH SarabunIT๙" panose="020B0500040200020003" pitchFamily="34" charset="-34"/>
                        </a:rPr>
                        <a:t>ประธานทีมตรวจสอบ กล่าวปิดการตรวจสอบ</a:t>
                      </a:r>
                      <a:endParaRPr lang="en-US" sz="2000" b="1" dirty="0">
                        <a:effectLst/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6599782"/>
                  </a:ext>
                </a:extLst>
              </a:tr>
              <a:tr h="318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12.00 - 13.00 น.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รับประทานอาหารกลางวัน</a:t>
                      </a:r>
                      <a:endParaRPr lang="en-US" sz="2000" b="1" dirty="0">
                        <a:effectLst/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13.30 น.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ทีมตรวจสอบ สสจ.สระแก้ว เดินทางถึงห้องประชุม รพ.สต.</a:t>
                      </a:r>
                      <a:endParaRPr lang="en-US" sz="2000" b="1" dirty="0">
                        <a:effectLst/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7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ea typeface="Cordia New"/>
                          <a:cs typeface="TH SarabunIT๙" panose="020B0500040200020003" pitchFamily="34" charset="-34"/>
                        </a:rPr>
                        <a:t>13.30-15.30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ทีมตรวจสอบ ดำเนินการตรวจสอบหน้างานตามกิจกรรมที่กำหนด และ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สรุปประเด็นข้อค้นพบแต่ละด้าน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6570682"/>
                  </a:ext>
                </a:extLst>
              </a:tr>
              <a:tr h="452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15.30-15.50 น.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ถาม-ตอบในประเด็นที่สงสัย</a:t>
                      </a:r>
                      <a:endParaRPr lang="en-US" sz="2000" b="1" dirty="0">
                        <a:effectLst/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15.50-16.00 น.</a:t>
                      </a:r>
                      <a:endParaRPr lang="en-US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ประธานทีมตรวจสอบ กล่าวปิดการตรวจสอบภายใน</a:t>
                      </a:r>
                      <a:endParaRPr lang="en-US" sz="2000" b="1" dirty="0">
                        <a:effectLst/>
                        <a:latin typeface="TH SarabunIT๙" panose="020B0500040200020003" pitchFamily="34" charset="-34"/>
                        <a:ea typeface="Cordia New"/>
                        <a:cs typeface="TH SarabunIT๙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00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7515A3-F2A5-4627-9882-266777834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276189"/>
              </p:ext>
            </p:extLst>
          </p:nvPr>
        </p:nvGraphicFramePr>
        <p:xfrm>
          <a:off x="330103" y="1030353"/>
          <a:ext cx="8496943" cy="5528649"/>
        </p:xfrm>
        <a:graphic>
          <a:graphicData uri="http://schemas.openxmlformats.org/drawingml/2006/table">
            <a:tbl>
              <a:tblPr/>
              <a:tblGrid>
                <a:gridCol w="614618">
                  <a:extLst>
                    <a:ext uri="{9D8B030D-6E8A-4147-A177-3AD203B41FA5}">
                      <a16:colId xmlns:a16="http://schemas.microsoft.com/office/drawing/2014/main" val="441462374"/>
                    </a:ext>
                  </a:extLst>
                </a:gridCol>
                <a:gridCol w="3129798">
                  <a:extLst>
                    <a:ext uri="{9D8B030D-6E8A-4147-A177-3AD203B41FA5}">
                      <a16:colId xmlns:a16="http://schemas.microsoft.com/office/drawing/2014/main" val="98380185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15626745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883289733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4186903658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4029202127"/>
                    </a:ext>
                  </a:extLst>
                </a:gridCol>
              </a:tblGrid>
              <a:tr h="52593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ลำดับ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กิจกรรมที่ตรวจสอบ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สสอ.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รพ.สต.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รายชื่อผู้ตรวจสอบ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ข้อมูลที่ตรวจสอบ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475588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ด้านเงินบริจาคและเงินเรี่ยไร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คุณปราโมทย์/คุณพิชิตชัย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ปีงบฯ 66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679928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ด้านระเบียบกระทรวงสาธารณสุขว่าด้วยเงินบำรุง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คุณปราโมทย์/คุณพิชิตชัย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ปีงบฯ 66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009172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ด้านการจัดซื้อจัดจ้างด้วยเงินบริจาค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คุณปราโมทย์/คุณพิชิตชัย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ปีงบฯ 66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402637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4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ด้านการจ่ายเงินค่าตอบแทน ฉ5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 √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คุณพาณี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ปีงบฯ 65 ไตรมาส 3-4 ถึง ปัจจุบัน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49564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ด้านค่าสาธารณูปโภค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คุณพาณี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ปีงบฯ 65 - ปัจจุบัน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250339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ด้าน พ.ต.ส.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-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คุณจาตุรงค์/คุณพรอนงค์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ปีงบฯ 66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157119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ด้านการบริหารจัดการยาและเวชภัณฑ์ที่มิใช่ยา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คุณสาน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ิษ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/คุณปรารถนา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ปีงบฯ 66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118102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ด้านเงินยืมราชการ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คุณสุดารัตน์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ปีงบฯ 66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815388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ด้านค่าใช้จ่ายในการจัดประชุมราชการ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คุณสุดารัตน์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ปีงบฯ 66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530005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ด้านค่าใช้จ่ายในการเดินทางไปราชการ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คุณสุดารัตน์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ปีงบฯ 66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90881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11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ea typeface="+mn-ea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ด้านการเงิน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th-TH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คุณสุธาทิพย์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ปีงบฯ 66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203636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ด้านค่าใช้จ่ายในการฝึกอบรม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คุณเปรมกมล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ปีงบฯ 66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05975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ด้านการบริหารพัสดุ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คุณธัญวรัตน์/คุณอรอนงค์/คุณนาตยา/คุณสร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ิญญา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/คุณเอื้องพร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เมษายน 65 - ปัจจุบัน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154577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ด้านจัดซื้อจัดจ้างพัสดุด้วยวิธีเฉพาะเจาะจง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คุณธัญวรัตน์/คุณอรอนงค์/คุณนาตยา/คุณสร</a:t>
                      </a:r>
                      <a:r>
                        <a:rPr kumimoji="0" lang="th-TH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ิญญา</a:t>
                      </a: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/คุณเอื้องพร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เมษายน 65 - ปัจจุบัน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13383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ด้านติดตามการใช้จ่ายเงินบำรุงของ สสอ. และ รพ.สต.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คุณวารุนี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ปีงบฯ 66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2383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แผนงาน/โครงการที่สำคัญและที่เป็นนโยบาย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คุณเปรมกมล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เมษายน 65-ปัจจุบัน </a:t>
                      </a:r>
                    </a:p>
                  </a:txBody>
                  <a:tcPr marL="7407" marR="7407" marT="740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285628"/>
                  </a:ext>
                </a:extLst>
              </a:tr>
              <a:tr h="2222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ITA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√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 -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คุณเปรมกมล/คุณวรางคณา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ปีงบฯ 66</a:t>
                      </a:r>
                    </a:p>
                  </a:txBody>
                  <a:tcPr marL="7407" marR="7407" marT="7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72927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DBFB6E7-6170-4132-8DAB-DAF1D042FD95}"/>
              </a:ext>
            </a:extLst>
          </p:cNvPr>
          <p:cNvSpPr txBox="1"/>
          <p:nvPr/>
        </p:nvSpPr>
        <p:spPr>
          <a:xfrm>
            <a:off x="323527" y="184361"/>
            <a:ext cx="8496943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กิจกรรมตรวจสอบภายในตามแบบสอบทานระบบควบคุมภายใน  </a:t>
            </a:r>
          </a:p>
          <a:p>
            <a:pPr algn="ctr"/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รอบที่ 2 ปีงบประมาณ พ.ศ. 2566 (หน่วยรับตรวจ </a:t>
            </a:r>
            <a:r>
              <a:rPr lang="en-US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: </a:t>
            </a:r>
            <a:r>
              <a:rPr lang="th-TH" sz="24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สสอ. / รพ.สต.)</a:t>
            </a:r>
            <a:endParaRPr lang="en-US" sz="24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041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B023A-114F-4BEF-BB16-259822160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2880320"/>
          </a:xfrm>
          <a:solidFill>
            <a:schemeClr val="tx2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ขอให้ภาคีเครือข่ายตรวจสอบภายในระดับอำเภอ ดำเนินการดังนี้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ออกตรวจสอบภายในให้แล้วเสร็จตามแผนที่กำหนด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ส่งรายงานผลการตรวจสอบภายในภาพรวม ให้งานตรวจสอบ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 ภายในวันที่ </a:t>
            </a:r>
            <a:r>
              <a:rPr lang="th-TH" sz="3600" b="1" u="sng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31 พฤษภาคม 2566</a:t>
            </a:r>
            <a:endParaRPr lang="en-US" sz="3600" b="1" u="sng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69EB89-806C-4534-971E-FB2FCA3B3CD4}"/>
              </a:ext>
            </a:extLst>
          </p:cNvPr>
          <p:cNvSpPr txBox="1"/>
          <p:nvPr/>
        </p:nvSpPr>
        <p:spPr>
          <a:xfrm>
            <a:off x="611560" y="764704"/>
            <a:ext cx="784887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ติดตามการออกตรวจสอบภายในตามแผนตรวจสอบ </a:t>
            </a:r>
          </a:p>
          <a:p>
            <a:pPr algn="ctr"/>
            <a:r>
              <a:rPr lang="th-TH" sz="40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ของภาคีเครือข่าย ฯ ปีงบประมาณ พ.ศ.2566</a:t>
            </a:r>
            <a:endParaRPr lang="en-US" sz="40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4349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539552" y="3140968"/>
            <a:ext cx="8229600" cy="27363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th-TH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รายงานผลตัวชี้วัด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h-TH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ร้อยละของหน่วยงานในสังกัดสำนักงานปลัดกระทรวงสาธารณสุขผ่านเกณฑ์การประเมิน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ITA </a:t>
            </a:r>
            <a:endParaRPr lang="th-TH" sz="36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th-TH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ประจำปีงบประมาณ พ.ศ.2566 (เป้าหมายร้อยละ 92)</a:t>
            </a:r>
            <a:endParaRPr lang="th-TH" sz="3600" b="1" dirty="0">
              <a:solidFill>
                <a:schemeClr val="tx1">
                  <a:lumMod val="65000"/>
                  <a:lumOff val="35000"/>
                </a:schemeClr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algn="ctr"/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308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5561856"/>
            <a:ext cx="8424936" cy="11795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h-TH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สรุปผลภาพเขต</a:t>
            </a:r>
            <a:br>
              <a:rPr lang="th-TH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     </a:t>
            </a:r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จังหวัดที่มีร้อยละของหน่วยงานผ่านเกณฑ์ มากที่สุดคือ สระแก้ว จันทบุรี และ ระยอง (ร้อยละ 100) รองลงมาคือ ฉะเชิงเทรา (ร้อยละ 95.65) และชลบุรี (ร้อยละ 83.33)  จังหวัดที่มีร้อยละของหน่วยงานผ่านเกณฑ์น้อยที่สุด ได้แก่ ปราจีนบุรี (ร้อยละ 60)</a:t>
            </a: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952844"/>
              </p:ext>
            </p:extLst>
          </p:nvPr>
        </p:nvGraphicFramePr>
        <p:xfrm>
          <a:off x="395536" y="1532736"/>
          <a:ext cx="8424935" cy="3886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33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8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60160">
                <a:tc>
                  <a:txBody>
                    <a:bodyPr/>
                    <a:lstStyle/>
                    <a:p>
                      <a:endParaRPr lang="th-TH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  <a:p>
                      <a:pPr algn="ctr"/>
                      <a:r>
                        <a:rPr lang="th-TH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จังหวัด</a:t>
                      </a:r>
                      <a:endParaRPr lang="th-TH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ร้อยละของหน่วยงาน</a:t>
                      </a:r>
                    </a:p>
                    <a:p>
                      <a:pPr algn="ctr"/>
                      <a:r>
                        <a:rPr lang="th-TH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ผ่านเกณฑ์ ≥ 60</a:t>
                      </a:r>
                      <a:endParaRPr lang="th-TH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ร้อยละของหน่วยงาน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ไม่</a:t>
                      </a:r>
                      <a:r>
                        <a:rPr kumimoji="0" lang="th-TH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ผ่านเกณฑ์ ≥ 60</a:t>
                      </a:r>
                    </a:p>
                    <a:p>
                      <a:pPr algn="ctr"/>
                      <a:endParaRPr lang="th-TH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304">
                <a:tc>
                  <a:txBody>
                    <a:bodyPr/>
                    <a:lstStyle/>
                    <a:p>
                      <a:r>
                        <a:rPr lang="th-TH" sz="180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ฉะเชิงเทรา</a:t>
                      </a:r>
                      <a:endParaRPr lang="th-TH" sz="18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95.65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304">
                <a:tc>
                  <a:txBody>
                    <a:bodyPr/>
                    <a:lstStyle/>
                    <a:p>
                      <a:r>
                        <a:rPr lang="th-TH" sz="180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ปราจีนบุรี</a:t>
                      </a:r>
                      <a:endParaRPr lang="th-TH" sz="18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304">
                <a:tc>
                  <a:txBody>
                    <a:bodyPr/>
                    <a:lstStyle/>
                    <a:p>
                      <a:r>
                        <a:rPr lang="th-TH" sz="18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สระแก้ว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304">
                <a:tc>
                  <a:txBody>
                    <a:bodyPr/>
                    <a:lstStyle/>
                    <a:p>
                      <a:r>
                        <a:rPr lang="th-TH" sz="180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สมุทรปราการ</a:t>
                      </a:r>
                      <a:endParaRPr lang="th-TH" sz="18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61.54</a:t>
                      </a:r>
                      <a:endParaRPr lang="th-TH" sz="1800" b="0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38.46</a:t>
                      </a:r>
                      <a:endParaRPr lang="th-TH" sz="1800" b="0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304">
                <a:tc>
                  <a:txBody>
                    <a:bodyPr/>
                    <a:lstStyle/>
                    <a:p>
                      <a:r>
                        <a:rPr lang="th-TH" sz="180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จันทบุรี</a:t>
                      </a:r>
                      <a:endParaRPr lang="th-TH" sz="18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100.00</a:t>
                      </a:r>
                      <a:endParaRPr lang="th-TH" sz="1800" b="0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0.00</a:t>
                      </a:r>
                      <a:endParaRPr lang="th-TH" sz="1800" b="0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304">
                <a:tc>
                  <a:txBody>
                    <a:bodyPr/>
                    <a:lstStyle/>
                    <a:p>
                      <a:r>
                        <a:rPr lang="th-TH" sz="180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ชลบุรี</a:t>
                      </a:r>
                      <a:endParaRPr lang="th-TH" sz="18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83.33</a:t>
                      </a:r>
                      <a:endParaRPr lang="th-TH" sz="1800" b="0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16.67</a:t>
                      </a:r>
                      <a:endParaRPr lang="th-TH" sz="1800" b="0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04">
                <a:tc>
                  <a:txBody>
                    <a:bodyPr/>
                    <a:lstStyle/>
                    <a:p>
                      <a:r>
                        <a:rPr lang="th-TH" sz="180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ตราด</a:t>
                      </a:r>
                      <a:endParaRPr lang="th-TH" sz="18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73.33</a:t>
                      </a:r>
                      <a:endParaRPr lang="th-TH" sz="1800" b="0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26.67</a:t>
                      </a:r>
                      <a:endParaRPr lang="th-TH" sz="1800" b="0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304">
                <a:tc>
                  <a:txBody>
                    <a:bodyPr/>
                    <a:lstStyle/>
                    <a:p>
                      <a:r>
                        <a:rPr lang="th-TH" sz="180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ระยอง</a:t>
                      </a:r>
                      <a:endParaRPr lang="th-TH" sz="1800" b="1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100.00</a:t>
                      </a:r>
                      <a:endParaRPr lang="th-TH" sz="1800" b="0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0.00</a:t>
                      </a:r>
                      <a:endParaRPr lang="th-TH" sz="1800" b="0" dirty="0"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107504" y="44624"/>
            <a:ext cx="8928992" cy="13681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รายงานผลตัวชี้วัด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: </a:t>
            </a:r>
            <a:r>
              <a:rPr lang="th-TH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ร้อยละของหน่วยงานในสังกัดสำนักงานปลัดกระทรวงสาธารณสุข</a:t>
            </a:r>
          </a:p>
          <a:p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ผ่านเกณฑ์การประเมิน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ITA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ไตรมาส 2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(ร้อยละ 82)จำแนกตามจังหวัดในเขตสุขภาพที่ 6</a:t>
            </a:r>
            <a:endParaRPr lang="th-TH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69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1"/>
          <p:cNvSpPr txBox="1">
            <a:spLocks noGrp="1"/>
          </p:cNvSpPr>
          <p:nvPr>
            <p:ph type="title"/>
          </p:nvPr>
        </p:nvSpPr>
        <p:spPr>
          <a:xfrm>
            <a:off x="256039" y="116632"/>
            <a:ext cx="5112568" cy="1143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ร้อยละของหน่วยงานในสังกัดสำนักงานปลัดกระทรวงสาธารณสุข</a:t>
            </a:r>
            <a:b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ผ่านเกณฑ์การประเมิน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ITA 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(ไตรมาสที่ 2 ร้อยละ 82) จังหวัดสระแก้ว</a:t>
            </a:r>
          </a:p>
        </p:txBody>
      </p:sp>
      <p:graphicFrame>
        <p:nvGraphicFramePr>
          <p:cNvPr id="6" name="ตัวแทนเนื้อหา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317601"/>
              </p:ext>
            </p:extLst>
          </p:nvPr>
        </p:nvGraphicFramePr>
        <p:xfrm>
          <a:off x="256039" y="1319024"/>
          <a:ext cx="5040560" cy="5372079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48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5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1451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ลำดับ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หน่วยงาน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หน่วยงาน</a:t>
                      </a:r>
                    </a:p>
                    <a:p>
                      <a:pPr algn="ctr" fontAlgn="b"/>
                      <a:r>
                        <a:rPr lang="th-TH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ผ่านเกณฑ์ ≥ ร้อยละ </a:t>
                      </a:r>
                      <a:r>
                        <a:rPr lang="en-US" sz="16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60</a:t>
                      </a:r>
                    </a:p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(ผ่าน 14 ข้อ จาก 22 ข้อ)</a:t>
                      </a:r>
                    </a:p>
                  </a:txBody>
                  <a:tcPr marL="7619" marR="7619" marT="7619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หน่วยงาน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ไม่ผ่านเกณฑ์ ≥ ร้อยละ 60</a:t>
                      </a:r>
                      <a:endParaRPr kumimoji="0" lang="th-TH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TH SarabunIT๙" panose="020B0500040200020003" pitchFamily="34" charset="-34"/>
                        <a:ea typeface="+mn-ea"/>
                        <a:cs typeface="TH SarabunIT๙" panose="020B0500040200020003" pitchFamily="34" charset="-34"/>
                      </a:endParaRPr>
                    </a:p>
                    <a:p>
                      <a:pPr algn="ctr" fontAlgn="b"/>
                      <a:endParaRPr lang="th-TH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สสจ.สระแก้ว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77.27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รพร.สระแก้ว</a:t>
                      </a:r>
                      <a:endParaRPr lang="th-TH" sz="1400" b="1" i="0" u="none" strike="noStrike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77.27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3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รพ.อรัญประเทศ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81.82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4</a:t>
                      </a:r>
                      <a:endParaRPr lang="th-TH" sz="1400" b="1" i="0" u="none" strike="noStrike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</a:t>
                      </a:r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.เขาฉกรรจ์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86.36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5</a:t>
                      </a:r>
                      <a:endParaRPr lang="th-TH" sz="1400" b="1" i="0" u="none" strike="noStrike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</a:t>
                      </a:r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.คลองหาด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</a:t>
                      </a:r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.โคกสูง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6.36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</a:t>
                      </a:r>
                      <a:endParaRPr lang="th-TH" sz="1400" b="1" i="0" u="none" strike="noStrike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สสอ.ตาพระยา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99.09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</a:t>
                      </a:r>
                      <a:endParaRPr lang="th-TH" sz="1400" b="1" i="0" u="none" strike="noStrike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สสอ.เมืองสระแก้ว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90.91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</a:t>
                      </a:r>
                      <a:endParaRPr lang="th-TH" sz="1400" b="1" i="0" u="none" strike="noStrike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สสอ.วังน้ำเย็น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สสอ.วังสมบูรณ์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88.64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11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สสอ.วัฒนานคร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72.73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12</a:t>
                      </a:r>
                      <a:endParaRPr lang="th-TH" sz="1400" b="1" i="0" u="none" strike="noStrike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สสอ.อรัญประเทศ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84.55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13</a:t>
                      </a:r>
                      <a:endParaRPr lang="th-TH" sz="1400" b="1" i="0" u="none" strike="noStrike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รพ.เขาฉกรรจ์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86.36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14</a:t>
                      </a:r>
                      <a:endParaRPr lang="th-TH" sz="1400" b="1" i="0" u="none" strike="noStrike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รพ.คลองหาด</a:t>
                      </a:r>
                      <a:endParaRPr lang="th-TH" sz="1400" b="1" i="0" u="none" strike="noStrike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77.27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15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รพ.ตาพระยา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90.91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16</a:t>
                      </a:r>
                      <a:endParaRPr lang="th-TH" sz="1400" b="1" i="0" u="none" strike="noStrike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รพ.วังน้ำเย็น</a:t>
                      </a:r>
                      <a:endParaRPr lang="th-TH" sz="1400" b="1" i="0" u="none" strike="noStrike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100.00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17</a:t>
                      </a:r>
                      <a:endParaRPr lang="th-TH" sz="1400" b="1" i="0" u="none" strike="noStrike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รพ.วัฒนานคร</a:t>
                      </a:r>
                      <a:endParaRPr lang="th-TH" sz="1400" b="1" i="0" u="none" strike="noStrike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79.55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18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รพ.โคกสูง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95.45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572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19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รพ.วังสมบูรณ์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90.91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rgbClr val="00B05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5726">
                <a:tc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2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ภาพรวมจังหวัดสระแก้ว</a:t>
                      </a:r>
                    </a:p>
                  </a:txBody>
                  <a:tcPr marL="7619" marR="7619" marT="7619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400" b="1" u="none" strike="noStrike" kern="1200" dirty="0">
                          <a:solidFill>
                            <a:srgbClr val="00B05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ผ่านเกณฑ์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th-TH" sz="1400" b="1" u="none" strike="noStrike" kern="1200" dirty="0">
                          <a:solidFill>
                            <a:srgbClr val="00B05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ร้อยละ 100</a:t>
                      </a:r>
                    </a:p>
                  </a:txBody>
                  <a:tcPr marL="7619" marR="7619" marT="7619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th-TH" sz="1400" b="1" u="none" strike="noStrike" kern="1200" dirty="0">
                          <a:solidFill>
                            <a:srgbClr val="FF33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ไม่ผ่านเกณฑ์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th-TH" sz="1400" b="1" u="none" strike="noStrike" kern="1200" dirty="0">
                          <a:solidFill>
                            <a:srgbClr val="FF3300"/>
                          </a:solidFill>
                          <a:effectLst/>
                          <a:latin typeface="TH SarabunIT๙" panose="020B0500040200020003" pitchFamily="34" charset="-34"/>
                          <a:ea typeface="+mn-ea"/>
                          <a:cs typeface="TH SarabunIT๙" panose="020B0500040200020003" pitchFamily="34" charset="-34"/>
                        </a:rPr>
                        <a:t>ร้อยละ 0</a:t>
                      </a:r>
                    </a:p>
                  </a:txBody>
                  <a:tcPr marL="7619" marR="7619" marT="7619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8" name="สี่เหลี่ยมผืนผ้า 7"/>
          <p:cNvSpPr/>
          <p:nvPr/>
        </p:nvSpPr>
        <p:spPr>
          <a:xfrm>
            <a:off x="5436096" y="2420888"/>
            <a:ext cx="3528392" cy="367240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สรุปผลการดำเนินงาน</a:t>
            </a:r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20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ผลการดำเนินงาน ไตรมาสที่ 2 </a:t>
            </a:r>
          </a:p>
          <a:p>
            <a:r>
              <a:rPr lang="th-TH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  ผ่านเกณฑ์ 19 แห่ง (ร้อยละ 100)</a:t>
            </a:r>
          </a:p>
          <a:p>
            <a:r>
              <a:rPr lang="th-TH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  -หน่วยงานที่ผ่านทุก 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MOIT</a:t>
            </a:r>
            <a:r>
              <a:rPr lang="th-TH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</a:t>
            </a:r>
            <a:r>
              <a:rPr lang="th-TH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ร้อยละ 100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  <a:r>
              <a:rPr lang="th-TH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</a:p>
          <a:p>
            <a:r>
              <a:rPr lang="th-TH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มี 3 แห่ง ได้แก่ สสอ.คลองหาด  สสอ.วังน้ำเย็น และ รพ.วังน้ำเย็น </a:t>
            </a:r>
          </a:p>
          <a:p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20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หมายเหตุ</a:t>
            </a:r>
            <a:r>
              <a:rPr 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 </a:t>
            </a:r>
            <a:r>
              <a:rPr lang="th-TH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ไตรมาสที่ 3 หน่วยงานทุกแห่งต้อง</a:t>
            </a:r>
          </a:p>
          <a:p>
            <a:r>
              <a:rPr lang="th-TH" sz="1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ผ่านเกณฑ์ </a:t>
            </a:r>
            <a:r>
              <a:rPr kumimoji="0" lang="th-TH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≥ ร้อยละ </a:t>
            </a:r>
            <a:r>
              <a:rPr lang="th-TH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75 (ผ่าน 17 ข้อ จาก 22 ข้อ)</a:t>
            </a:r>
          </a:p>
          <a:p>
            <a:r>
              <a:rPr lang="th-TH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และต้องมีการ 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update </a:t>
            </a:r>
            <a:r>
              <a:rPr lang="th-TH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เพิ่มเติมข้อมูลให้สมบูรณ์</a:t>
            </a:r>
          </a:p>
          <a:p>
            <a:r>
              <a:rPr lang="th-TH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ทุก </a:t>
            </a:r>
            <a:r>
              <a:rPr lang="en-US" sz="1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MOIT</a:t>
            </a:r>
            <a:endParaRPr lang="th-TH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47716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เอกสารหลักฐานขาดสาระสำคัญ และไม่เป็นไปตามที่คู่มือกำหนด </a:t>
            </a:r>
            <a:endParaRPr lang="en-US" sz="28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รายละเอียดในเอกสารหลักฐานขาดความครบถ้วนถูกต้อง เช่น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IT๙" panose="020B0500040200020003" pitchFamily="34" charset="-34"/>
                <a:ea typeface="+mn-ea"/>
                <a:cs typeface="TH SarabunIT๙" panose="020B0500040200020003" pitchFamily="34" charset="-34"/>
              </a:rPr>
              <a:t>บันทึกข้อความยังเป็นอันเก่า / </a:t>
            </a: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ไม่มีลายเซ็นผู้บริหาร  / แผนยังไม่มีลายเซนอนุมัติ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แนบ </a:t>
            </a:r>
            <a:r>
              <a:rPr lang="en-US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link </a:t>
            </a: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ไม่ครบถ้วน / ไม่ตรงกับประเด็นคำถาม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ไม่แนบ </a:t>
            </a:r>
            <a:r>
              <a:rPr lang="en-US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link / link </a:t>
            </a: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เปิดไม่ได้ / </a:t>
            </a:r>
            <a:r>
              <a:rPr lang="en-US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link </a:t>
            </a: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เปิดได้แต่ไม่พบข้อมูล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จัดอบรม ไม่มีโครงการ ไม่มีกำหนดการ / มีโครงการแต่เป็นของกิจกรรมอื่น</a:t>
            </a:r>
          </a:p>
          <a:p>
            <a:pPr>
              <a:spcBef>
                <a:spcPts val="0"/>
              </a:spcBef>
            </a:pP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ยังไม่ดำเนินกิจกรรมตามห้วงเวลาที่กำหนด เช่น การประกาศเจตนารมณ์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    การประชุม หรือ อบรม เป็นต้น</a:t>
            </a:r>
            <a:endParaRPr lang="en-US" sz="2800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pPr>
              <a:spcBef>
                <a:spcPts val="0"/>
              </a:spcBef>
            </a:pPr>
            <a:r>
              <a:rPr lang="th-TH" sz="2800" b="1" dirty="0">
                <a:solidFill>
                  <a:schemeClr val="tx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คู่มือ / มาตรการ เป็นของหน่วยงานอื่น ไม่ทำเป็นของหน่วยงานตัวเอง</a:t>
            </a:r>
          </a:p>
          <a:p>
            <a:pPr marL="0" indent="0">
              <a:spcBef>
                <a:spcPts val="0"/>
              </a:spcBef>
              <a:buNone/>
            </a:pPr>
            <a:endParaRPr lang="th-TH" b="1" dirty="0">
              <a:solidFill>
                <a:schemeClr val="tx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ข้อตรวจพบ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ไตรมาส 2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 (MOIT1-</a:t>
            </a:r>
            <a:r>
              <a:rPr lang="th-TH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22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)</a:t>
            </a:r>
            <a:endParaRPr lang="th-TH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17444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1935</TotalTime>
  <Words>1335</Words>
  <Application>Microsoft Office PowerPoint</Application>
  <PresentationFormat>นำเสนอทางหน้าจอ (4:3)</PresentationFormat>
  <Paragraphs>315</Paragraphs>
  <Slides>11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TH SarabunIT๙</vt:lpstr>
      <vt:lpstr>TH SarabunPSK</vt:lpstr>
      <vt:lpstr>Wingdings</vt:lpstr>
      <vt:lpstr>ชุดรูปแบบของ Office</vt:lpstr>
      <vt:lpstr>Office Theme</vt:lpstr>
      <vt:lpstr>งานนำเสนอ PowerPoint</vt:lpstr>
      <vt:lpstr>แผนตรวจสอบภายในรอบที่ 2/2566</vt:lpstr>
      <vt:lpstr>กำหนดการตรวจสอบภายในรอบที่ 2/2566</vt:lpstr>
      <vt:lpstr>งานนำเสนอ PowerPoint</vt:lpstr>
      <vt:lpstr>งานนำเสนอ PowerPoint</vt:lpstr>
      <vt:lpstr>งานนำเสนอ PowerPoint</vt:lpstr>
      <vt:lpstr>สรุปผลภาพเขต       จังหวัดที่มีร้อยละของหน่วยงานผ่านเกณฑ์ มากที่สุดคือ สระแก้ว จันทบุรี และ ระยอง (ร้อยละ 100) รองลงมาคือ ฉะเชิงเทรา (ร้อยละ 95.65) และชลบุรี (ร้อยละ 83.33)  จังหวัดที่มีร้อยละของหน่วยงานผ่านเกณฑ์น้อยที่สุด ได้แก่ ปราจีนบุรี (ร้อยละ 60)</vt:lpstr>
      <vt:lpstr>ร้อยละของหน่วยงานในสังกัดสำนักงานปลัดกระทรวงสาธารณสุข ผ่านเกณฑ์การประเมิน ITA (ไตรมาสที่ 2 ร้อยละ 82) จังหวัดสระแก้ว</vt:lpstr>
      <vt:lpstr>ข้อตรวจพบ ไตรมาส 2 (MOIT1-22)</vt:lpstr>
      <vt:lpstr>ข้อเสนอแนะ ไตรมาส 3 (MOIT1-22)</vt:lpstr>
      <vt:lpstr>การประเมินคุณธรรมและความโปร่งใสฯ (ITA) ไตรมาสที่ 3/2566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กิจกรรมตรวจสอบภายในตามแบบสอบทานระบบควบคุมภายใน ประจำปีงบประมาณ พ.ศ. 2565</dc:title>
  <dc:creator>user</dc:creator>
  <cp:lastModifiedBy>ผกามาศ ปฏิหารย์</cp:lastModifiedBy>
  <cp:revision>104</cp:revision>
  <dcterms:created xsi:type="dcterms:W3CDTF">2021-12-17T06:36:38Z</dcterms:created>
  <dcterms:modified xsi:type="dcterms:W3CDTF">2023-05-01T04:47:59Z</dcterms:modified>
</cp:coreProperties>
</file>