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8"/>
  </p:handout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DE3BA-3C11-4C38-AEAC-206A28F4E86A}" type="datetimeFigureOut">
              <a:rPr lang="th-TH" smtClean="0"/>
              <a:t>28/03/61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035F4-9676-431C-BF17-1679C9280C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5986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9D84-D49C-4F4B-8B58-9F03BA86C6C0}" type="datetimeFigureOut">
              <a:rPr lang="th-TH" smtClean="0"/>
              <a:t>28/03/61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C13D-AF8C-406E-9409-2E072177A33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9D84-D49C-4F4B-8B58-9F03BA86C6C0}" type="datetimeFigureOut">
              <a:rPr lang="th-TH" smtClean="0"/>
              <a:t>28/03/61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C13D-AF8C-406E-9409-2E072177A33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9D84-D49C-4F4B-8B58-9F03BA86C6C0}" type="datetimeFigureOut">
              <a:rPr lang="th-TH" smtClean="0"/>
              <a:t>28/03/61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C13D-AF8C-406E-9409-2E072177A336}" type="slidenum">
              <a:rPr lang="th-TH" smtClean="0"/>
              <a:t>‹#›</a:t>
            </a:fld>
            <a:endParaRPr lang="th-TH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9D84-D49C-4F4B-8B58-9F03BA86C6C0}" type="datetimeFigureOut">
              <a:rPr lang="th-TH" smtClean="0"/>
              <a:t>28/03/61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C13D-AF8C-406E-9409-2E072177A336}" type="slidenum">
              <a:rPr lang="th-TH" smtClean="0"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9D84-D49C-4F4B-8B58-9F03BA86C6C0}" type="datetimeFigureOut">
              <a:rPr lang="th-TH" smtClean="0"/>
              <a:t>28/03/61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C13D-AF8C-406E-9409-2E072177A33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9D84-D49C-4F4B-8B58-9F03BA86C6C0}" type="datetimeFigureOut">
              <a:rPr lang="th-TH" smtClean="0"/>
              <a:t>28/03/61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C13D-AF8C-406E-9409-2E072177A336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9D84-D49C-4F4B-8B58-9F03BA86C6C0}" type="datetimeFigureOut">
              <a:rPr lang="th-TH" smtClean="0"/>
              <a:t>28/03/61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C13D-AF8C-406E-9409-2E072177A33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9D84-D49C-4F4B-8B58-9F03BA86C6C0}" type="datetimeFigureOut">
              <a:rPr lang="th-TH" smtClean="0"/>
              <a:t>28/03/61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C13D-AF8C-406E-9409-2E072177A33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9D84-D49C-4F4B-8B58-9F03BA86C6C0}" type="datetimeFigureOut">
              <a:rPr lang="th-TH" smtClean="0"/>
              <a:t>28/03/61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C13D-AF8C-406E-9409-2E072177A33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9D84-D49C-4F4B-8B58-9F03BA86C6C0}" type="datetimeFigureOut">
              <a:rPr lang="th-TH" smtClean="0"/>
              <a:t>28/03/61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C13D-AF8C-406E-9409-2E072177A336}" type="slidenum">
              <a:rPr lang="th-TH" smtClean="0"/>
              <a:t>‹#›</a:t>
            </a:fld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9D84-D49C-4F4B-8B58-9F03BA86C6C0}" type="datetimeFigureOut">
              <a:rPr lang="th-TH" smtClean="0"/>
              <a:t>28/03/61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C13D-AF8C-406E-9409-2E072177A336}" type="slidenum">
              <a:rPr lang="th-TH" smtClean="0"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</p:spTree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C189D84-D49C-4F4B-8B58-9F03BA86C6C0}" type="datetimeFigureOut">
              <a:rPr lang="th-TH" smtClean="0"/>
              <a:t>28/03/61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19DC13D-AF8C-406E-9409-2E072177A336}" type="slidenum">
              <a:rPr lang="th-TH" smtClean="0"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strips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860032" y="764704"/>
            <a:ext cx="3888432" cy="5112568"/>
          </a:xfrm>
        </p:spPr>
        <p:txBody>
          <a:bodyPr anchor="ctr">
            <a:noAutofit/>
          </a:bodyPr>
          <a:lstStyle/>
          <a:p>
            <a:r>
              <a:rPr lang="th-TH" sz="7200" b="1" dirty="0" smtClean="0">
                <a:solidFill>
                  <a:schemeClr val="accent3">
                    <a:lumMod val="75000"/>
                  </a:schemeClr>
                </a:solidFill>
              </a:rPr>
              <a:t>รายงานผลการดำเนินงาน</a:t>
            </a:r>
            <a:br>
              <a:rPr lang="th-TH" sz="7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th-TH" sz="7200" b="1" dirty="0" smtClean="0">
                <a:solidFill>
                  <a:schemeClr val="accent3">
                    <a:lumMod val="75000"/>
                  </a:schemeClr>
                </a:solidFill>
              </a:rPr>
              <a:t>ตามแผน </a:t>
            </a:r>
            <a:r>
              <a:rPr lang="en-US" sz="7200" b="1" dirty="0" err="1" smtClean="0">
                <a:solidFill>
                  <a:schemeClr val="accent3">
                    <a:lumMod val="75000"/>
                  </a:schemeClr>
                </a:solidFill>
              </a:rPr>
              <a:t>Planfin</a:t>
            </a:r>
            <a:endParaRPr lang="th-TH" sz="7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รูปภาพ 3" descr="การคลิปหน้าจอ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5"/>
          <a:stretch/>
        </p:blipFill>
        <p:spPr>
          <a:xfrm>
            <a:off x="421120" y="792234"/>
            <a:ext cx="3960440" cy="29983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 descr="การคลิปหน้าจอ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58338"/>
            <a:ext cx="3982006" cy="2232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493884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ข้อความ 4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3816424" cy="1224136"/>
          </a:xfr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th-TH" sz="3600" b="1" dirty="0" smtClean="0">
                <a:solidFill>
                  <a:schemeClr val="accent3">
                    <a:lumMod val="75000"/>
                  </a:schemeClr>
                </a:solidFill>
                <a:cs typeface="+mj-cs"/>
              </a:rPr>
              <a:t>รายได้ที่ต่ำกว่าการ</a:t>
            </a:r>
          </a:p>
          <a:p>
            <a:pPr algn="ctr"/>
            <a:r>
              <a:rPr lang="th-TH" sz="3600" b="1" dirty="0" smtClean="0">
                <a:solidFill>
                  <a:schemeClr val="accent3">
                    <a:lumMod val="75000"/>
                  </a:schemeClr>
                </a:solidFill>
                <a:cs typeface="+mj-cs"/>
              </a:rPr>
              <a:t>ประมาณการ</a:t>
            </a:r>
            <a:endParaRPr lang="th-TH" sz="3600" b="1" dirty="0">
              <a:solidFill>
                <a:schemeClr val="accent3">
                  <a:lumMod val="75000"/>
                </a:schemeClr>
              </a:solidFill>
              <a:cs typeface="+mj-cs"/>
            </a:endParaRPr>
          </a:p>
        </p:txBody>
      </p:sp>
      <p:sp>
        <p:nvSpPr>
          <p:cNvPr id="10" name="ตัวแทนเนื้อหา 9"/>
          <p:cNvSpPr>
            <a:spLocks noGrp="1"/>
          </p:cNvSpPr>
          <p:nvPr>
            <p:ph sz="half" idx="2"/>
          </p:nvPr>
        </p:nvSpPr>
        <p:spPr>
          <a:xfrm>
            <a:off x="467544" y="2852936"/>
            <a:ext cx="3816424" cy="3096344"/>
          </a:xfr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th-TH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h-TH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h-TH" sz="2400" b="1" dirty="0" smtClean="0">
                <a:solidFill>
                  <a:schemeClr val="accent3">
                    <a:lumMod val="75000"/>
                  </a:schemeClr>
                </a:solidFill>
              </a:rPr>
              <a:t>รายได้</a:t>
            </a:r>
            <a:r>
              <a:rPr lang="th-TH" sz="2400" b="1" dirty="0" smtClean="0">
                <a:solidFill>
                  <a:schemeClr val="accent3">
                    <a:lumMod val="75000"/>
                  </a:schemeClr>
                </a:solidFill>
              </a:rPr>
              <a:t>ค่ารักษาเบิกต้นสังกัด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accent3">
                    <a:lumMod val="75000"/>
                  </a:schemeClr>
                </a:solidFill>
              </a:rPr>
              <a:t>รายได้ค่ารักษาเบิกจ่ายตรงกรมบัญชีกลาง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accent3">
                    <a:lumMod val="75000"/>
                  </a:schemeClr>
                </a:solidFill>
              </a:rPr>
              <a:t>รายได้ค่ารักษาและบริการอื่นๆ</a:t>
            </a:r>
          </a:p>
          <a:p>
            <a:pPr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accent3">
                    <a:lumMod val="75000"/>
                  </a:schemeClr>
                </a:solidFill>
              </a:rPr>
              <a:t>รายได้อื่น</a:t>
            </a:r>
            <a:endParaRPr lang="th-TH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ตัวแทนข้อความ 6"/>
          <p:cNvSpPr>
            <a:spLocks noGrp="1"/>
          </p:cNvSpPr>
          <p:nvPr>
            <p:ph type="body" sz="quarter" idx="3"/>
          </p:nvPr>
        </p:nvSpPr>
        <p:spPr>
          <a:xfrm>
            <a:off x="5004048" y="980728"/>
            <a:ext cx="3600400" cy="1224136"/>
          </a:xfr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th-TH" sz="3600" b="1" dirty="0" smtClean="0">
                <a:solidFill>
                  <a:schemeClr val="accent3">
                    <a:lumMod val="75000"/>
                  </a:schemeClr>
                </a:solidFill>
              </a:rPr>
              <a:t>สาเหตุและปัจจัยของรายได้ที่ต่ำกว่าประมาณการ</a:t>
            </a:r>
            <a:endParaRPr lang="th-TH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4"/>
          </p:nvPr>
        </p:nvSpPr>
        <p:spPr>
          <a:xfrm>
            <a:off x="5004048" y="2852936"/>
            <a:ext cx="3600400" cy="3096344"/>
          </a:xfr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accent3">
                    <a:lumMod val="75000"/>
                  </a:schemeClr>
                </a:solidFill>
              </a:rPr>
              <a:t>*ไม่</a:t>
            </a:r>
            <a:r>
              <a:rPr lang="th-TH" sz="2400" b="1" dirty="0" smtClean="0">
                <a:solidFill>
                  <a:schemeClr val="accent3">
                    <a:lumMod val="75000"/>
                  </a:schemeClr>
                </a:solidFill>
              </a:rPr>
              <a:t>มีผู้ป่วยรักษาเบิกต้นสังกัด</a:t>
            </a:r>
          </a:p>
          <a:p>
            <a:pPr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accent3">
                    <a:lumMod val="75000"/>
                  </a:schemeClr>
                </a:solidFill>
              </a:rPr>
              <a:t>ยอดผู้ป่วยในลดลงและการตรวจสุขภาพหน่วยงานภาครัฐลดน้อยลง</a:t>
            </a:r>
          </a:p>
          <a:p>
            <a:pPr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accent3">
                    <a:lumMod val="75000"/>
                  </a:schemeClr>
                </a:solidFill>
              </a:rPr>
              <a:t>ผู้ป่วย</a:t>
            </a:r>
            <a:r>
              <a:rPr lang="th-TH" sz="2400" b="1" dirty="0" smtClean="0">
                <a:solidFill>
                  <a:schemeClr val="accent3">
                    <a:lumMod val="75000"/>
                  </a:schemeClr>
                </a:solidFill>
              </a:rPr>
              <a:t>มารับบริการรักษาพยาบาลลดลง</a:t>
            </a:r>
          </a:p>
          <a:p>
            <a:pPr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accent3">
                    <a:lumMod val="75000"/>
                  </a:schemeClr>
                </a:solidFill>
              </a:rPr>
              <a:t>เงินงบประมาณงบดำเนินการรับโอน จาก </a:t>
            </a:r>
            <a:r>
              <a:rPr lang="th-TH" sz="2400" b="1" dirty="0" err="1" smtClean="0">
                <a:solidFill>
                  <a:schemeClr val="accent3">
                    <a:lumMod val="75000"/>
                  </a:schemeClr>
                </a:solidFill>
              </a:rPr>
              <a:t>สสจ</a:t>
            </a:r>
            <a:r>
              <a:rPr lang="th-TH" sz="2400" b="1" dirty="0" smtClean="0">
                <a:solidFill>
                  <a:schemeClr val="accent3">
                    <a:lumMod val="75000"/>
                  </a:schemeClr>
                </a:solidFill>
              </a:rPr>
              <a:t>.ได้รับไม่ตรงตามเดือน</a:t>
            </a:r>
          </a:p>
          <a:p>
            <a:pPr marL="0" indent="0">
              <a:buNone/>
            </a:pPr>
            <a:endParaRPr lang="th-TH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h-TH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5038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3744416" cy="1029791"/>
          </a:xfr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th-TH" sz="3600" b="1" dirty="0" smtClean="0">
                <a:solidFill>
                  <a:schemeClr val="accent3">
                    <a:lumMod val="75000"/>
                  </a:schemeClr>
                </a:solidFill>
                <a:latin typeface="TH SarabunPSK" pitchFamily="34" charset="-34"/>
                <a:cs typeface="+mj-cs"/>
              </a:rPr>
              <a:t>รายจ่ายที่เกณฑ์ตามการประมาณการ</a:t>
            </a:r>
            <a:endParaRPr lang="th-TH" sz="3600" b="1" dirty="0">
              <a:solidFill>
                <a:schemeClr val="accent3">
                  <a:lumMod val="75000"/>
                </a:schemeClr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39552" y="2348880"/>
            <a:ext cx="3744416" cy="3816424"/>
          </a:xfr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accent3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วัสดุทางทันตก</a:t>
            </a:r>
            <a:r>
              <a:rPr lang="th-TH" sz="2400" b="1" dirty="0" err="1" smtClean="0">
                <a:solidFill>
                  <a:schemeClr val="accent3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รรม</a:t>
            </a:r>
            <a:endParaRPr lang="th-TH" sz="2400" b="1" dirty="0" smtClean="0">
              <a:solidFill>
                <a:schemeClr val="accent3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Ø"/>
            </a:pPr>
            <a:endParaRPr lang="th-TH" sz="2400" b="1" dirty="0" smtClean="0">
              <a:solidFill>
                <a:schemeClr val="accent3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2400" b="1" dirty="0" smtClean="0">
              <a:solidFill>
                <a:schemeClr val="accent3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2400" b="1" dirty="0" smtClean="0">
              <a:solidFill>
                <a:schemeClr val="accent3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2400" b="1" dirty="0" smtClean="0">
              <a:solidFill>
                <a:schemeClr val="accent3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accent3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หนี้</a:t>
            </a:r>
            <a:r>
              <a:rPr lang="th-TH" sz="2400" b="1" dirty="0" smtClean="0">
                <a:solidFill>
                  <a:schemeClr val="accent3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สูญและสงสัยจะสูญ</a:t>
            </a:r>
            <a:endParaRPr lang="th-TH" sz="2400" b="1" dirty="0">
              <a:solidFill>
                <a:schemeClr val="accent3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932040" y="1196752"/>
            <a:ext cx="3744416" cy="1029791"/>
          </a:xfr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th-TH" sz="3600" b="1" dirty="0" smtClean="0">
                <a:solidFill>
                  <a:schemeClr val="accent3">
                    <a:lumMod val="75000"/>
                  </a:schemeClr>
                </a:solidFill>
                <a:latin typeface="TH SarabunPSK" pitchFamily="34" charset="-34"/>
                <a:cs typeface="+mj-cs"/>
              </a:rPr>
              <a:t>สาเหตุและปัจจัยของรายจ่ายที่เกินเกณฑ์ตามการประมาณการ</a:t>
            </a:r>
            <a:endParaRPr lang="th-TH" sz="3600" b="1" dirty="0">
              <a:solidFill>
                <a:schemeClr val="accent3">
                  <a:lumMod val="75000"/>
                </a:schemeClr>
              </a:solidFill>
              <a:latin typeface="TH SarabunPSK" pitchFamily="34" charset="-34"/>
              <a:cs typeface="+mj-cs"/>
            </a:endParaRP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932039" y="2348880"/>
            <a:ext cx="3744417" cy="3816424"/>
          </a:xfr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accent3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* มีการเปลี่ยนแปลงวัสดุทางทันตก</a:t>
            </a:r>
            <a:r>
              <a:rPr lang="th-TH" sz="2400" b="1" dirty="0" err="1" smtClean="0">
                <a:solidFill>
                  <a:schemeClr val="accent3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รรม</a:t>
            </a:r>
            <a:r>
              <a:rPr lang="th-TH" sz="2400" b="1" dirty="0" smtClean="0">
                <a:solidFill>
                  <a:schemeClr val="accent3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หลายชิ้น เนื่องจากอายุการใช้งานหมดอายุ เช่น ชุดตรวจฟัน เครื่องมือแคะราก หัวขูดหินปูน วัสดุอุด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bonding  </a:t>
            </a:r>
            <a:r>
              <a:rPr lang="th-TH" sz="2400" b="1" dirty="0" smtClean="0">
                <a:solidFill>
                  <a:schemeClr val="accent3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ด้ามกรอฟันช้าแบบตรง เป็นต้น</a:t>
            </a:r>
            <a:endParaRPr lang="th-TH" sz="2400" b="1" dirty="0">
              <a:solidFill>
                <a:schemeClr val="accent3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sz="2400" b="1" dirty="0" smtClean="0">
                <a:solidFill>
                  <a:schemeClr val="accent3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มีการตัดหนี้สูญของลูกหนี้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UC </a:t>
            </a:r>
            <a:r>
              <a:rPr lang="th-TH" sz="2400" b="1" dirty="0" smtClean="0">
                <a:solidFill>
                  <a:schemeClr val="accent3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ที่เป็นลูกหนี้ปีเก่าและไม่สามารถเรียกเก็บเงินได้แล้ว จึงขออนุมัติตัดหนี้สูญ เพื่อให้สะท้อนถึงสถานะที่เป็นจริง</a:t>
            </a:r>
          </a:p>
          <a:p>
            <a:pPr marL="0" indent="0">
              <a:buNone/>
            </a:pPr>
            <a:endParaRPr lang="th-TH" sz="2400" b="1" dirty="0">
              <a:solidFill>
                <a:schemeClr val="accent3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007232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539552" y="764704"/>
            <a:ext cx="3744416" cy="5040560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chemeClr val="accent3">
                    <a:lumMod val="75000"/>
                  </a:schemeClr>
                </a:solidFill>
              </a:rPr>
              <a:t>แนว</a:t>
            </a:r>
            <a:r>
              <a:rPr lang="th-TH" sz="5400" b="1" dirty="0" smtClean="0">
                <a:solidFill>
                  <a:schemeClr val="accent3">
                    <a:lumMod val="75000"/>
                  </a:schemeClr>
                </a:solidFill>
              </a:rPr>
              <a:t>ทางแก้ไขปัญหารายได้และค่าใช้จ่ายที่</a:t>
            </a:r>
            <a:r>
              <a:rPr lang="th-TH" sz="5400" b="1" dirty="0" smtClean="0">
                <a:solidFill>
                  <a:schemeClr val="accent3">
                    <a:lumMod val="75000"/>
                  </a:schemeClr>
                </a:solidFill>
              </a:rPr>
              <a:t>ไม่เป็นไปตามประมาณการ</a:t>
            </a:r>
            <a:endParaRPr lang="th-TH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4"/>
          </p:nvPr>
        </p:nvSpPr>
        <p:spPr>
          <a:xfrm>
            <a:off x="4932040" y="1988840"/>
            <a:ext cx="3822192" cy="34472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h-TH" b="1" dirty="0" smtClean="0">
                <a:solidFill>
                  <a:schemeClr val="accent3">
                    <a:lumMod val="75000"/>
                  </a:schemeClr>
                </a:solidFill>
                <a:cs typeface="+mj-cs"/>
              </a:rPr>
              <a:t>จัดส่งผู้ป่วยสิทธิ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cs typeface="+mj-cs"/>
              </a:rPr>
              <a:t>UC </a:t>
            </a:r>
            <a:r>
              <a:rPr lang="th-TH" b="1" dirty="0" smtClean="0">
                <a:solidFill>
                  <a:schemeClr val="accent3">
                    <a:lumMod val="75000"/>
                  </a:schemeClr>
                </a:solidFill>
                <a:cs typeface="+mj-cs"/>
              </a:rPr>
              <a:t>ให้รับการตรวจและรับยาที่ต้นสังกัดเดิม</a:t>
            </a:r>
          </a:p>
          <a:p>
            <a:pPr>
              <a:buFont typeface="Wingdings" pitchFamily="2" charset="2"/>
              <a:buChar char="Ø"/>
            </a:pPr>
            <a:r>
              <a:rPr lang="th-TH" b="1" dirty="0" smtClean="0">
                <a:solidFill>
                  <a:schemeClr val="accent3">
                    <a:lumMod val="75000"/>
                  </a:schemeClr>
                </a:solidFill>
                <a:cs typeface="+mj-cs"/>
              </a:rPr>
              <a:t>สิทธิประกันสังคมโรคเรื้อรังนัดตรวจและรับยาเดือนละ 1 ครั้ง</a:t>
            </a:r>
          </a:p>
          <a:p>
            <a:pPr>
              <a:buFont typeface="Wingdings" pitchFamily="2" charset="2"/>
              <a:buChar char="Ø"/>
            </a:pPr>
            <a:r>
              <a:rPr lang="th-TH" b="1" dirty="0" smtClean="0">
                <a:solidFill>
                  <a:schemeClr val="accent3">
                    <a:lumMod val="75000"/>
                  </a:schemeClr>
                </a:solidFill>
                <a:cs typeface="+mj-cs"/>
              </a:rPr>
              <a:t>มีการปรับอัตราค่ารักษาเป็นของกรมบัญชีกลาง</a:t>
            </a:r>
          </a:p>
          <a:p>
            <a:pPr>
              <a:buFont typeface="Wingdings" pitchFamily="2" charset="2"/>
              <a:buChar char="Ø"/>
            </a:pPr>
            <a:r>
              <a:rPr lang="th-TH" b="1" dirty="0" smtClean="0">
                <a:solidFill>
                  <a:schemeClr val="accent3">
                    <a:lumMod val="75000"/>
                  </a:schemeClr>
                </a:solidFill>
                <a:cs typeface="+mj-cs"/>
              </a:rPr>
              <a:t>โรงพยาบาลมีการวางแผนในการจ่ายเงินทุกเดือน</a:t>
            </a:r>
            <a:endParaRPr lang="th-TH" b="1" dirty="0">
              <a:solidFill>
                <a:schemeClr val="accent3">
                  <a:lumMod val="7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040891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292080" y="2060848"/>
            <a:ext cx="3060328" cy="345069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h-TH" b="1" dirty="0" smtClean="0">
                <a:solidFill>
                  <a:schemeClr val="accent3">
                    <a:lumMod val="75000"/>
                  </a:schemeClr>
                </a:solidFill>
              </a:rPr>
              <a:t>ค่าใช้จ่ายบางตัวอาจไม่เป็นไปตามแผน</a:t>
            </a:r>
          </a:p>
          <a:p>
            <a:pPr>
              <a:buFont typeface="Wingdings" pitchFamily="2" charset="2"/>
              <a:buChar char="Ø"/>
            </a:pPr>
            <a:r>
              <a:rPr lang="th-TH" b="1" dirty="0" smtClean="0">
                <a:solidFill>
                  <a:schemeClr val="accent3">
                    <a:lumMod val="75000"/>
                  </a:schemeClr>
                </a:solidFill>
              </a:rPr>
              <a:t>ต้นทุนค่าแรงที่เพิ่มขึ้นเนื่องจากจ้างลูกจ้างชั่วคราวเพิ่ม</a:t>
            </a:r>
          </a:p>
          <a:p>
            <a:pPr>
              <a:buFont typeface="Wingdings" pitchFamily="2" charset="2"/>
              <a:buChar char="Ø"/>
            </a:pPr>
            <a:r>
              <a:rPr lang="th-TH" b="1" dirty="0" smtClean="0">
                <a:solidFill>
                  <a:schemeClr val="accent3">
                    <a:lumMod val="75000"/>
                  </a:schemeClr>
                </a:solidFill>
              </a:rPr>
              <a:t>มีการตัดหนี้สูญเป็นจำนวนมาก (ลูกหนี้ปีเก่า)</a:t>
            </a:r>
          </a:p>
          <a:p>
            <a:pPr>
              <a:buFont typeface="Wingdings" pitchFamily="2" charset="2"/>
              <a:buChar char="Ø"/>
            </a:pPr>
            <a:r>
              <a:rPr lang="th-TH" b="1" dirty="0">
                <a:solidFill>
                  <a:schemeClr val="accent3">
                    <a:lumMod val="75000"/>
                  </a:schemeClr>
                </a:solidFill>
              </a:rPr>
              <a:t>มีการสรุป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Chart </a:t>
            </a:r>
            <a:r>
              <a:rPr lang="th-TH" b="1" dirty="0">
                <a:solidFill>
                  <a:schemeClr val="accent3">
                    <a:lumMod val="75000"/>
                  </a:schemeClr>
                </a:solidFill>
              </a:rPr>
              <a:t>ของแพทย์ล่าช้า</a:t>
            </a:r>
          </a:p>
          <a:p>
            <a:pPr>
              <a:buFont typeface="Wingdings" pitchFamily="2" charset="2"/>
              <a:buChar char="Ø"/>
            </a:pPr>
            <a:endParaRPr lang="th-TH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3538736" cy="5466936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chemeClr val="accent3">
                    <a:lumMod val="75000"/>
                  </a:schemeClr>
                </a:solidFill>
              </a:rPr>
              <a:t>ปัจจัยเสี่ยงของการดำเนินงานตามแผน 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</a:rPr>
              <a:t>Plan Fin</a:t>
            </a:r>
            <a:endParaRPr lang="th-TH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9967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580112" y="2852936"/>
            <a:ext cx="2628280" cy="64807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h-TH" b="1" dirty="0" smtClean="0">
                <a:solidFill>
                  <a:schemeClr val="accent3">
                    <a:lumMod val="75000"/>
                  </a:schemeClr>
                </a:solidFill>
              </a:rPr>
              <a:t>ประมาณการอยู่ที่ระดับ 2</a:t>
            </a:r>
            <a:endParaRPr lang="th-TH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3826768" cy="5256584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chemeClr val="accent3">
                    <a:lumMod val="75000"/>
                  </a:schemeClr>
                </a:solidFill>
              </a:rPr>
              <a:t>การคาดการณ์</a:t>
            </a:r>
            <a:br>
              <a:rPr lang="th-TH" sz="5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th-TH" sz="5400" b="1" dirty="0" smtClean="0">
                <a:solidFill>
                  <a:schemeClr val="accent3">
                    <a:lumMod val="75000"/>
                  </a:schemeClr>
                </a:solidFill>
              </a:rPr>
              <a:t>ระดับวิกฤติ </a:t>
            </a:r>
            <a:br>
              <a:rPr lang="th-TH" sz="5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th-TH" sz="5400" b="1" dirty="0" smtClean="0">
                <a:solidFill>
                  <a:schemeClr val="accent3">
                    <a:lumMod val="75000"/>
                  </a:schemeClr>
                </a:solidFill>
              </a:rPr>
              <a:t>ณ </a:t>
            </a:r>
            <a:br>
              <a:rPr lang="th-TH" sz="5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th-TH" sz="5400" b="1" dirty="0" smtClean="0">
                <a:solidFill>
                  <a:schemeClr val="accent3">
                    <a:lumMod val="75000"/>
                  </a:schemeClr>
                </a:solidFill>
              </a:rPr>
              <a:t>30  กันยายน 2561</a:t>
            </a:r>
            <a:endParaRPr lang="th-TH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7384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ูปคลื่น">
  <a:themeElements>
    <a:clrScheme name="ชีวิตชีวา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รูปคลื่น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รูปคลื่น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814</TotalTime>
  <Words>294</Words>
  <Application>Microsoft Office PowerPoint</Application>
  <PresentationFormat>นำเสนอทางหน้าจอ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</vt:i4>
      </vt:variant>
    </vt:vector>
  </HeadingPairs>
  <TitlesOfParts>
    <vt:vector size="7" baseType="lpstr">
      <vt:lpstr>รูปคลื่น</vt:lpstr>
      <vt:lpstr>รายงานผลการดำเนินงาน ตามแผน Planfin</vt:lpstr>
      <vt:lpstr>งานนำเสนอ PowerPoint</vt:lpstr>
      <vt:lpstr>งานนำเสนอ PowerPoint</vt:lpstr>
      <vt:lpstr>แนวทางแก้ไขปัญหารายได้และค่าใช้จ่ายที่ไม่เป็นไปตามประมาณการ</vt:lpstr>
      <vt:lpstr>ปัจจัยเสี่ยงของการดำเนินงานตามแผน Plan Fin</vt:lpstr>
      <vt:lpstr>การคาดการณ์ ระดับวิกฤติ  ณ  30  กันยายน 2561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OPDNEW</dc:creator>
  <cp:lastModifiedBy>OPDNEW</cp:lastModifiedBy>
  <cp:revision>16</cp:revision>
  <cp:lastPrinted>2018-03-28T08:37:20Z</cp:lastPrinted>
  <dcterms:created xsi:type="dcterms:W3CDTF">2018-03-27T07:09:12Z</dcterms:created>
  <dcterms:modified xsi:type="dcterms:W3CDTF">2018-03-28T08:37:26Z</dcterms:modified>
</cp:coreProperties>
</file>