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6" r:id="rId2"/>
    <p:sldId id="272" r:id="rId3"/>
    <p:sldId id="270" r:id="rId4"/>
    <p:sldId id="273" r:id="rId5"/>
    <p:sldId id="257" r:id="rId6"/>
    <p:sldId id="260" r:id="rId7"/>
    <p:sldId id="277" r:id="rId8"/>
    <p:sldId id="278" r:id="rId9"/>
    <p:sldId id="261" r:id="rId10"/>
    <p:sldId id="275" r:id="rId11"/>
    <p:sldId id="282" r:id="rId12"/>
    <p:sldId id="283" r:id="rId13"/>
    <p:sldId id="286" r:id="rId14"/>
    <p:sldId id="284" r:id="rId15"/>
    <p:sldId id="285" r:id="rId16"/>
    <p:sldId id="281" r:id="rId17"/>
    <p:sldId id="280" r:id="rId18"/>
    <p:sldId id="262" r:id="rId19"/>
    <p:sldId id="276" r:id="rId20"/>
    <p:sldId id="274" r:id="rId21"/>
    <p:sldId id="263" r:id="rId22"/>
    <p:sldId id="266" r:id="rId23"/>
    <p:sldId id="264" r:id="rId24"/>
    <p:sldId id="265" r:id="rId25"/>
    <p:sldId id="269" r:id="rId26"/>
    <p:sldId id="268" r:id="rId27"/>
    <p:sldId id="271" r:id="rId28"/>
    <p:sldId id="289" r:id="rId29"/>
    <p:sldId id="287" r:id="rId3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DM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4.59</c:v>
                </c:pt>
                <c:pt idx="1">
                  <c:v>7.31</c:v>
                </c:pt>
                <c:pt idx="2">
                  <c:v>6.19</c:v>
                </c:pt>
                <c:pt idx="3">
                  <c:v>5.26</c:v>
                </c:pt>
                <c:pt idx="4">
                  <c:v>7.93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HT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1.47</c:v>
                </c:pt>
                <c:pt idx="1">
                  <c:v>4.9400000000000004</c:v>
                </c:pt>
                <c:pt idx="2">
                  <c:v>7.64</c:v>
                </c:pt>
                <c:pt idx="3" formatCode="0.00">
                  <c:v>5.8</c:v>
                </c:pt>
                <c:pt idx="4">
                  <c:v>5.41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STROKE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26.25</c:v>
                </c:pt>
                <c:pt idx="1">
                  <c:v>28.16</c:v>
                </c:pt>
                <c:pt idx="2">
                  <c:v>35.479999999999997</c:v>
                </c:pt>
                <c:pt idx="3">
                  <c:v>39.71</c:v>
                </c:pt>
                <c:pt idx="4">
                  <c:v>41.11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STEMI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Sheet1!$B$5:$F$5</c:f>
              <c:numCache>
                <c:formatCode>0.00</c:formatCode>
                <c:ptCount val="5"/>
                <c:pt idx="0">
                  <c:v>16.7</c:v>
                </c:pt>
                <c:pt idx="1">
                  <c:v>15.72</c:v>
                </c:pt>
                <c:pt idx="2">
                  <c:v>15.1</c:v>
                </c:pt>
                <c:pt idx="3">
                  <c:v>15.59</c:v>
                </c:pt>
                <c:pt idx="4">
                  <c:v>21.1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 Liver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28.45</c:v>
                </c:pt>
                <c:pt idx="1">
                  <c:v>31.45</c:v>
                </c:pt>
                <c:pt idx="2">
                  <c:v>31.29</c:v>
                </c:pt>
                <c:pt idx="3">
                  <c:v>27.74</c:v>
                </c:pt>
                <c:pt idx="4">
                  <c:v>27.41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58112"/>
        <c:axId val="155659648"/>
      </c:lineChart>
      <c:catAx>
        <c:axId val="15565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55659648"/>
        <c:crosses val="autoZero"/>
        <c:auto val="1"/>
        <c:lblAlgn val="ctr"/>
        <c:lblOffset val="100"/>
        <c:noMultiLvlLbl val="0"/>
      </c:catAx>
      <c:valAx>
        <c:axId val="15565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658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11.88</c:v>
                </c:pt>
                <c:pt idx="1">
                  <c:v>12.06</c:v>
                </c:pt>
                <c:pt idx="2">
                  <c:v>14.93</c:v>
                </c:pt>
                <c:pt idx="3">
                  <c:v>17.53</c:v>
                </c:pt>
                <c:pt idx="4">
                  <c:v>17.829999999999998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5.71</c:v>
                </c:pt>
                <c:pt idx="1">
                  <c:v>5.73</c:v>
                </c:pt>
                <c:pt idx="2">
                  <c:v>7.99</c:v>
                </c:pt>
                <c:pt idx="3">
                  <c:v>10.95</c:v>
                </c:pt>
                <c:pt idx="4">
                  <c:v>11.58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STROKE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30.04</c:v>
                </c:pt>
                <c:pt idx="1">
                  <c:v>31.69</c:v>
                </c:pt>
                <c:pt idx="2">
                  <c:v>36.130000000000003</c:v>
                </c:pt>
                <c:pt idx="3">
                  <c:v>38.659999999999997</c:v>
                </c:pt>
                <c:pt idx="4">
                  <c:v>42.62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STEMI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22.47</c:v>
                </c:pt>
                <c:pt idx="1">
                  <c:v>23.45</c:v>
                </c:pt>
                <c:pt idx="2">
                  <c:v>26.91</c:v>
                </c:pt>
                <c:pt idx="3">
                  <c:v>27.83</c:v>
                </c:pt>
                <c:pt idx="4">
                  <c:v>28.92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 Liver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</c:strCache>
            </c:strRef>
          </c:cat>
          <c:val>
            <c:numRef>
              <c:f>Sheet1!$F$2:$F$6</c:f>
              <c:numCache>
                <c:formatCode>0.00</c:formatCode>
                <c:ptCount val="5"/>
                <c:pt idx="0">
                  <c:v>22.3</c:v>
                </c:pt>
                <c:pt idx="1">
                  <c:v>22.51</c:v>
                </c:pt>
                <c:pt idx="2">
                  <c:v>23.94</c:v>
                </c:pt>
                <c:pt idx="3">
                  <c:v>23.56</c:v>
                </c:pt>
                <c:pt idx="4">
                  <c:v>23.8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34400"/>
        <c:axId val="155735936"/>
      </c:lineChart>
      <c:catAx>
        <c:axId val="15573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735936"/>
        <c:crosses val="autoZero"/>
        <c:auto val="1"/>
        <c:lblAlgn val="ctr"/>
        <c:lblOffset val="100"/>
        <c:noMultiLvlLbl val="0"/>
      </c:catAx>
      <c:valAx>
        <c:axId val="1557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734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467.56</c:v>
                </c:pt>
                <c:pt idx="1">
                  <c:v>291.92</c:v>
                </c:pt>
                <c:pt idx="2">
                  <c:v>262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1116.78</c:v>
                </c:pt>
                <c:pt idx="1">
                  <c:v>638.71</c:v>
                </c:pt>
                <c:pt idx="2">
                  <c:v>477.34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88416"/>
        <c:axId val="155789952"/>
      </c:lineChart>
      <c:catAx>
        <c:axId val="15578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789952"/>
        <c:crosses val="autoZero"/>
        <c:auto val="1"/>
        <c:lblAlgn val="ctr"/>
        <c:lblOffset val="100"/>
        <c:noMultiLvlLbl val="0"/>
      </c:catAx>
      <c:valAx>
        <c:axId val="15578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788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ผู้ป่วยทั้งหมด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20234</c:v>
                </c:pt>
                <c:pt idx="1">
                  <c:v>20401</c:v>
                </c:pt>
                <c:pt idx="2">
                  <c:v>20113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ควบคุมได้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4148</c:v>
                </c:pt>
                <c:pt idx="1">
                  <c:v>4519</c:v>
                </c:pt>
                <c:pt idx="2">
                  <c:v>5536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535232"/>
        <c:axId val="155536768"/>
      </c:barChart>
      <c:catAx>
        <c:axId val="15553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536768"/>
        <c:crosses val="autoZero"/>
        <c:auto val="1"/>
        <c:lblAlgn val="ctr"/>
        <c:lblOffset val="100"/>
        <c:noMultiLvlLbl val="0"/>
      </c:catAx>
      <c:valAx>
        <c:axId val="15553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535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46041588599383"/>
          <c:y val="4.8129634901677591E-2"/>
          <c:w val="0.61155704921675369"/>
          <c:h val="0.844551560243306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ผู้ป่วยทั้งหมด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2382160</c:v>
                </c:pt>
                <c:pt idx="1">
                  <c:v>2515354</c:v>
                </c:pt>
                <c:pt idx="2">
                  <c:v>2564795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ควบคุมได้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497453</c:v>
                </c:pt>
                <c:pt idx="1">
                  <c:v>634441</c:v>
                </c:pt>
                <c:pt idx="2">
                  <c:v>745637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649216"/>
        <c:axId val="160650752"/>
      </c:barChart>
      <c:catAx>
        <c:axId val="16064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650752"/>
        <c:crosses val="autoZero"/>
        <c:auto val="1"/>
        <c:lblAlgn val="ctr"/>
        <c:lblOffset val="100"/>
        <c:noMultiLvlLbl val="0"/>
      </c:catAx>
      <c:valAx>
        <c:axId val="1606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64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13730301152979"/>
          <c:y val="0.42300833761526496"/>
          <c:w val="0.25592683675448491"/>
          <c:h val="0.15398332476947005"/>
        </c:manualLayout>
      </c:layout>
      <c:overlay val="0"/>
      <c:txPr>
        <a:bodyPr/>
        <a:lstStyle/>
        <a:p>
          <a:pPr>
            <a:defRPr sz="16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ผู้ป่วยทั้งหมด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4796824</c:v>
                </c:pt>
                <c:pt idx="1">
                  <c:v>5246438</c:v>
                </c:pt>
                <c:pt idx="2">
                  <c:v>5377440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ควบคุมได้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936145</c:v>
                </c:pt>
                <c:pt idx="1">
                  <c:v>1177203</c:v>
                </c:pt>
                <c:pt idx="2">
                  <c:v>1435682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690176"/>
        <c:axId val="160691712"/>
      </c:barChart>
      <c:catAx>
        <c:axId val="160690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691712"/>
        <c:crosses val="autoZero"/>
        <c:auto val="1"/>
        <c:lblAlgn val="ctr"/>
        <c:lblOffset val="100"/>
        <c:noMultiLvlLbl val="0"/>
      </c:catAx>
      <c:valAx>
        <c:axId val="16069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690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48000" cap="flat" cmpd="thickThin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ผู้ป่วยทั้งหมด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42196</c:v>
                </c:pt>
                <c:pt idx="1">
                  <c:v>42996</c:v>
                </c:pt>
                <c:pt idx="2">
                  <c:v>42850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ควบคุมได้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7805</c:v>
                </c:pt>
                <c:pt idx="1">
                  <c:v>9816</c:v>
                </c:pt>
                <c:pt idx="2">
                  <c:v>13057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883392"/>
        <c:axId val="155884928"/>
      </c:barChart>
      <c:catAx>
        <c:axId val="15588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884928"/>
        <c:crosses val="autoZero"/>
        <c:auto val="1"/>
        <c:lblAlgn val="ctr"/>
        <c:lblOffset val="100"/>
        <c:noMultiLvlLbl val="0"/>
      </c:catAx>
      <c:valAx>
        <c:axId val="15588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5588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lt1"/>
    </a:solidFill>
    <a:ln w="48000" cap="flat" cmpd="thickThin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309.39999999999998</c:v>
                </c:pt>
                <c:pt idx="1">
                  <c:v>308.13</c:v>
                </c:pt>
                <c:pt idx="2">
                  <c:v>322.35000000000002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จังหวัดสระแก้ว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ปี 2557</c:v>
                </c:pt>
                <c:pt idx="1">
                  <c:v>ปี 2558</c:v>
                </c:pt>
                <c:pt idx="2">
                  <c:v>ปี 2559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111.72</c:v>
                </c:pt>
                <c:pt idx="1">
                  <c:v>111.09</c:v>
                </c:pt>
                <c:pt idx="2">
                  <c:v>97.62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451968"/>
        <c:axId val="160486528"/>
      </c:barChart>
      <c:catAx>
        <c:axId val="160451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486528"/>
        <c:crosses val="autoZero"/>
        <c:auto val="1"/>
        <c:lblAlgn val="ctr"/>
        <c:lblOffset val="100"/>
        <c:noMultiLvlLbl val="0"/>
      </c:catAx>
      <c:valAx>
        <c:axId val="160486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60451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zero"/>
    <c:showDLblsOverMax val="0"/>
  </c:chart>
  <c:spPr>
    <a:solidFill>
      <a:schemeClr val="lt1"/>
    </a:solidFill>
    <a:ln w="48000" cap="flat" cmpd="thickThin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95C11-373B-4A88-8F67-CC2563980DD6}" type="doc">
      <dgm:prSet loTypeId="urn:microsoft.com/office/officeart/2005/8/layout/cycle8" loCatId="cycle" qsTypeId="urn:microsoft.com/office/officeart/2005/8/quickstyle/3d1" qsCatId="3D" csTypeId="urn:microsoft.com/office/officeart/2005/8/colors/colorful1#4" csCatId="colorful" phldr="1"/>
      <dgm:spPr/>
    </dgm:pt>
    <dgm:pt modelId="{2F91FC19-4F36-4186-8EB5-87C1B6C4092A}">
      <dgm:prSet phldrT="[Text]" custT="1"/>
      <dgm:spPr/>
      <dgm:t>
        <a:bodyPr/>
        <a:lstStyle/>
        <a:p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District</a:t>
          </a:r>
        </a:p>
        <a:p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Health</a:t>
          </a:r>
        </a:p>
        <a:p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System</a:t>
          </a:r>
        </a:p>
        <a:p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DHS</a:t>
          </a:r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)</a:t>
          </a:r>
          <a:endParaRPr lang="th-TH" sz="2000" b="1" dirty="0">
            <a:latin typeface="Angsana New" pitchFamily="18" charset="-34"/>
            <a:cs typeface="Angsana New" pitchFamily="18" charset="-34"/>
          </a:endParaRPr>
        </a:p>
      </dgm:t>
    </dgm:pt>
    <dgm:pt modelId="{62D623D6-4121-4BCF-A3FF-778C4EA69EEB}" type="parTrans" cxnId="{7E0157C2-BF71-4398-B0B8-AB73C27B71BA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45CF3CF1-D9FB-4A90-8EFE-452452DF4541}" type="sibTrans" cxnId="{7E0157C2-BF71-4398-B0B8-AB73C27B71BA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38FAF3A-E52C-4439-BAA9-529BD23CD2D3}">
      <dgm:prSet phldrT="[Text]" custT="1"/>
      <dgm:spPr/>
      <dgm:t>
        <a:bodyPr/>
        <a:lstStyle/>
        <a:p>
          <a:r>
            <a:rPr lang="en-US" sz="2800" b="1" dirty="0" smtClean="0">
              <a:latin typeface="Angsana New" pitchFamily="18" charset="-34"/>
              <a:cs typeface="Angsana New" pitchFamily="18" charset="-34"/>
            </a:rPr>
            <a:t>Prevention and Promotion Plan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F093D53B-DE7B-469B-B645-81B4FAAA0F8D}" type="parTrans" cxnId="{09E10ABC-76E2-4180-B4CC-92CB42254A7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089EFBE5-27C1-46D3-B7CF-4B84F022CA7C}" type="sibTrans" cxnId="{09E10ABC-76E2-4180-B4CC-92CB42254A7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CB4034FD-C20C-4557-B17F-3AA4FB6CE166}">
      <dgm:prSet phldrT="[Text]" custT="1"/>
      <dgm:spPr/>
      <dgm:t>
        <a:bodyPr/>
        <a:lstStyle/>
        <a:p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Service Plan</a:t>
          </a:r>
        </a:p>
        <a:p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NCDs</a:t>
          </a:r>
          <a:endParaRPr lang="th-TH" sz="2400" b="1" dirty="0">
            <a:latin typeface="Angsana New" pitchFamily="18" charset="-34"/>
            <a:cs typeface="Angsana New" pitchFamily="18" charset="-34"/>
          </a:endParaRPr>
        </a:p>
      </dgm:t>
    </dgm:pt>
    <dgm:pt modelId="{36CCEB6D-2B69-4678-B970-8FB33E0A368D}" type="parTrans" cxnId="{DE9CDF60-B4F3-43C6-9513-BAAA2D8336C3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81062DF8-AD88-4AC7-B531-3437E7731B9D}" type="sibTrans" cxnId="{DE9CDF60-B4F3-43C6-9513-BAAA2D8336C3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7D34729B-35D8-4F78-A055-63C4FFB498AD}" type="pres">
      <dgm:prSet presAssocID="{6F995C11-373B-4A88-8F67-CC2563980DD6}" presName="compositeShape" presStyleCnt="0">
        <dgm:presLayoutVars>
          <dgm:chMax val="7"/>
          <dgm:dir/>
          <dgm:resizeHandles val="exact"/>
        </dgm:presLayoutVars>
      </dgm:prSet>
      <dgm:spPr/>
    </dgm:pt>
    <dgm:pt modelId="{5F9A0CCF-45AA-4061-9679-C11CBA3B8002}" type="pres">
      <dgm:prSet presAssocID="{6F995C11-373B-4A88-8F67-CC2563980DD6}" presName="wedge1" presStyleLbl="node1" presStyleIdx="0" presStyleCnt="3"/>
      <dgm:spPr/>
      <dgm:t>
        <a:bodyPr/>
        <a:lstStyle/>
        <a:p>
          <a:endParaRPr lang="th-TH"/>
        </a:p>
      </dgm:t>
    </dgm:pt>
    <dgm:pt modelId="{F569DEDE-A3DE-4C94-9398-EF1D06298D0B}" type="pres">
      <dgm:prSet presAssocID="{6F995C11-373B-4A88-8F67-CC2563980DD6}" presName="dummy1a" presStyleCnt="0"/>
      <dgm:spPr/>
    </dgm:pt>
    <dgm:pt modelId="{AD35CD4B-742C-4E1A-98AC-E2C859A89D0D}" type="pres">
      <dgm:prSet presAssocID="{6F995C11-373B-4A88-8F67-CC2563980DD6}" presName="dummy1b" presStyleCnt="0"/>
      <dgm:spPr/>
    </dgm:pt>
    <dgm:pt modelId="{BF6950F4-C990-495C-92C2-CB0B98DA722B}" type="pres">
      <dgm:prSet presAssocID="{6F995C11-373B-4A88-8F67-CC2563980D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258007-CA32-4228-A8C9-3230F7B7991F}" type="pres">
      <dgm:prSet presAssocID="{6F995C11-373B-4A88-8F67-CC2563980DD6}" presName="wedge2" presStyleLbl="node1" presStyleIdx="1" presStyleCnt="3"/>
      <dgm:spPr/>
      <dgm:t>
        <a:bodyPr/>
        <a:lstStyle/>
        <a:p>
          <a:endParaRPr lang="th-TH"/>
        </a:p>
      </dgm:t>
    </dgm:pt>
    <dgm:pt modelId="{29E4527A-08B5-4C32-8F58-84D5ED9FB846}" type="pres">
      <dgm:prSet presAssocID="{6F995C11-373B-4A88-8F67-CC2563980DD6}" presName="dummy2a" presStyleCnt="0"/>
      <dgm:spPr/>
    </dgm:pt>
    <dgm:pt modelId="{265F3937-2533-4776-994F-6D4F381717CB}" type="pres">
      <dgm:prSet presAssocID="{6F995C11-373B-4A88-8F67-CC2563980DD6}" presName="dummy2b" presStyleCnt="0"/>
      <dgm:spPr/>
    </dgm:pt>
    <dgm:pt modelId="{B3818F5A-E2E6-448F-9455-5EA2F8D1CD2F}" type="pres">
      <dgm:prSet presAssocID="{6F995C11-373B-4A88-8F67-CC2563980D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9CED32-A904-489B-90AC-3F7AA9402640}" type="pres">
      <dgm:prSet presAssocID="{6F995C11-373B-4A88-8F67-CC2563980DD6}" presName="wedge3" presStyleLbl="node1" presStyleIdx="2" presStyleCnt="3"/>
      <dgm:spPr/>
      <dgm:t>
        <a:bodyPr/>
        <a:lstStyle/>
        <a:p>
          <a:endParaRPr lang="th-TH"/>
        </a:p>
      </dgm:t>
    </dgm:pt>
    <dgm:pt modelId="{6185609E-BDA9-4ED9-BCA4-CA346C752FCF}" type="pres">
      <dgm:prSet presAssocID="{6F995C11-373B-4A88-8F67-CC2563980DD6}" presName="dummy3a" presStyleCnt="0"/>
      <dgm:spPr/>
    </dgm:pt>
    <dgm:pt modelId="{2E06242C-4EA8-4103-9A65-775C3147F42E}" type="pres">
      <dgm:prSet presAssocID="{6F995C11-373B-4A88-8F67-CC2563980DD6}" presName="dummy3b" presStyleCnt="0"/>
      <dgm:spPr/>
    </dgm:pt>
    <dgm:pt modelId="{A5DD8575-9DAF-419F-9559-7C1268A5A28B}" type="pres">
      <dgm:prSet presAssocID="{6F995C11-373B-4A88-8F67-CC2563980D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99D70D-4E92-44A3-B95F-04457327C7D3}" type="pres">
      <dgm:prSet presAssocID="{45CF3CF1-D9FB-4A90-8EFE-452452DF4541}" presName="arrowWedge1" presStyleLbl="fgSibTrans2D1" presStyleIdx="0" presStyleCnt="3"/>
      <dgm:spPr/>
    </dgm:pt>
    <dgm:pt modelId="{5C249CB3-0F53-4B29-8267-9D50C01C8B73}" type="pres">
      <dgm:prSet presAssocID="{089EFBE5-27C1-46D3-B7CF-4B84F022CA7C}" presName="arrowWedge2" presStyleLbl="fgSibTrans2D1" presStyleIdx="1" presStyleCnt="3"/>
      <dgm:spPr/>
    </dgm:pt>
    <dgm:pt modelId="{15FF4872-B932-4037-846A-AA153023E0CE}" type="pres">
      <dgm:prSet presAssocID="{81062DF8-AD88-4AC7-B531-3437E7731B9D}" presName="arrowWedge3" presStyleLbl="fgSibTrans2D1" presStyleIdx="2" presStyleCnt="3"/>
      <dgm:spPr/>
    </dgm:pt>
  </dgm:ptLst>
  <dgm:cxnLst>
    <dgm:cxn modelId="{DA41884B-A909-4541-A70A-7728B7D9F6D9}" type="presOf" srcId="{2F91FC19-4F36-4186-8EB5-87C1B6C4092A}" destId="{5F9A0CCF-45AA-4061-9679-C11CBA3B8002}" srcOrd="0" destOrd="0" presId="urn:microsoft.com/office/officeart/2005/8/layout/cycle8"/>
    <dgm:cxn modelId="{53C7F7BE-DA7F-4328-A6AB-9AB4C88DC592}" type="presOf" srcId="{A38FAF3A-E52C-4439-BAA9-529BD23CD2D3}" destId="{9F258007-CA32-4228-A8C9-3230F7B7991F}" srcOrd="0" destOrd="0" presId="urn:microsoft.com/office/officeart/2005/8/layout/cycle8"/>
    <dgm:cxn modelId="{057C8C77-D194-40FF-BE0A-9C6BCA2B56B8}" type="presOf" srcId="{CB4034FD-C20C-4557-B17F-3AA4FB6CE166}" destId="{A5DD8575-9DAF-419F-9559-7C1268A5A28B}" srcOrd="1" destOrd="0" presId="urn:microsoft.com/office/officeart/2005/8/layout/cycle8"/>
    <dgm:cxn modelId="{7E0157C2-BF71-4398-B0B8-AB73C27B71BA}" srcId="{6F995C11-373B-4A88-8F67-CC2563980DD6}" destId="{2F91FC19-4F36-4186-8EB5-87C1B6C4092A}" srcOrd="0" destOrd="0" parTransId="{62D623D6-4121-4BCF-A3FF-778C4EA69EEB}" sibTransId="{45CF3CF1-D9FB-4A90-8EFE-452452DF4541}"/>
    <dgm:cxn modelId="{DE9CDF60-B4F3-43C6-9513-BAAA2D8336C3}" srcId="{6F995C11-373B-4A88-8F67-CC2563980DD6}" destId="{CB4034FD-C20C-4557-B17F-3AA4FB6CE166}" srcOrd="2" destOrd="0" parTransId="{36CCEB6D-2B69-4678-B970-8FB33E0A368D}" sibTransId="{81062DF8-AD88-4AC7-B531-3437E7731B9D}"/>
    <dgm:cxn modelId="{4B36B100-B965-479D-98C9-A3FA0D58F2F9}" type="presOf" srcId="{6F995C11-373B-4A88-8F67-CC2563980DD6}" destId="{7D34729B-35D8-4F78-A055-63C4FFB498AD}" srcOrd="0" destOrd="0" presId="urn:microsoft.com/office/officeart/2005/8/layout/cycle8"/>
    <dgm:cxn modelId="{AD8FB8DC-59A8-4CA0-AC1A-A96CF01C5A71}" type="presOf" srcId="{A38FAF3A-E52C-4439-BAA9-529BD23CD2D3}" destId="{B3818F5A-E2E6-448F-9455-5EA2F8D1CD2F}" srcOrd="1" destOrd="0" presId="urn:microsoft.com/office/officeart/2005/8/layout/cycle8"/>
    <dgm:cxn modelId="{09E10ABC-76E2-4180-B4CC-92CB42254A7E}" srcId="{6F995C11-373B-4A88-8F67-CC2563980DD6}" destId="{A38FAF3A-E52C-4439-BAA9-529BD23CD2D3}" srcOrd="1" destOrd="0" parTransId="{F093D53B-DE7B-469B-B645-81B4FAAA0F8D}" sibTransId="{089EFBE5-27C1-46D3-B7CF-4B84F022CA7C}"/>
    <dgm:cxn modelId="{890A862B-159D-4111-BC23-C8AA67071695}" type="presOf" srcId="{2F91FC19-4F36-4186-8EB5-87C1B6C4092A}" destId="{BF6950F4-C990-495C-92C2-CB0B98DA722B}" srcOrd="1" destOrd="0" presId="urn:microsoft.com/office/officeart/2005/8/layout/cycle8"/>
    <dgm:cxn modelId="{D0817661-8897-4FD1-81AA-EB06E87A461C}" type="presOf" srcId="{CB4034FD-C20C-4557-B17F-3AA4FB6CE166}" destId="{619CED32-A904-489B-90AC-3F7AA9402640}" srcOrd="0" destOrd="0" presId="urn:microsoft.com/office/officeart/2005/8/layout/cycle8"/>
    <dgm:cxn modelId="{8C86C9DF-DDA5-4E88-A3A0-BBA2AA9BD055}" type="presParOf" srcId="{7D34729B-35D8-4F78-A055-63C4FFB498AD}" destId="{5F9A0CCF-45AA-4061-9679-C11CBA3B8002}" srcOrd="0" destOrd="0" presId="urn:microsoft.com/office/officeart/2005/8/layout/cycle8"/>
    <dgm:cxn modelId="{C915D185-FBB3-4C55-9322-E7E3ECAE175F}" type="presParOf" srcId="{7D34729B-35D8-4F78-A055-63C4FFB498AD}" destId="{F569DEDE-A3DE-4C94-9398-EF1D06298D0B}" srcOrd="1" destOrd="0" presId="urn:microsoft.com/office/officeart/2005/8/layout/cycle8"/>
    <dgm:cxn modelId="{FC80FEC4-7859-4D64-9286-7C4834887A72}" type="presParOf" srcId="{7D34729B-35D8-4F78-A055-63C4FFB498AD}" destId="{AD35CD4B-742C-4E1A-98AC-E2C859A89D0D}" srcOrd="2" destOrd="0" presId="urn:microsoft.com/office/officeart/2005/8/layout/cycle8"/>
    <dgm:cxn modelId="{FF5AAACD-BF93-4EB4-B601-69E4F6293AA0}" type="presParOf" srcId="{7D34729B-35D8-4F78-A055-63C4FFB498AD}" destId="{BF6950F4-C990-495C-92C2-CB0B98DA722B}" srcOrd="3" destOrd="0" presId="urn:microsoft.com/office/officeart/2005/8/layout/cycle8"/>
    <dgm:cxn modelId="{8551B43B-E08E-4965-913C-301057B62925}" type="presParOf" srcId="{7D34729B-35D8-4F78-A055-63C4FFB498AD}" destId="{9F258007-CA32-4228-A8C9-3230F7B7991F}" srcOrd="4" destOrd="0" presId="urn:microsoft.com/office/officeart/2005/8/layout/cycle8"/>
    <dgm:cxn modelId="{5A86EE5A-9BF2-4892-B5AD-CF2D66C7AB17}" type="presParOf" srcId="{7D34729B-35D8-4F78-A055-63C4FFB498AD}" destId="{29E4527A-08B5-4C32-8F58-84D5ED9FB846}" srcOrd="5" destOrd="0" presId="urn:microsoft.com/office/officeart/2005/8/layout/cycle8"/>
    <dgm:cxn modelId="{E3B50CB0-B3E8-425E-B3B1-8E56A9909BAD}" type="presParOf" srcId="{7D34729B-35D8-4F78-A055-63C4FFB498AD}" destId="{265F3937-2533-4776-994F-6D4F381717CB}" srcOrd="6" destOrd="0" presId="urn:microsoft.com/office/officeart/2005/8/layout/cycle8"/>
    <dgm:cxn modelId="{8740FA47-DE0E-41C2-B3AA-B58BE260D012}" type="presParOf" srcId="{7D34729B-35D8-4F78-A055-63C4FFB498AD}" destId="{B3818F5A-E2E6-448F-9455-5EA2F8D1CD2F}" srcOrd="7" destOrd="0" presId="urn:microsoft.com/office/officeart/2005/8/layout/cycle8"/>
    <dgm:cxn modelId="{ECE24E40-7C8E-4E66-8305-7A49D488D7B7}" type="presParOf" srcId="{7D34729B-35D8-4F78-A055-63C4FFB498AD}" destId="{619CED32-A904-489B-90AC-3F7AA9402640}" srcOrd="8" destOrd="0" presId="urn:microsoft.com/office/officeart/2005/8/layout/cycle8"/>
    <dgm:cxn modelId="{D1B64FF3-7F6E-4F6B-BAA3-3BEC51C895B1}" type="presParOf" srcId="{7D34729B-35D8-4F78-A055-63C4FFB498AD}" destId="{6185609E-BDA9-4ED9-BCA4-CA346C752FCF}" srcOrd="9" destOrd="0" presId="urn:microsoft.com/office/officeart/2005/8/layout/cycle8"/>
    <dgm:cxn modelId="{C2A2E3ED-C50D-43C6-9B32-847D8CD09061}" type="presParOf" srcId="{7D34729B-35D8-4F78-A055-63C4FFB498AD}" destId="{2E06242C-4EA8-4103-9A65-775C3147F42E}" srcOrd="10" destOrd="0" presId="urn:microsoft.com/office/officeart/2005/8/layout/cycle8"/>
    <dgm:cxn modelId="{6C913053-0969-499D-8951-6FCC2D7E296E}" type="presParOf" srcId="{7D34729B-35D8-4F78-A055-63C4FFB498AD}" destId="{A5DD8575-9DAF-419F-9559-7C1268A5A28B}" srcOrd="11" destOrd="0" presId="urn:microsoft.com/office/officeart/2005/8/layout/cycle8"/>
    <dgm:cxn modelId="{9606E83C-7FD9-42A8-B98F-3B0DFF7FA1A5}" type="presParOf" srcId="{7D34729B-35D8-4F78-A055-63C4FFB498AD}" destId="{6499D70D-4E92-44A3-B95F-04457327C7D3}" srcOrd="12" destOrd="0" presId="urn:microsoft.com/office/officeart/2005/8/layout/cycle8"/>
    <dgm:cxn modelId="{7E1D2771-AD0D-4422-9142-314026CBB249}" type="presParOf" srcId="{7D34729B-35D8-4F78-A055-63C4FFB498AD}" destId="{5C249CB3-0F53-4B29-8267-9D50C01C8B73}" srcOrd="13" destOrd="0" presId="urn:microsoft.com/office/officeart/2005/8/layout/cycle8"/>
    <dgm:cxn modelId="{6A6EE109-6D39-419C-AF55-5A85E1326ACC}" type="presParOf" srcId="{7D34729B-35D8-4F78-A055-63C4FFB498AD}" destId="{15FF4872-B932-4037-846A-AA153023E0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C2E43-42C5-4459-9766-31C90A5F91B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C8C4745-CA08-45B4-8CB8-011D3E004D3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S : Structure</a:t>
          </a:r>
          <a:endParaRPr lang="th-TH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B65CE42-83E3-46B8-9663-73EE8043CAC1}" type="parTrans" cxnId="{19D9C100-F5EB-452F-BD59-E254965356E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7B8894D-8239-4AE7-814E-CA86E66F645A}" type="sibTrans" cxnId="{19D9C100-F5EB-452F-BD59-E254965356E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2EE7253-1580-41AD-8F16-17D1A1762C4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Intervention and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    Innovation</a:t>
          </a:r>
          <a:endParaRPr lang="th-TH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B0F58A1-DB99-4407-B2CC-C73728036D82}" type="parTrans" cxnId="{3845536E-4003-48B8-B549-CC88F6DAC24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F914ED9-2AE5-4490-B052-01064F3097D5}" type="sibTrans" cxnId="{3845536E-4003-48B8-B549-CC88F6DAC24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163B82A-54FB-4171-951B-7A64FD97F1C8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Integration</a:t>
          </a:r>
        </a:p>
      </dgm:t>
    </dgm:pt>
    <dgm:pt modelId="{8D1E079D-0622-4CDF-B59A-7F000C202D7E}" type="parTrans" cxnId="{AC6E695A-7E57-4ABA-88A4-DC6EB4C7EF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D80C190-FB79-4CFA-9BEB-E83163BADF61}" type="sibTrans" cxnId="{AC6E695A-7E57-4ABA-88A4-DC6EB4C7EF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66289E5-2FD3-4482-9BB5-5A8D373B559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Information</a:t>
          </a:r>
          <a:endParaRPr lang="th-TH" sz="24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4A52F03-B11A-4802-912D-E0BC2BCA85BF}" type="sibTrans" cxnId="{789B3DA6-9C73-4DB8-9FFB-6A939A6AD86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EEEE926-2787-4F76-A899-1B93F396A1C9}" type="parTrans" cxnId="{789B3DA6-9C73-4DB8-9FFB-6A939A6AD86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CC740FC-79E0-495A-8BC2-81A63C4CD9B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M : Monitoring and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      Evaluation</a:t>
          </a:r>
        </a:p>
      </dgm:t>
    </dgm:pt>
    <dgm:pt modelId="{9C46F1FE-57A8-4197-8CAA-68DE2424AE96}" type="parTrans" cxnId="{AB6B772F-4DF8-4A1B-9828-17B3C50686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BF86C9D-B534-495D-AC80-5FD8AEE39DF2}" type="sibTrans" cxnId="{AB6B772F-4DF8-4A1B-9828-17B3C506862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h-TH" sz="24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BD3F49-A7B2-459B-879A-BAF86BEE22EC}" type="pres">
      <dgm:prSet presAssocID="{28FC2E43-42C5-4459-9766-31C90A5F9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7E71EEF-E5F9-43D1-9F2C-9567DF2E0622}" type="pres">
      <dgm:prSet presAssocID="{8C8C4745-CA08-45B4-8CB8-011D3E004D3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009E3C-92C4-4207-905B-7DE0CB7B3ED9}" type="pres">
      <dgm:prSet presAssocID="{07B8894D-8239-4AE7-814E-CA86E66F645A}" presName="spacer" presStyleCnt="0"/>
      <dgm:spPr/>
      <dgm:t>
        <a:bodyPr/>
        <a:lstStyle/>
        <a:p>
          <a:endParaRPr lang="th-TH"/>
        </a:p>
      </dgm:t>
    </dgm:pt>
    <dgm:pt modelId="{AE4E36F8-EB1D-461E-9041-97674D9CD85B}" type="pres">
      <dgm:prSet presAssocID="{766289E5-2FD3-4482-9BB5-5A8D373B55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B3AAAB-BDCB-477B-A2B9-73A34FD278F4}" type="pres">
      <dgm:prSet presAssocID="{14A52F03-B11A-4802-912D-E0BC2BCA85BF}" presName="spacer" presStyleCnt="0"/>
      <dgm:spPr/>
      <dgm:t>
        <a:bodyPr/>
        <a:lstStyle/>
        <a:p>
          <a:endParaRPr lang="th-TH"/>
        </a:p>
      </dgm:t>
    </dgm:pt>
    <dgm:pt modelId="{BBD72181-6EDD-4A5B-B599-6F5A16444B2E}" type="pres">
      <dgm:prSet presAssocID="{F2EE7253-1580-41AD-8F16-17D1A1762C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11BF1C-5073-4F4E-8286-EAB69F18D5BD}" type="pres">
      <dgm:prSet presAssocID="{FF914ED9-2AE5-4490-B052-01064F3097D5}" presName="spacer" presStyleCnt="0"/>
      <dgm:spPr/>
      <dgm:t>
        <a:bodyPr/>
        <a:lstStyle/>
        <a:p>
          <a:endParaRPr lang="th-TH"/>
        </a:p>
      </dgm:t>
    </dgm:pt>
    <dgm:pt modelId="{8670592D-4355-43D7-BE93-C7DAF19DA7AC}" type="pres">
      <dgm:prSet presAssocID="{3163B82A-54FB-4171-951B-7A64FD97F1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21829A-E555-48CF-B077-ACA7FFA9553E}" type="pres">
      <dgm:prSet presAssocID="{FD80C190-FB79-4CFA-9BEB-E83163BADF61}" presName="spacer" presStyleCnt="0"/>
      <dgm:spPr/>
      <dgm:t>
        <a:bodyPr/>
        <a:lstStyle/>
        <a:p>
          <a:endParaRPr lang="th-TH"/>
        </a:p>
      </dgm:t>
    </dgm:pt>
    <dgm:pt modelId="{DD62F1CD-316B-4055-BED4-F41BDF17446C}" type="pres">
      <dgm:prSet presAssocID="{FCC740FC-79E0-495A-8BC2-81A63C4CD9B5}" presName="parentText" presStyleLbl="node1" presStyleIdx="4" presStyleCnt="5" custLinFactY="3665" custLinFactNeighborX="-32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D9C100-F5EB-452F-BD59-E254965356E3}" srcId="{28FC2E43-42C5-4459-9766-31C90A5F91BF}" destId="{8C8C4745-CA08-45B4-8CB8-011D3E004D32}" srcOrd="0" destOrd="0" parTransId="{FB65CE42-83E3-46B8-9663-73EE8043CAC1}" sibTransId="{07B8894D-8239-4AE7-814E-CA86E66F645A}"/>
    <dgm:cxn modelId="{789B3DA6-9C73-4DB8-9FFB-6A939A6AD860}" srcId="{28FC2E43-42C5-4459-9766-31C90A5F91BF}" destId="{766289E5-2FD3-4482-9BB5-5A8D373B559A}" srcOrd="1" destOrd="0" parTransId="{FEEEE926-2787-4F76-A899-1B93F396A1C9}" sibTransId="{14A52F03-B11A-4802-912D-E0BC2BCA85BF}"/>
    <dgm:cxn modelId="{F7CA7913-D2B9-4FB0-816B-74A0CB73B83F}" type="presOf" srcId="{F2EE7253-1580-41AD-8F16-17D1A1762C4F}" destId="{BBD72181-6EDD-4A5B-B599-6F5A16444B2E}" srcOrd="0" destOrd="0" presId="urn:microsoft.com/office/officeart/2005/8/layout/vList2"/>
    <dgm:cxn modelId="{90F3CC04-AFE0-4534-9AE9-76D27CE5DD56}" type="presOf" srcId="{28FC2E43-42C5-4459-9766-31C90A5F91BF}" destId="{B2BD3F49-A7B2-459B-879A-BAF86BEE22EC}" srcOrd="0" destOrd="0" presId="urn:microsoft.com/office/officeart/2005/8/layout/vList2"/>
    <dgm:cxn modelId="{AB6B772F-4DF8-4A1B-9828-17B3C5068628}" srcId="{28FC2E43-42C5-4459-9766-31C90A5F91BF}" destId="{FCC740FC-79E0-495A-8BC2-81A63C4CD9B5}" srcOrd="4" destOrd="0" parTransId="{9C46F1FE-57A8-4197-8CAA-68DE2424AE96}" sibTransId="{1BF86C9D-B534-495D-AC80-5FD8AEE39DF2}"/>
    <dgm:cxn modelId="{AC6E695A-7E57-4ABA-88A4-DC6EB4C7EF59}" srcId="{28FC2E43-42C5-4459-9766-31C90A5F91BF}" destId="{3163B82A-54FB-4171-951B-7A64FD97F1C8}" srcOrd="3" destOrd="0" parTransId="{8D1E079D-0622-4CDF-B59A-7F000C202D7E}" sibTransId="{FD80C190-FB79-4CFA-9BEB-E83163BADF61}"/>
    <dgm:cxn modelId="{3845536E-4003-48B8-B549-CC88F6DAC242}" srcId="{28FC2E43-42C5-4459-9766-31C90A5F91BF}" destId="{F2EE7253-1580-41AD-8F16-17D1A1762C4F}" srcOrd="2" destOrd="0" parTransId="{DB0F58A1-DB99-4407-B2CC-C73728036D82}" sibTransId="{FF914ED9-2AE5-4490-B052-01064F3097D5}"/>
    <dgm:cxn modelId="{79B4D44B-665C-4F67-B089-6BFC748B455A}" type="presOf" srcId="{3163B82A-54FB-4171-951B-7A64FD97F1C8}" destId="{8670592D-4355-43D7-BE93-C7DAF19DA7AC}" srcOrd="0" destOrd="0" presId="urn:microsoft.com/office/officeart/2005/8/layout/vList2"/>
    <dgm:cxn modelId="{F7F99A50-F826-431D-98EE-058AFE10E251}" type="presOf" srcId="{8C8C4745-CA08-45B4-8CB8-011D3E004D32}" destId="{D7E71EEF-E5F9-43D1-9F2C-9567DF2E0622}" srcOrd="0" destOrd="0" presId="urn:microsoft.com/office/officeart/2005/8/layout/vList2"/>
    <dgm:cxn modelId="{09F3CE9F-8A59-4C52-884F-C719729CC34E}" type="presOf" srcId="{766289E5-2FD3-4482-9BB5-5A8D373B559A}" destId="{AE4E36F8-EB1D-461E-9041-97674D9CD85B}" srcOrd="0" destOrd="0" presId="urn:microsoft.com/office/officeart/2005/8/layout/vList2"/>
    <dgm:cxn modelId="{77971BAE-F872-4CA9-A383-A85A225963A6}" type="presOf" srcId="{FCC740FC-79E0-495A-8BC2-81A63C4CD9B5}" destId="{DD62F1CD-316B-4055-BED4-F41BDF17446C}" srcOrd="0" destOrd="0" presId="urn:microsoft.com/office/officeart/2005/8/layout/vList2"/>
    <dgm:cxn modelId="{BC7F6D56-E5D1-465F-AE6A-1DB1E7EDEDA3}" type="presParOf" srcId="{B2BD3F49-A7B2-459B-879A-BAF86BEE22EC}" destId="{D7E71EEF-E5F9-43D1-9F2C-9567DF2E0622}" srcOrd="0" destOrd="0" presId="urn:microsoft.com/office/officeart/2005/8/layout/vList2"/>
    <dgm:cxn modelId="{B6148341-4A63-42AA-8911-F32F37BEBD93}" type="presParOf" srcId="{B2BD3F49-A7B2-459B-879A-BAF86BEE22EC}" destId="{C3009E3C-92C4-4207-905B-7DE0CB7B3ED9}" srcOrd="1" destOrd="0" presId="urn:microsoft.com/office/officeart/2005/8/layout/vList2"/>
    <dgm:cxn modelId="{631CE6A2-BD26-41BE-972B-CC60B58D8743}" type="presParOf" srcId="{B2BD3F49-A7B2-459B-879A-BAF86BEE22EC}" destId="{AE4E36F8-EB1D-461E-9041-97674D9CD85B}" srcOrd="2" destOrd="0" presId="urn:microsoft.com/office/officeart/2005/8/layout/vList2"/>
    <dgm:cxn modelId="{2404409B-3A45-4140-860B-F1E03DCB69E6}" type="presParOf" srcId="{B2BD3F49-A7B2-459B-879A-BAF86BEE22EC}" destId="{D4B3AAAB-BDCB-477B-A2B9-73A34FD278F4}" srcOrd="3" destOrd="0" presId="urn:microsoft.com/office/officeart/2005/8/layout/vList2"/>
    <dgm:cxn modelId="{4A40E7F0-144B-49FC-A475-21D650C2C16F}" type="presParOf" srcId="{B2BD3F49-A7B2-459B-879A-BAF86BEE22EC}" destId="{BBD72181-6EDD-4A5B-B599-6F5A16444B2E}" srcOrd="4" destOrd="0" presId="urn:microsoft.com/office/officeart/2005/8/layout/vList2"/>
    <dgm:cxn modelId="{3EFBD025-7FF3-4DAA-A238-3528129203DD}" type="presParOf" srcId="{B2BD3F49-A7B2-459B-879A-BAF86BEE22EC}" destId="{BE11BF1C-5073-4F4E-8286-EAB69F18D5BD}" srcOrd="5" destOrd="0" presId="urn:microsoft.com/office/officeart/2005/8/layout/vList2"/>
    <dgm:cxn modelId="{861F5C32-C714-4B00-866F-71A267AAC970}" type="presParOf" srcId="{B2BD3F49-A7B2-459B-879A-BAF86BEE22EC}" destId="{8670592D-4355-43D7-BE93-C7DAF19DA7AC}" srcOrd="6" destOrd="0" presId="urn:microsoft.com/office/officeart/2005/8/layout/vList2"/>
    <dgm:cxn modelId="{861C5ACA-CEFD-469A-A293-D3D364274AE2}" type="presParOf" srcId="{B2BD3F49-A7B2-459B-879A-BAF86BEE22EC}" destId="{2821829A-E555-48CF-B077-ACA7FFA9553E}" srcOrd="7" destOrd="0" presId="urn:microsoft.com/office/officeart/2005/8/layout/vList2"/>
    <dgm:cxn modelId="{62CF90D8-56D8-421C-B725-E74C9CD281EC}" type="presParOf" srcId="{B2BD3F49-A7B2-459B-879A-BAF86BEE22EC}" destId="{DD62F1CD-316B-4055-BED4-F41BDF1744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C2E43-42C5-4459-9766-31C90A5F91BF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8C8C4745-CA08-45B4-8CB8-011D3E004D32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smtClean="0">
              <a:latin typeface="Angsana New" pitchFamily="18" charset="-34"/>
              <a:cs typeface="Angsana New" pitchFamily="18" charset="-34"/>
            </a:rPr>
            <a:t>1.</a:t>
          </a:r>
          <a:r>
            <a:rPr lang="th-TH" sz="1800" b="1" smtClean="0">
              <a:latin typeface="Angsana New" pitchFamily="18" charset="-34"/>
              <a:cs typeface="Angsana New" pitchFamily="18" charset="-34"/>
            </a:rPr>
            <a:t>นโยบายสาธารณะสร้างสุข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FB65CE42-83E3-46B8-9663-73EE8043CAC1}" type="parTrans" cxnId="{19D9C100-F5EB-452F-BD59-E254965356E3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7B8894D-8239-4AE7-814E-CA86E66F645A}" type="sibTrans" cxnId="{19D9C100-F5EB-452F-BD59-E254965356E3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2EE7253-1580-41AD-8F16-17D1A1762C4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latin typeface="Angsana New" pitchFamily="18" charset="-34"/>
              <a:cs typeface="Angsana New" pitchFamily="18" charset="-34"/>
            </a:rPr>
            <a:t>3.</a:t>
          </a:r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การพัฒนาศักยภาพชุมชน</a:t>
          </a:r>
          <a:endParaRPr lang="en-US" sz="1800" b="1" dirty="0" smtClean="0">
            <a:latin typeface="Angsana New" pitchFamily="18" charset="-34"/>
            <a:cs typeface="Angsana New" pitchFamily="18" charset="-34"/>
          </a:endParaRPr>
        </a:p>
      </dgm:t>
    </dgm:pt>
    <dgm:pt modelId="{DB0F58A1-DB99-4407-B2CC-C73728036D82}" type="parTrans" cxnId="{3845536E-4003-48B8-B549-CC88F6DAC242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F914ED9-2AE5-4490-B052-01064F3097D5}" type="sibTrans" cxnId="{3845536E-4003-48B8-B549-CC88F6DAC242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163B82A-54FB-4171-951B-7A64FD97F1C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Angsana New" pitchFamily="18" charset="-34"/>
              <a:cs typeface="Angsana New" pitchFamily="18" charset="-34"/>
            </a:rPr>
            <a:t>4.</a:t>
          </a:r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การพัฒนาระบบเฝ้าระวัง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และการจัดการโรค</a:t>
          </a:r>
          <a:endParaRPr lang="en-US" sz="1800" b="1" dirty="0" smtClean="0">
            <a:latin typeface="Angsana New" pitchFamily="18" charset="-34"/>
            <a:cs typeface="Angsana New" pitchFamily="18" charset="-34"/>
          </a:endParaRPr>
        </a:p>
      </dgm:t>
    </dgm:pt>
    <dgm:pt modelId="{8D1E079D-0622-4CDF-B59A-7F000C202D7E}" type="parTrans" cxnId="{AC6E695A-7E57-4ABA-88A4-DC6EB4C7EF59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D80C190-FB79-4CFA-9BEB-E83163BADF61}" type="sibTrans" cxnId="{AC6E695A-7E57-4ABA-88A4-DC6EB4C7EF59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66289E5-2FD3-4482-9BB5-5A8D373B559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smtClean="0">
              <a:latin typeface="Angsana New" pitchFamily="18" charset="-34"/>
              <a:cs typeface="Angsana New" pitchFamily="18" charset="-34"/>
            </a:rPr>
            <a:t>2.</a:t>
          </a:r>
          <a:r>
            <a:rPr lang="th-TH" sz="1800" b="1" smtClean="0">
              <a:latin typeface="Angsana New" pitchFamily="18" charset="-34"/>
              <a:cs typeface="Angsana New" pitchFamily="18" charset="-34"/>
            </a:rPr>
            <a:t>การขับเคลื่อนทางสังคม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smtClean="0">
              <a:latin typeface="Angsana New" pitchFamily="18" charset="-34"/>
              <a:cs typeface="Angsana New" pitchFamily="18" charset="-34"/>
            </a:rPr>
            <a:t>และสื่อสารสาธารณะ</a:t>
          </a:r>
          <a:endParaRPr lang="th-TH" sz="1800" b="1" dirty="0">
            <a:latin typeface="Angsana New" pitchFamily="18" charset="-34"/>
            <a:cs typeface="Angsana New" pitchFamily="18" charset="-34"/>
          </a:endParaRPr>
        </a:p>
      </dgm:t>
    </dgm:pt>
    <dgm:pt modelId="{14A52F03-B11A-4802-912D-E0BC2BCA85BF}" type="sibTrans" cxnId="{789B3DA6-9C73-4DB8-9FFB-6A939A6AD860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EEEE926-2787-4F76-A899-1B93F396A1C9}" type="parTrans" cxnId="{789B3DA6-9C73-4DB8-9FFB-6A939A6AD860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FCC740FC-79E0-495A-8BC2-81A63C4CD9B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Angsana New" pitchFamily="18" charset="-34"/>
              <a:cs typeface="Angsana New" pitchFamily="18" charset="-34"/>
            </a:rPr>
            <a:t>5.</a:t>
          </a:r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การสร้างความเข้มแข็ง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dirty="0" smtClean="0">
              <a:latin typeface="Angsana New" pitchFamily="18" charset="-34"/>
              <a:cs typeface="Angsana New" pitchFamily="18" charset="-34"/>
            </a:rPr>
            <a:t>ของระบบสนับสนุนยุทธศาสตร์</a:t>
          </a:r>
          <a:endParaRPr lang="en-US" sz="1800" b="1" dirty="0" smtClean="0">
            <a:latin typeface="Angsana New" pitchFamily="18" charset="-34"/>
            <a:cs typeface="Angsana New" pitchFamily="18" charset="-34"/>
          </a:endParaRPr>
        </a:p>
      </dgm:t>
    </dgm:pt>
    <dgm:pt modelId="{9C46F1FE-57A8-4197-8CAA-68DE2424AE96}" type="parTrans" cxnId="{AB6B772F-4DF8-4A1B-9828-17B3C5068628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BF86C9D-B534-495D-AC80-5FD8AEE39DF2}" type="sibTrans" cxnId="{AB6B772F-4DF8-4A1B-9828-17B3C5068628}">
      <dgm:prSet/>
      <dgm:spPr/>
      <dgm:t>
        <a:bodyPr/>
        <a:lstStyle/>
        <a:p>
          <a:endParaRPr lang="th-TH" sz="1800" b="1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BD3F49-A7B2-459B-879A-BAF86BEE22EC}" type="pres">
      <dgm:prSet presAssocID="{28FC2E43-42C5-4459-9766-31C90A5F9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7E71EEF-E5F9-43D1-9F2C-9567DF2E0622}" type="pres">
      <dgm:prSet presAssocID="{8C8C4745-CA08-45B4-8CB8-011D3E004D3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009E3C-92C4-4207-905B-7DE0CB7B3ED9}" type="pres">
      <dgm:prSet presAssocID="{07B8894D-8239-4AE7-814E-CA86E66F645A}" presName="spacer" presStyleCnt="0"/>
      <dgm:spPr/>
      <dgm:t>
        <a:bodyPr/>
        <a:lstStyle/>
        <a:p>
          <a:endParaRPr lang="th-TH"/>
        </a:p>
      </dgm:t>
    </dgm:pt>
    <dgm:pt modelId="{AE4E36F8-EB1D-461E-9041-97674D9CD85B}" type="pres">
      <dgm:prSet presAssocID="{766289E5-2FD3-4482-9BB5-5A8D373B55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B3AAAB-BDCB-477B-A2B9-73A34FD278F4}" type="pres">
      <dgm:prSet presAssocID="{14A52F03-B11A-4802-912D-E0BC2BCA85BF}" presName="spacer" presStyleCnt="0"/>
      <dgm:spPr/>
      <dgm:t>
        <a:bodyPr/>
        <a:lstStyle/>
        <a:p>
          <a:endParaRPr lang="th-TH"/>
        </a:p>
      </dgm:t>
    </dgm:pt>
    <dgm:pt modelId="{BBD72181-6EDD-4A5B-B599-6F5A16444B2E}" type="pres">
      <dgm:prSet presAssocID="{F2EE7253-1580-41AD-8F16-17D1A1762C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11BF1C-5073-4F4E-8286-EAB69F18D5BD}" type="pres">
      <dgm:prSet presAssocID="{FF914ED9-2AE5-4490-B052-01064F3097D5}" presName="spacer" presStyleCnt="0"/>
      <dgm:spPr/>
      <dgm:t>
        <a:bodyPr/>
        <a:lstStyle/>
        <a:p>
          <a:endParaRPr lang="th-TH"/>
        </a:p>
      </dgm:t>
    </dgm:pt>
    <dgm:pt modelId="{8670592D-4355-43D7-BE93-C7DAF19DA7AC}" type="pres">
      <dgm:prSet presAssocID="{3163B82A-54FB-4171-951B-7A64FD97F1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21829A-E555-48CF-B077-ACA7FFA9553E}" type="pres">
      <dgm:prSet presAssocID="{FD80C190-FB79-4CFA-9BEB-E83163BADF61}" presName="spacer" presStyleCnt="0"/>
      <dgm:spPr/>
      <dgm:t>
        <a:bodyPr/>
        <a:lstStyle/>
        <a:p>
          <a:endParaRPr lang="th-TH"/>
        </a:p>
      </dgm:t>
    </dgm:pt>
    <dgm:pt modelId="{DD62F1CD-316B-4055-BED4-F41BDF17446C}" type="pres">
      <dgm:prSet presAssocID="{FCC740FC-79E0-495A-8BC2-81A63C4CD9B5}" presName="parentText" presStyleLbl="node1" presStyleIdx="4" presStyleCnt="5" custLinFactY="3665" custLinFactNeighborX="-32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89B3DA6-9C73-4DB8-9FFB-6A939A6AD860}" srcId="{28FC2E43-42C5-4459-9766-31C90A5F91BF}" destId="{766289E5-2FD3-4482-9BB5-5A8D373B559A}" srcOrd="1" destOrd="0" parTransId="{FEEEE926-2787-4F76-A899-1B93F396A1C9}" sibTransId="{14A52F03-B11A-4802-912D-E0BC2BCA85BF}"/>
    <dgm:cxn modelId="{415CCF63-594B-4080-B11F-0CEDE7D9868C}" type="presOf" srcId="{FCC740FC-79E0-495A-8BC2-81A63C4CD9B5}" destId="{DD62F1CD-316B-4055-BED4-F41BDF17446C}" srcOrd="0" destOrd="0" presId="urn:microsoft.com/office/officeart/2005/8/layout/vList2"/>
    <dgm:cxn modelId="{AB3FC1B2-5A8B-460F-9913-BA1D4E8F8481}" type="presOf" srcId="{3163B82A-54FB-4171-951B-7A64FD97F1C8}" destId="{8670592D-4355-43D7-BE93-C7DAF19DA7AC}" srcOrd="0" destOrd="0" presId="urn:microsoft.com/office/officeart/2005/8/layout/vList2"/>
    <dgm:cxn modelId="{AC6E695A-7E57-4ABA-88A4-DC6EB4C7EF59}" srcId="{28FC2E43-42C5-4459-9766-31C90A5F91BF}" destId="{3163B82A-54FB-4171-951B-7A64FD97F1C8}" srcOrd="3" destOrd="0" parTransId="{8D1E079D-0622-4CDF-B59A-7F000C202D7E}" sibTransId="{FD80C190-FB79-4CFA-9BEB-E83163BADF61}"/>
    <dgm:cxn modelId="{30C30FD8-A30B-447B-91FA-43F881166EB4}" type="presOf" srcId="{8C8C4745-CA08-45B4-8CB8-011D3E004D32}" destId="{D7E71EEF-E5F9-43D1-9F2C-9567DF2E0622}" srcOrd="0" destOrd="0" presId="urn:microsoft.com/office/officeart/2005/8/layout/vList2"/>
    <dgm:cxn modelId="{C1C99CD7-1310-4842-976E-900D58D14B01}" type="presOf" srcId="{F2EE7253-1580-41AD-8F16-17D1A1762C4F}" destId="{BBD72181-6EDD-4A5B-B599-6F5A16444B2E}" srcOrd="0" destOrd="0" presId="urn:microsoft.com/office/officeart/2005/8/layout/vList2"/>
    <dgm:cxn modelId="{19D9C100-F5EB-452F-BD59-E254965356E3}" srcId="{28FC2E43-42C5-4459-9766-31C90A5F91BF}" destId="{8C8C4745-CA08-45B4-8CB8-011D3E004D32}" srcOrd="0" destOrd="0" parTransId="{FB65CE42-83E3-46B8-9663-73EE8043CAC1}" sibTransId="{07B8894D-8239-4AE7-814E-CA86E66F645A}"/>
    <dgm:cxn modelId="{9EF10E35-775A-4581-B973-63A9A6590402}" type="presOf" srcId="{766289E5-2FD3-4482-9BB5-5A8D373B559A}" destId="{AE4E36F8-EB1D-461E-9041-97674D9CD85B}" srcOrd="0" destOrd="0" presId="urn:microsoft.com/office/officeart/2005/8/layout/vList2"/>
    <dgm:cxn modelId="{09638666-2D07-43EA-8666-E9095EE8A612}" type="presOf" srcId="{28FC2E43-42C5-4459-9766-31C90A5F91BF}" destId="{B2BD3F49-A7B2-459B-879A-BAF86BEE22EC}" srcOrd="0" destOrd="0" presId="urn:microsoft.com/office/officeart/2005/8/layout/vList2"/>
    <dgm:cxn modelId="{AB6B772F-4DF8-4A1B-9828-17B3C5068628}" srcId="{28FC2E43-42C5-4459-9766-31C90A5F91BF}" destId="{FCC740FC-79E0-495A-8BC2-81A63C4CD9B5}" srcOrd="4" destOrd="0" parTransId="{9C46F1FE-57A8-4197-8CAA-68DE2424AE96}" sibTransId="{1BF86C9D-B534-495D-AC80-5FD8AEE39DF2}"/>
    <dgm:cxn modelId="{3845536E-4003-48B8-B549-CC88F6DAC242}" srcId="{28FC2E43-42C5-4459-9766-31C90A5F91BF}" destId="{F2EE7253-1580-41AD-8F16-17D1A1762C4F}" srcOrd="2" destOrd="0" parTransId="{DB0F58A1-DB99-4407-B2CC-C73728036D82}" sibTransId="{FF914ED9-2AE5-4490-B052-01064F3097D5}"/>
    <dgm:cxn modelId="{05B9B6D9-98FC-4DB9-9664-3F62FAF3458E}" type="presParOf" srcId="{B2BD3F49-A7B2-459B-879A-BAF86BEE22EC}" destId="{D7E71EEF-E5F9-43D1-9F2C-9567DF2E0622}" srcOrd="0" destOrd="0" presId="urn:microsoft.com/office/officeart/2005/8/layout/vList2"/>
    <dgm:cxn modelId="{0AA7DDB5-4A51-4AD7-9D85-AC87309A4B4C}" type="presParOf" srcId="{B2BD3F49-A7B2-459B-879A-BAF86BEE22EC}" destId="{C3009E3C-92C4-4207-905B-7DE0CB7B3ED9}" srcOrd="1" destOrd="0" presId="urn:microsoft.com/office/officeart/2005/8/layout/vList2"/>
    <dgm:cxn modelId="{90D6B5C4-DF2B-4220-99FE-DB30106E650C}" type="presParOf" srcId="{B2BD3F49-A7B2-459B-879A-BAF86BEE22EC}" destId="{AE4E36F8-EB1D-461E-9041-97674D9CD85B}" srcOrd="2" destOrd="0" presId="urn:microsoft.com/office/officeart/2005/8/layout/vList2"/>
    <dgm:cxn modelId="{6473D681-B7A1-4AC1-B7C2-EC577D9AA746}" type="presParOf" srcId="{B2BD3F49-A7B2-459B-879A-BAF86BEE22EC}" destId="{D4B3AAAB-BDCB-477B-A2B9-73A34FD278F4}" srcOrd="3" destOrd="0" presId="urn:microsoft.com/office/officeart/2005/8/layout/vList2"/>
    <dgm:cxn modelId="{72698AD4-A3C0-4988-A289-04DA2E77CAED}" type="presParOf" srcId="{B2BD3F49-A7B2-459B-879A-BAF86BEE22EC}" destId="{BBD72181-6EDD-4A5B-B599-6F5A16444B2E}" srcOrd="4" destOrd="0" presId="urn:microsoft.com/office/officeart/2005/8/layout/vList2"/>
    <dgm:cxn modelId="{6BEEED22-C582-4D7A-9E1C-782D4D357A2D}" type="presParOf" srcId="{B2BD3F49-A7B2-459B-879A-BAF86BEE22EC}" destId="{BE11BF1C-5073-4F4E-8286-EAB69F18D5BD}" srcOrd="5" destOrd="0" presId="urn:microsoft.com/office/officeart/2005/8/layout/vList2"/>
    <dgm:cxn modelId="{6FB338AA-4434-47A8-9DEF-C857C89750E3}" type="presParOf" srcId="{B2BD3F49-A7B2-459B-879A-BAF86BEE22EC}" destId="{8670592D-4355-43D7-BE93-C7DAF19DA7AC}" srcOrd="6" destOrd="0" presId="urn:microsoft.com/office/officeart/2005/8/layout/vList2"/>
    <dgm:cxn modelId="{884D3A7A-20C6-4FAD-A5B5-479EF00F4163}" type="presParOf" srcId="{B2BD3F49-A7B2-459B-879A-BAF86BEE22EC}" destId="{2821829A-E555-48CF-B077-ACA7FFA9553E}" srcOrd="7" destOrd="0" presId="urn:microsoft.com/office/officeart/2005/8/layout/vList2"/>
    <dgm:cxn modelId="{FF344EC8-5517-4950-9342-6E323AE97941}" type="presParOf" srcId="{B2BD3F49-A7B2-459B-879A-BAF86BEE22EC}" destId="{DD62F1CD-316B-4055-BED4-F41BDF1744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65F6C-F78C-4D64-99CD-2FC8DA0C3511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0CE90309-81F2-4272-931B-CA82D86AD50D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ลดตายก่อนวัยอันควรจากโรค </a:t>
          </a:r>
          <a:r>
            <a:rPr lang="en-US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NCDs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3366CCC-D41E-44C4-8E82-448DD4B2FE6C}" type="parTrans" cxnId="{34E914CE-FC2E-49D0-8412-6061149AF29E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0708CAA7-B98D-4617-B33E-FD1B63AABADA}" type="sibTrans" cxnId="{34E914CE-FC2E-49D0-8412-6061149AF29E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1C5D6B58-4834-4FEA-A102-47B008BF9CCF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กลุ่มเสี่ยงสูง </a:t>
          </a:r>
          <a:r>
            <a:rPr lang="en-US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CVD </a:t>
          </a:r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ได้รับยาและปรับเปลี่ยนพฤติกกรม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A37EFBD6-402D-4C81-B21A-8BE741AB5D39}" type="parTrans" cxnId="{28525E07-F678-4B45-944C-5C04332174BF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C58641A8-81ED-438D-83FA-91D0AFE9ECD6}" type="sibTrans" cxnId="{28525E07-F678-4B45-944C-5C04332174BF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5B5EF2C0-FEFC-4989-A069-A3BE17F08945}">
      <dgm:prSet phldrT="[Text]" custT="1"/>
      <dgm:spPr/>
      <dgm:t>
        <a:bodyPr/>
        <a:lstStyle/>
        <a:p>
          <a:pPr algn="ctr"/>
          <a:r>
            <a:rPr lang="th-TH" sz="900" b="1" dirty="0" smtClean="0">
              <a:latin typeface="Angsana New" pitchFamily="18" charset="-34"/>
              <a:cs typeface="Angsana New" pitchFamily="18" charset="-34"/>
            </a:rPr>
            <a:t>ลดการบริโภคเกลือ/โซเดียม</a:t>
          </a:r>
          <a:endParaRPr lang="th-TH" sz="900" b="1" dirty="0">
            <a:latin typeface="Angsana New" pitchFamily="18" charset="-34"/>
            <a:cs typeface="Angsana New" pitchFamily="18" charset="-34"/>
          </a:endParaRPr>
        </a:p>
      </dgm:t>
    </dgm:pt>
    <dgm:pt modelId="{E0865921-7FD5-4376-8C04-B1351F608F90}" type="parTrans" cxnId="{444C8C45-F75C-4632-B341-CB09317034C5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12B01F5E-4A71-40C8-A455-A84C0F62A913}" type="sibTrans" cxnId="{444C8C45-F75C-4632-B341-CB09317034C5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9F23D270-6835-415F-B404-A4895852F827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เพิ่มกิจกรรมทางกาย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D7383F9-295C-4CB1-B53F-D1831EFD7CE8}" type="parTrans" cxnId="{25551B9F-7BE0-4C60-870D-08A549EE9E9D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1E68D646-AC83-4145-AA9C-ADC5575DAA14}" type="sibTrans" cxnId="{25551B9F-7BE0-4C60-870D-08A549EE9E9D}">
      <dgm:prSet custT="1"/>
      <dgm:spPr/>
      <dgm:t>
        <a:bodyPr/>
        <a:lstStyle/>
        <a:p>
          <a:pPr algn="ctr"/>
          <a:endParaRPr lang="th-TH" sz="90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D16DF707-C20E-423A-8990-50ECC391E000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ลดการบริโภคเครื่องดื่มแอลกอฮอล์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0203205A-0FD8-4FDF-ADCC-CC2590C39019}" type="parTrans" cxnId="{C8B417EE-8B56-43EE-9143-C1B7D30D3572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379442E0-5891-4EE2-972B-EA763FE27A55}" type="sibTrans" cxnId="{C8B417EE-8B56-43EE-9143-C1B7D30D3572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3E66CE8F-4B7F-4563-B405-EBF74D38AEB1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ลดการบริโภคยาสูบ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59C6C7B-8235-4B9A-8551-2F86E6E13885}" type="parTrans" cxnId="{B6B8940C-DA47-4926-9A49-FD9565DE36AE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26D8D0E1-D9C5-40EE-BF65-5E8FCB051E79}" type="sibTrans" cxnId="{B6B8940C-DA47-4926-9A49-FD9565DE36AE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178EF0C2-F0C3-4CD3-A54C-C96CEA4DE4D9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ลดภาวะเบาหวานและอ้วน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3F84FE0-AAAC-4D20-9A27-52BAADA1DE6E}" type="parTrans" cxnId="{6012988B-0E24-4AA0-A962-D8BA54ECFCD0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ABB24157-F616-4710-B316-C6910CCCB69D}" type="sibTrans" cxnId="{6012988B-0E24-4AA0-A962-D8BA54ECFCD0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69110DB6-78F5-4F9D-80E8-F5815AAF2A07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ลดภาวะความดันโลหิตสูง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37F8B65B-B932-409A-971F-F8ED314EFAC5}" type="parTrans" cxnId="{09512486-BD14-4565-B01A-0701DCF1DC71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FA7DE903-C72D-4FAE-B940-CE93D413C04A}" type="sibTrans" cxnId="{09512486-BD14-4565-B01A-0701DCF1DC71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DE19C3B2-545E-492E-B7C6-84F90D2A5879}">
      <dgm:prSet phldrT="[Text]" custT="1"/>
      <dgm:spPr/>
      <dgm:t>
        <a:bodyPr/>
        <a:lstStyle/>
        <a:p>
          <a:pPr algn="ctr"/>
          <a:r>
            <a:rPr lang="th-TH" sz="9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ยาและเทคโนโลยีที่จำเป็นครอบคลุม</a:t>
          </a:r>
          <a:endParaRPr lang="th-TH" sz="9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DA381851-970D-49D0-A502-605B9C8BA85C}" type="parTrans" cxnId="{46AAA4B2-10A2-488A-BC13-091C76DBD710}">
      <dgm:prSet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9F44F490-8313-4E96-836A-31E1B805E83E}" type="sibTrans" cxnId="{46AAA4B2-10A2-488A-BC13-091C76DBD710}">
      <dgm:prSet custT="1"/>
      <dgm:spPr/>
      <dgm:t>
        <a:bodyPr/>
        <a:lstStyle/>
        <a:p>
          <a:pPr algn="ctr"/>
          <a:endParaRPr lang="th-TH" sz="900">
            <a:latin typeface="Angsana New" pitchFamily="18" charset="-34"/>
            <a:cs typeface="Angsana New" pitchFamily="18" charset="-34"/>
          </a:endParaRPr>
        </a:p>
      </dgm:t>
    </dgm:pt>
    <dgm:pt modelId="{3A90F86B-D7A2-4652-B332-7A072F4FE788}" type="pres">
      <dgm:prSet presAssocID="{1EF65F6C-F78C-4D64-99CD-2FC8DA0C35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EEA4CAF-2670-4182-B154-842811030EC6}" type="pres">
      <dgm:prSet presAssocID="{0CE90309-81F2-4272-931B-CA82D86AD50D}" presName="node" presStyleLbl="node1" presStyleIdx="0" presStyleCnt="9" custScaleX="114125" custScaleY="1235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F4A4C8-26CA-4482-97EA-F7B3A8A2E5C5}" type="pres">
      <dgm:prSet presAssocID="{0708CAA7-B98D-4617-B33E-FD1B63AABADA}" presName="sibTrans" presStyleLbl="sibTrans2D1" presStyleIdx="0" presStyleCnt="9"/>
      <dgm:spPr/>
      <dgm:t>
        <a:bodyPr/>
        <a:lstStyle/>
        <a:p>
          <a:endParaRPr lang="th-TH"/>
        </a:p>
      </dgm:t>
    </dgm:pt>
    <dgm:pt modelId="{C256DBA3-E789-413E-BD03-3DEFDAAD7FC1}" type="pres">
      <dgm:prSet presAssocID="{0708CAA7-B98D-4617-B33E-FD1B63AABADA}" presName="connectorText" presStyleLbl="sibTrans2D1" presStyleIdx="0" presStyleCnt="9"/>
      <dgm:spPr/>
      <dgm:t>
        <a:bodyPr/>
        <a:lstStyle/>
        <a:p>
          <a:endParaRPr lang="th-TH"/>
        </a:p>
      </dgm:t>
    </dgm:pt>
    <dgm:pt modelId="{27AD0289-CECC-404D-BA08-9F62D35F279F}" type="pres">
      <dgm:prSet presAssocID="{178EF0C2-F0C3-4CD3-A54C-C96CEA4DE4D9}" presName="node" presStyleLbl="node1" presStyleIdx="1" presStyleCnt="9" custScaleX="111415" custScaleY="1312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0DD830-E3B1-4743-B382-13EC0DBDF8DD}" type="pres">
      <dgm:prSet presAssocID="{ABB24157-F616-4710-B316-C6910CCCB69D}" presName="sibTrans" presStyleLbl="sibTrans2D1" presStyleIdx="1" presStyleCnt="9"/>
      <dgm:spPr/>
      <dgm:t>
        <a:bodyPr/>
        <a:lstStyle/>
        <a:p>
          <a:endParaRPr lang="th-TH"/>
        </a:p>
      </dgm:t>
    </dgm:pt>
    <dgm:pt modelId="{57255D6D-0033-4DA3-AC60-A921EA27BEAE}" type="pres">
      <dgm:prSet presAssocID="{ABB24157-F616-4710-B316-C6910CCCB69D}" presName="connectorText" presStyleLbl="sibTrans2D1" presStyleIdx="1" presStyleCnt="9"/>
      <dgm:spPr/>
      <dgm:t>
        <a:bodyPr/>
        <a:lstStyle/>
        <a:p>
          <a:endParaRPr lang="th-TH"/>
        </a:p>
      </dgm:t>
    </dgm:pt>
    <dgm:pt modelId="{85111402-285C-4FB1-9A2E-5F49E227F3B6}" type="pres">
      <dgm:prSet presAssocID="{69110DB6-78F5-4F9D-80E8-F5815AAF2A07}" presName="node" presStyleLbl="node1" presStyleIdx="2" presStyleCnt="9" custScaleX="106805" custScaleY="1301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461713-1C19-4B6D-9E6E-FE3F62D91859}" type="pres">
      <dgm:prSet presAssocID="{FA7DE903-C72D-4FAE-B940-CE93D413C04A}" presName="sibTrans" presStyleLbl="sibTrans2D1" presStyleIdx="2" presStyleCnt="9"/>
      <dgm:spPr/>
      <dgm:t>
        <a:bodyPr/>
        <a:lstStyle/>
        <a:p>
          <a:endParaRPr lang="th-TH"/>
        </a:p>
      </dgm:t>
    </dgm:pt>
    <dgm:pt modelId="{86A6C49F-79D6-46A3-BA24-7439ACE3D8ED}" type="pres">
      <dgm:prSet presAssocID="{FA7DE903-C72D-4FAE-B940-CE93D413C04A}" presName="connectorText" presStyleLbl="sibTrans2D1" presStyleIdx="2" presStyleCnt="9"/>
      <dgm:spPr/>
      <dgm:t>
        <a:bodyPr/>
        <a:lstStyle/>
        <a:p>
          <a:endParaRPr lang="th-TH"/>
        </a:p>
      </dgm:t>
    </dgm:pt>
    <dgm:pt modelId="{E13B41A4-6649-4D82-B130-CD6358E33457}" type="pres">
      <dgm:prSet presAssocID="{1C5D6B58-4834-4FEA-A102-47B008BF9CCF}" presName="node" presStyleLbl="node1" presStyleIdx="3" presStyleCnt="9" custScaleX="106770" custScaleY="1196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B6549A-C33C-4689-88BC-F6DF40B90AC5}" type="pres">
      <dgm:prSet presAssocID="{C58641A8-81ED-438D-83FA-91D0AFE9ECD6}" presName="sibTrans" presStyleLbl="sibTrans2D1" presStyleIdx="3" presStyleCnt="9"/>
      <dgm:spPr/>
      <dgm:t>
        <a:bodyPr/>
        <a:lstStyle/>
        <a:p>
          <a:endParaRPr lang="th-TH"/>
        </a:p>
      </dgm:t>
    </dgm:pt>
    <dgm:pt modelId="{9C021971-E8B8-46F3-8EAB-2D748E26CD48}" type="pres">
      <dgm:prSet presAssocID="{C58641A8-81ED-438D-83FA-91D0AFE9ECD6}" presName="connectorText" presStyleLbl="sibTrans2D1" presStyleIdx="3" presStyleCnt="9"/>
      <dgm:spPr/>
      <dgm:t>
        <a:bodyPr/>
        <a:lstStyle/>
        <a:p>
          <a:endParaRPr lang="th-TH"/>
        </a:p>
      </dgm:t>
    </dgm:pt>
    <dgm:pt modelId="{5B2D284F-728A-4084-8D8E-7A0EB3A93DD9}" type="pres">
      <dgm:prSet presAssocID="{5B5EF2C0-FEFC-4989-A069-A3BE17F08945}" presName="node" presStyleLbl="node1" presStyleIdx="4" presStyleCnt="9" custScaleX="100304" custScaleY="1197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3A3069-385B-4145-8398-62F76865BC99}" type="pres">
      <dgm:prSet presAssocID="{12B01F5E-4A71-40C8-A455-A84C0F62A913}" presName="sibTrans" presStyleLbl="sibTrans2D1" presStyleIdx="4" presStyleCnt="9"/>
      <dgm:spPr/>
      <dgm:t>
        <a:bodyPr/>
        <a:lstStyle/>
        <a:p>
          <a:endParaRPr lang="th-TH"/>
        </a:p>
      </dgm:t>
    </dgm:pt>
    <dgm:pt modelId="{4A0CEA49-2877-4D35-8D21-EE6DD788983F}" type="pres">
      <dgm:prSet presAssocID="{12B01F5E-4A71-40C8-A455-A84C0F62A913}" presName="connectorText" presStyleLbl="sibTrans2D1" presStyleIdx="4" presStyleCnt="9"/>
      <dgm:spPr/>
      <dgm:t>
        <a:bodyPr/>
        <a:lstStyle/>
        <a:p>
          <a:endParaRPr lang="th-TH"/>
        </a:p>
      </dgm:t>
    </dgm:pt>
    <dgm:pt modelId="{90C134EE-1818-43C2-BA33-003B7C2B47C0}" type="pres">
      <dgm:prSet presAssocID="{9F23D270-6835-415F-B404-A4895852F827}" presName="node" presStyleLbl="node1" presStyleIdx="5" presStyleCnt="9" custScaleX="106113" custScaleY="1232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48BAF6-0A73-4898-941D-DE5FC7FEE102}" type="pres">
      <dgm:prSet presAssocID="{1E68D646-AC83-4145-AA9C-ADC5575DAA14}" presName="sibTrans" presStyleLbl="sibTrans2D1" presStyleIdx="5" presStyleCnt="9"/>
      <dgm:spPr/>
      <dgm:t>
        <a:bodyPr/>
        <a:lstStyle/>
        <a:p>
          <a:endParaRPr lang="th-TH"/>
        </a:p>
      </dgm:t>
    </dgm:pt>
    <dgm:pt modelId="{9E5029D5-757A-45A3-8D47-54F59AAB839E}" type="pres">
      <dgm:prSet presAssocID="{1E68D646-AC83-4145-AA9C-ADC5575DAA14}" presName="connectorText" presStyleLbl="sibTrans2D1" presStyleIdx="5" presStyleCnt="9"/>
      <dgm:spPr/>
      <dgm:t>
        <a:bodyPr/>
        <a:lstStyle/>
        <a:p>
          <a:endParaRPr lang="th-TH"/>
        </a:p>
      </dgm:t>
    </dgm:pt>
    <dgm:pt modelId="{657450D0-C99E-4F97-A5C5-C414C0B37ADB}" type="pres">
      <dgm:prSet presAssocID="{D16DF707-C20E-423A-8990-50ECC391E000}" presName="node" presStyleLbl="node1" presStyleIdx="6" presStyleCnt="9" custScaleX="105068" custScaleY="1281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204268-A468-4DE2-AC69-D5216E43AD67}" type="pres">
      <dgm:prSet presAssocID="{379442E0-5891-4EE2-972B-EA763FE27A55}" presName="sibTrans" presStyleLbl="sibTrans2D1" presStyleIdx="6" presStyleCnt="9"/>
      <dgm:spPr/>
      <dgm:t>
        <a:bodyPr/>
        <a:lstStyle/>
        <a:p>
          <a:endParaRPr lang="th-TH"/>
        </a:p>
      </dgm:t>
    </dgm:pt>
    <dgm:pt modelId="{945A4511-0049-4E46-83ED-CA49EEB4E226}" type="pres">
      <dgm:prSet presAssocID="{379442E0-5891-4EE2-972B-EA763FE27A55}" presName="connectorText" presStyleLbl="sibTrans2D1" presStyleIdx="6" presStyleCnt="9"/>
      <dgm:spPr/>
      <dgm:t>
        <a:bodyPr/>
        <a:lstStyle/>
        <a:p>
          <a:endParaRPr lang="th-TH"/>
        </a:p>
      </dgm:t>
    </dgm:pt>
    <dgm:pt modelId="{2D0426A7-4C88-41EB-B5E2-F22C8E2BDE8C}" type="pres">
      <dgm:prSet presAssocID="{3E66CE8F-4B7F-4563-B405-EBF74D38AEB1}" presName="node" presStyleLbl="node1" presStyleIdx="7" presStyleCnt="9" custScaleX="105103" custScaleY="1251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A96B3A-5477-4DE7-851B-9431F7D21A15}" type="pres">
      <dgm:prSet presAssocID="{26D8D0E1-D9C5-40EE-BF65-5E8FCB051E79}" presName="sibTrans" presStyleLbl="sibTrans2D1" presStyleIdx="7" presStyleCnt="9"/>
      <dgm:spPr/>
      <dgm:t>
        <a:bodyPr/>
        <a:lstStyle/>
        <a:p>
          <a:endParaRPr lang="th-TH"/>
        </a:p>
      </dgm:t>
    </dgm:pt>
    <dgm:pt modelId="{EAF61170-1D9B-4ECE-AF9B-E4DB9A4938E8}" type="pres">
      <dgm:prSet presAssocID="{26D8D0E1-D9C5-40EE-BF65-5E8FCB051E79}" presName="connectorText" presStyleLbl="sibTrans2D1" presStyleIdx="7" presStyleCnt="9"/>
      <dgm:spPr/>
      <dgm:t>
        <a:bodyPr/>
        <a:lstStyle/>
        <a:p>
          <a:endParaRPr lang="th-TH"/>
        </a:p>
      </dgm:t>
    </dgm:pt>
    <dgm:pt modelId="{C54508D1-B851-428A-849C-A74F5084BB49}" type="pres">
      <dgm:prSet presAssocID="{DE19C3B2-545E-492E-B7C6-84F90D2A5879}" presName="node" presStyleLbl="node1" presStyleIdx="8" presStyleCnt="9" custScaleX="109713" custScaleY="1219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75F7D1-A2A3-44A3-B19D-A76241BBF221}" type="pres">
      <dgm:prSet presAssocID="{9F44F490-8313-4E96-836A-31E1B805E83E}" presName="sibTrans" presStyleLbl="sibTrans2D1" presStyleIdx="8" presStyleCnt="9"/>
      <dgm:spPr/>
      <dgm:t>
        <a:bodyPr/>
        <a:lstStyle/>
        <a:p>
          <a:endParaRPr lang="th-TH"/>
        </a:p>
      </dgm:t>
    </dgm:pt>
    <dgm:pt modelId="{6786A0B0-860C-47B8-AA50-DE8EDC8B0FCE}" type="pres">
      <dgm:prSet presAssocID="{9F44F490-8313-4E96-836A-31E1B805E83E}" presName="connectorText" presStyleLbl="sibTrans2D1" presStyleIdx="8" presStyleCnt="9"/>
      <dgm:spPr/>
      <dgm:t>
        <a:bodyPr/>
        <a:lstStyle/>
        <a:p>
          <a:endParaRPr lang="th-TH"/>
        </a:p>
      </dgm:t>
    </dgm:pt>
  </dgm:ptLst>
  <dgm:cxnLst>
    <dgm:cxn modelId="{6CB34A1C-A012-4BAE-B72A-4A63F629B28C}" type="presOf" srcId="{178EF0C2-F0C3-4CD3-A54C-C96CEA4DE4D9}" destId="{27AD0289-CECC-404D-BA08-9F62D35F279F}" srcOrd="0" destOrd="0" presId="urn:microsoft.com/office/officeart/2005/8/layout/cycle2"/>
    <dgm:cxn modelId="{9F524F87-511C-444B-A5BA-B6562185C8F0}" type="presOf" srcId="{9F44F490-8313-4E96-836A-31E1B805E83E}" destId="{7075F7D1-A2A3-44A3-B19D-A76241BBF221}" srcOrd="0" destOrd="0" presId="urn:microsoft.com/office/officeart/2005/8/layout/cycle2"/>
    <dgm:cxn modelId="{664B44B0-3723-4902-A880-FFC2EED24128}" type="presOf" srcId="{9F44F490-8313-4E96-836A-31E1B805E83E}" destId="{6786A0B0-860C-47B8-AA50-DE8EDC8B0FCE}" srcOrd="1" destOrd="0" presId="urn:microsoft.com/office/officeart/2005/8/layout/cycle2"/>
    <dgm:cxn modelId="{28525E07-F678-4B45-944C-5C04332174BF}" srcId="{1EF65F6C-F78C-4D64-99CD-2FC8DA0C3511}" destId="{1C5D6B58-4834-4FEA-A102-47B008BF9CCF}" srcOrd="3" destOrd="0" parTransId="{A37EFBD6-402D-4C81-B21A-8BE741AB5D39}" sibTransId="{C58641A8-81ED-438D-83FA-91D0AFE9ECD6}"/>
    <dgm:cxn modelId="{46AAA4B2-10A2-488A-BC13-091C76DBD710}" srcId="{1EF65F6C-F78C-4D64-99CD-2FC8DA0C3511}" destId="{DE19C3B2-545E-492E-B7C6-84F90D2A5879}" srcOrd="8" destOrd="0" parTransId="{DA381851-970D-49D0-A502-605B9C8BA85C}" sibTransId="{9F44F490-8313-4E96-836A-31E1B805E83E}"/>
    <dgm:cxn modelId="{6012988B-0E24-4AA0-A962-D8BA54ECFCD0}" srcId="{1EF65F6C-F78C-4D64-99CD-2FC8DA0C3511}" destId="{178EF0C2-F0C3-4CD3-A54C-C96CEA4DE4D9}" srcOrd="1" destOrd="0" parTransId="{73F84FE0-AAAC-4D20-9A27-52BAADA1DE6E}" sibTransId="{ABB24157-F616-4710-B316-C6910CCCB69D}"/>
    <dgm:cxn modelId="{9BE590C1-5ADF-40C8-A594-3B07D4D4BFD1}" type="presOf" srcId="{26D8D0E1-D9C5-40EE-BF65-5E8FCB051E79}" destId="{6DA96B3A-5477-4DE7-851B-9431F7D21A15}" srcOrd="0" destOrd="0" presId="urn:microsoft.com/office/officeart/2005/8/layout/cycle2"/>
    <dgm:cxn modelId="{B6B8940C-DA47-4926-9A49-FD9565DE36AE}" srcId="{1EF65F6C-F78C-4D64-99CD-2FC8DA0C3511}" destId="{3E66CE8F-4B7F-4563-B405-EBF74D38AEB1}" srcOrd="7" destOrd="0" parTransId="{659C6C7B-8235-4B9A-8551-2F86E6E13885}" sibTransId="{26D8D0E1-D9C5-40EE-BF65-5E8FCB051E79}"/>
    <dgm:cxn modelId="{C8B417EE-8B56-43EE-9143-C1B7D30D3572}" srcId="{1EF65F6C-F78C-4D64-99CD-2FC8DA0C3511}" destId="{D16DF707-C20E-423A-8990-50ECC391E000}" srcOrd="6" destOrd="0" parTransId="{0203205A-0FD8-4FDF-ADCC-CC2590C39019}" sibTransId="{379442E0-5891-4EE2-972B-EA763FE27A55}"/>
    <dgm:cxn modelId="{FBC41FE1-2452-4C1F-80AE-26E55A606CF4}" type="presOf" srcId="{1E68D646-AC83-4145-AA9C-ADC5575DAA14}" destId="{A348BAF6-0A73-4898-941D-DE5FC7FEE102}" srcOrd="0" destOrd="0" presId="urn:microsoft.com/office/officeart/2005/8/layout/cycle2"/>
    <dgm:cxn modelId="{717329E9-BAFB-487A-B091-46CE6F60D54F}" type="presOf" srcId="{26D8D0E1-D9C5-40EE-BF65-5E8FCB051E79}" destId="{EAF61170-1D9B-4ECE-AF9B-E4DB9A4938E8}" srcOrd="1" destOrd="0" presId="urn:microsoft.com/office/officeart/2005/8/layout/cycle2"/>
    <dgm:cxn modelId="{460A1D08-8446-4B41-A0B0-F557D71C1A7F}" type="presOf" srcId="{69110DB6-78F5-4F9D-80E8-F5815AAF2A07}" destId="{85111402-285C-4FB1-9A2E-5F49E227F3B6}" srcOrd="0" destOrd="0" presId="urn:microsoft.com/office/officeart/2005/8/layout/cycle2"/>
    <dgm:cxn modelId="{292DC6D5-75A7-40DC-BAE3-3FA1BED8041B}" type="presOf" srcId="{1C5D6B58-4834-4FEA-A102-47B008BF9CCF}" destId="{E13B41A4-6649-4D82-B130-CD6358E33457}" srcOrd="0" destOrd="0" presId="urn:microsoft.com/office/officeart/2005/8/layout/cycle2"/>
    <dgm:cxn modelId="{34E914CE-FC2E-49D0-8412-6061149AF29E}" srcId="{1EF65F6C-F78C-4D64-99CD-2FC8DA0C3511}" destId="{0CE90309-81F2-4272-931B-CA82D86AD50D}" srcOrd="0" destOrd="0" parTransId="{83366CCC-D41E-44C4-8E82-448DD4B2FE6C}" sibTransId="{0708CAA7-B98D-4617-B33E-FD1B63AABADA}"/>
    <dgm:cxn modelId="{F56803D6-6A76-42F0-B205-764AA58AED19}" type="presOf" srcId="{9F23D270-6835-415F-B404-A4895852F827}" destId="{90C134EE-1818-43C2-BA33-003B7C2B47C0}" srcOrd="0" destOrd="0" presId="urn:microsoft.com/office/officeart/2005/8/layout/cycle2"/>
    <dgm:cxn modelId="{DE1D95FD-FDEE-47FF-85DC-C075CE891B7E}" type="presOf" srcId="{C58641A8-81ED-438D-83FA-91D0AFE9ECD6}" destId="{27B6549A-C33C-4689-88BC-F6DF40B90AC5}" srcOrd="0" destOrd="0" presId="urn:microsoft.com/office/officeart/2005/8/layout/cycle2"/>
    <dgm:cxn modelId="{33417788-5DEB-420F-97D6-7B4E9654C7FF}" type="presOf" srcId="{D16DF707-C20E-423A-8990-50ECC391E000}" destId="{657450D0-C99E-4F97-A5C5-C414C0B37ADB}" srcOrd="0" destOrd="0" presId="urn:microsoft.com/office/officeart/2005/8/layout/cycle2"/>
    <dgm:cxn modelId="{25551B9F-7BE0-4C60-870D-08A549EE9E9D}" srcId="{1EF65F6C-F78C-4D64-99CD-2FC8DA0C3511}" destId="{9F23D270-6835-415F-B404-A4895852F827}" srcOrd="5" destOrd="0" parTransId="{3D7383F9-295C-4CB1-B53F-D1831EFD7CE8}" sibTransId="{1E68D646-AC83-4145-AA9C-ADC5575DAA14}"/>
    <dgm:cxn modelId="{09512486-BD14-4565-B01A-0701DCF1DC71}" srcId="{1EF65F6C-F78C-4D64-99CD-2FC8DA0C3511}" destId="{69110DB6-78F5-4F9D-80E8-F5815AAF2A07}" srcOrd="2" destOrd="0" parTransId="{37F8B65B-B932-409A-971F-F8ED314EFAC5}" sibTransId="{FA7DE903-C72D-4FAE-B940-CE93D413C04A}"/>
    <dgm:cxn modelId="{2FCF190E-7CE1-4C8A-B52A-84ACADE1E5FF}" type="presOf" srcId="{12B01F5E-4A71-40C8-A455-A84C0F62A913}" destId="{4A0CEA49-2877-4D35-8D21-EE6DD788983F}" srcOrd="1" destOrd="0" presId="urn:microsoft.com/office/officeart/2005/8/layout/cycle2"/>
    <dgm:cxn modelId="{B0774233-51BA-49EB-96A0-3FA6AD3413A3}" type="presOf" srcId="{DE19C3B2-545E-492E-B7C6-84F90D2A5879}" destId="{C54508D1-B851-428A-849C-A74F5084BB49}" srcOrd="0" destOrd="0" presId="urn:microsoft.com/office/officeart/2005/8/layout/cycle2"/>
    <dgm:cxn modelId="{444C8C45-F75C-4632-B341-CB09317034C5}" srcId="{1EF65F6C-F78C-4D64-99CD-2FC8DA0C3511}" destId="{5B5EF2C0-FEFC-4989-A069-A3BE17F08945}" srcOrd="4" destOrd="0" parTransId="{E0865921-7FD5-4376-8C04-B1351F608F90}" sibTransId="{12B01F5E-4A71-40C8-A455-A84C0F62A913}"/>
    <dgm:cxn modelId="{5744A910-E3C9-43A8-8AF0-1A39DDE028C3}" type="presOf" srcId="{5B5EF2C0-FEFC-4989-A069-A3BE17F08945}" destId="{5B2D284F-728A-4084-8D8E-7A0EB3A93DD9}" srcOrd="0" destOrd="0" presId="urn:microsoft.com/office/officeart/2005/8/layout/cycle2"/>
    <dgm:cxn modelId="{B48B7F33-30F2-4C9E-8359-52431CA7FA07}" type="presOf" srcId="{0708CAA7-B98D-4617-B33E-FD1B63AABADA}" destId="{83F4A4C8-26CA-4482-97EA-F7B3A8A2E5C5}" srcOrd="0" destOrd="0" presId="urn:microsoft.com/office/officeart/2005/8/layout/cycle2"/>
    <dgm:cxn modelId="{5CD6B3D3-D44C-4CB6-AD3B-DF33551D6BBB}" type="presOf" srcId="{1EF65F6C-F78C-4D64-99CD-2FC8DA0C3511}" destId="{3A90F86B-D7A2-4652-B332-7A072F4FE788}" srcOrd="0" destOrd="0" presId="urn:microsoft.com/office/officeart/2005/8/layout/cycle2"/>
    <dgm:cxn modelId="{F5DBBAFB-BC20-46E5-A8C1-751FBE39E283}" type="presOf" srcId="{0CE90309-81F2-4272-931B-CA82D86AD50D}" destId="{6EEA4CAF-2670-4182-B154-842811030EC6}" srcOrd="0" destOrd="0" presId="urn:microsoft.com/office/officeart/2005/8/layout/cycle2"/>
    <dgm:cxn modelId="{05745B25-D470-48D4-B52A-8DAF0F6850B2}" type="presOf" srcId="{ABB24157-F616-4710-B316-C6910CCCB69D}" destId="{57255D6D-0033-4DA3-AC60-A921EA27BEAE}" srcOrd="1" destOrd="0" presId="urn:microsoft.com/office/officeart/2005/8/layout/cycle2"/>
    <dgm:cxn modelId="{72E8ACB7-82EF-4D02-80C8-FB7D9D649A99}" type="presOf" srcId="{FA7DE903-C72D-4FAE-B940-CE93D413C04A}" destId="{86A6C49F-79D6-46A3-BA24-7439ACE3D8ED}" srcOrd="1" destOrd="0" presId="urn:microsoft.com/office/officeart/2005/8/layout/cycle2"/>
    <dgm:cxn modelId="{25135171-D959-4E5C-884F-1EEC1A3AA5CD}" type="presOf" srcId="{379442E0-5891-4EE2-972B-EA763FE27A55}" destId="{945A4511-0049-4E46-83ED-CA49EEB4E226}" srcOrd="1" destOrd="0" presId="urn:microsoft.com/office/officeart/2005/8/layout/cycle2"/>
    <dgm:cxn modelId="{864258DF-6143-464E-BBA5-C1DE9E46AC9B}" type="presOf" srcId="{12B01F5E-4A71-40C8-A455-A84C0F62A913}" destId="{353A3069-385B-4145-8398-62F76865BC99}" srcOrd="0" destOrd="0" presId="urn:microsoft.com/office/officeart/2005/8/layout/cycle2"/>
    <dgm:cxn modelId="{C8DE4F52-5D8A-4944-9423-C8D300861DA4}" type="presOf" srcId="{3E66CE8F-4B7F-4563-B405-EBF74D38AEB1}" destId="{2D0426A7-4C88-41EB-B5E2-F22C8E2BDE8C}" srcOrd="0" destOrd="0" presId="urn:microsoft.com/office/officeart/2005/8/layout/cycle2"/>
    <dgm:cxn modelId="{C9EFEC26-2757-4515-8C43-A3F10AFECEC7}" type="presOf" srcId="{ABB24157-F616-4710-B316-C6910CCCB69D}" destId="{7E0DD830-E3B1-4743-B382-13EC0DBDF8DD}" srcOrd="0" destOrd="0" presId="urn:microsoft.com/office/officeart/2005/8/layout/cycle2"/>
    <dgm:cxn modelId="{B48F2821-7A0F-494B-8B49-08C5B098A3E7}" type="presOf" srcId="{FA7DE903-C72D-4FAE-B940-CE93D413C04A}" destId="{BE461713-1C19-4B6D-9E6E-FE3F62D91859}" srcOrd="0" destOrd="0" presId="urn:microsoft.com/office/officeart/2005/8/layout/cycle2"/>
    <dgm:cxn modelId="{DDF03A8D-F5DC-4F2A-8EDF-1CA1C130000D}" type="presOf" srcId="{1E68D646-AC83-4145-AA9C-ADC5575DAA14}" destId="{9E5029D5-757A-45A3-8D47-54F59AAB839E}" srcOrd="1" destOrd="0" presId="urn:microsoft.com/office/officeart/2005/8/layout/cycle2"/>
    <dgm:cxn modelId="{E8A38924-981C-46EF-8685-137867F86DFB}" type="presOf" srcId="{0708CAA7-B98D-4617-B33E-FD1B63AABADA}" destId="{C256DBA3-E789-413E-BD03-3DEFDAAD7FC1}" srcOrd="1" destOrd="0" presId="urn:microsoft.com/office/officeart/2005/8/layout/cycle2"/>
    <dgm:cxn modelId="{8BCFB08F-92AF-404B-BC38-344CB9EE765C}" type="presOf" srcId="{C58641A8-81ED-438D-83FA-91D0AFE9ECD6}" destId="{9C021971-E8B8-46F3-8EAB-2D748E26CD48}" srcOrd="1" destOrd="0" presId="urn:microsoft.com/office/officeart/2005/8/layout/cycle2"/>
    <dgm:cxn modelId="{4F1CEF6B-1927-4236-8D8D-D3681BDFE758}" type="presOf" srcId="{379442E0-5891-4EE2-972B-EA763FE27A55}" destId="{13204268-A468-4DE2-AC69-D5216E43AD67}" srcOrd="0" destOrd="0" presId="urn:microsoft.com/office/officeart/2005/8/layout/cycle2"/>
    <dgm:cxn modelId="{33E09853-E82A-4D9E-B2EE-E86F0C505E22}" type="presParOf" srcId="{3A90F86B-D7A2-4652-B332-7A072F4FE788}" destId="{6EEA4CAF-2670-4182-B154-842811030EC6}" srcOrd="0" destOrd="0" presId="urn:microsoft.com/office/officeart/2005/8/layout/cycle2"/>
    <dgm:cxn modelId="{BC1042A8-9C01-478E-AF81-A6036793865F}" type="presParOf" srcId="{3A90F86B-D7A2-4652-B332-7A072F4FE788}" destId="{83F4A4C8-26CA-4482-97EA-F7B3A8A2E5C5}" srcOrd="1" destOrd="0" presId="urn:microsoft.com/office/officeart/2005/8/layout/cycle2"/>
    <dgm:cxn modelId="{28A3CC8F-1EEF-4B84-BCBA-83ACF8F02C13}" type="presParOf" srcId="{83F4A4C8-26CA-4482-97EA-F7B3A8A2E5C5}" destId="{C256DBA3-E789-413E-BD03-3DEFDAAD7FC1}" srcOrd="0" destOrd="0" presId="urn:microsoft.com/office/officeart/2005/8/layout/cycle2"/>
    <dgm:cxn modelId="{9060B795-9FA6-4E56-ADA3-E586369B4C75}" type="presParOf" srcId="{3A90F86B-D7A2-4652-B332-7A072F4FE788}" destId="{27AD0289-CECC-404D-BA08-9F62D35F279F}" srcOrd="2" destOrd="0" presId="urn:microsoft.com/office/officeart/2005/8/layout/cycle2"/>
    <dgm:cxn modelId="{4241F51C-61E6-40CC-83E0-9D5CF5EAF8D8}" type="presParOf" srcId="{3A90F86B-D7A2-4652-B332-7A072F4FE788}" destId="{7E0DD830-E3B1-4743-B382-13EC0DBDF8DD}" srcOrd="3" destOrd="0" presId="urn:microsoft.com/office/officeart/2005/8/layout/cycle2"/>
    <dgm:cxn modelId="{E6333944-2220-47F4-858B-023A31601640}" type="presParOf" srcId="{7E0DD830-E3B1-4743-B382-13EC0DBDF8DD}" destId="{57255D6D-0033-4DA3-AC60-A921EA27BEAE}" srcOrd="0" destOrd="0" presId="urn:microsoft.com/office/officeart/2005/8/layout/cycle2"/>
    <dgm:cxn modelId="{32BF20A2-9CF2-4F07-AF45-ECBDE447FEDA}" type="presParOf" srcId="{3A90F86B-D7A2-4652-B332-7A072F4FE788}" destId="{85111402-285C-4FB1-9A2E-5F49E227F3B6}" srcOrd="4" destOrd="0" presId="urn:microsoft.com/office/officeart/2005/8/layout/cycle2"/>
    <dgm:cxn modelId="{DBF1EBEC-4FA4-44FB-9A96-AFBF4C9914EE}" type="presParOf" srcId="{3A90F86B-D7A2-4652-B332-7A072F4FE788}" destId="{BE461713-1C19-4B6D-9E6E-FE3F62D91859}" srcOrd="5" destOrd="0" presId="urn:microsoft.com/office/officeart/2005/8/layout/cycle2"/>
    <dgm:cxn modelId="{2C5A4CA5-D729-41B3-A693-79C3AB1CAB71}" type="presParOf" srcId="{BE461713-1C19-4B6D-9E6E-FE3F62D91859}" destId="{86A6C49F-79D6-46A3-BA24-7439ACE3D8ED}" srcOrd="0" destOrd="0" presId="urn:microsoft.com/office/officeart/2005/8/layout/cycle2"/>
    <dgm:cxn modelId="{55537E10-DBE1-40C1-84B5-CE69F9E87D65}" type="presParOf" srcId="{3A90F86B-D7A2-4652-B332-7A072F4FE788}" destId="{E13B41A4-6649-4D82-B130-CD6358E33457}" srcOrd="6" destOrd="0" presId="urn:microsoft.com/office/officeart/2005/8/layout/cycle2"/>
    <dgm:cxn modelId="{1178D438-3FCE-4256-A14F-834FDD9AD2D4}" type="presParOf" srcId="{3A90F86B-D7A2-4652-B332-7A072F4FE788}" destId="{27B6549A-C33C-4689-88BC-F6DF40B90AC5}" srcOrd="7" destOrd="0" presId="urn:microsoft.com/office/officeart/2005/8/layout/cycle2"/>
    <dgm:cxn modelId="{A24DB173-5F76-404C-AC2C-49C713C5ECD6}" type="presParOf" srcId="{27B6549A-C33C-4689-88BC-F6DF40B90AC5}" destId="{9C021971-E8B8-46F3-8EAB-2D748E26CD48}" srcOrd="0" destOrd="0" presId="urn:microsoft.com/office/officeart/2005/8/layout/cycle2"/>
    <dgm:cxn modelId="{37F7B920-352F-4EE1-A07B-A6921A4EF386}" type="presParOf" srcId="{3A90F86B-D7A2-4652-B332-7A072F4FE788}" destId="{5B2D284F-728A-4084-8D8E-7A0EB3A93DD9}" srcOrd="8" destOrd="0" presId="urn:microsoft.com/office/officeart/2005/8/layout/cycle2"/>
    <dgm:cxn modelId="{0BD8A66D-C3F2-4614-BF78-87CA8D630368}" type="presParOf" srcId="{3A90F86B-D7A2-4652-B332-7A072F4FE788}" destId="{353A3069-385B-4145-8398-62F76865BC99}" srcOrd="9" destOrd="0" presId="urn:microsoft.com/office/officeart/2005/8/layout/cycle2"/>
    <dgm:cxn modelId="{1125E1E4-3FA2-4B1C-A08A-228D487249CD}" type="presParOf" srcId="{353A3069-385B-4145-8398-62F76865BC99}" destId="{4A0CEA49-2877-4D35-8D21-EE6DD788983F}" srcOrd="0" destOrd="0" presId="urn:microsoft.com/office/officeart/2005/8/layout/cycle2"/>
    <dgm:cxn modelId="{B1DD9D05-A30F-40EC-B175-29915806D977}" type="presParOf" srcId="{3A90F86B-D7A2-4652-B332-7A072F4FE788}" destId="{90C134EE-1818-43C2-BA33-003B7C2B47C0}" srcOrd="10" destOrd="0" presId="urn:microsoft.com/office/officeart/2005/8/layout/cycle2"/>
    <dgm:cxn modelId="{5D4AA1EE-2DF8-4804-A095-F4904C3EE565}" type="presParOf" srcId="{3A90F86B-D7A2-4652-B332-7A072F4FE788}" destId="{A348BAF6-0A73-4898-941D-DE5FC7FEE102}" srcOrd="11" destOrd="0" presId="urn:microsoft.com/office/officeart/2005/8/layout/cycle2"/>
    <dgm:cxn modelId="{49B75114-DE47-4301-9887-6A8154276F54}" type="presParOf" srcId="{A348BAF6-0A73-4898-941D-DE5FC7FEE102}" destId="{9E5029D5-757A-45A3-8D47-54F59AAB839E}" srcOrd="0" destOrd="0" presId="urn:microsoft.com/office/officeart/2005/8/layout/cycle2"/>
    <dgm:cxn modelId="{BC75C190-6900-4DEF-BE21-44E2A2E4EBB1}" type="presParOf" srcId="{3A90F86B-D7A2-4652-B332-7A072F4FE788}" destId="{657450D0-C99E-4F97-A5C5-C414C0B37ADB}" srcOrd="12" destOrd="0" presId="urn:microsoft.com/office/officeart/2005/8/layout/cycle2"/>
    <dgm:cxn modelId="{3416913C-54DB-46C9-9B83-2B64F07AC505}" type="presParOf" srcId="{3A90F86B-D7A2-4652-B332-7A072F4FE788}" destId="{13204268-A468-4DE2-AC69-D5216E43AD67}" srcOrd="13" destOrd="0" presId="urn:microsoft.com/office/officeart/2005/8/layout/cycle2"/>
    <dgm:cxn modelId="{1A1324F7-050C-4193-87E3-2321FA93A999}" type="presParOf" srcId="{13204268-A468-4DE2-AC69-D5216E43AD67}" destId="{945A4511-0049-4E46-83ED-CA49EEB4E226}" srcOrd="0" destOrd="0" presId="urn:microsoft.com/office/officeart/2005/8/layout/cycle2"/>
    <dgm:cxn modelId="{C66DB274-FAC2-40A2-9111-6E9BA44BCB4C}" type="presParOf" srcId="{3A90F86B-D7A2-4652-B332-7A072F4FE788}" destId="{2D0426A7-4C88-41EB-B5E2-F22C8E2BDE8C}" srcOrd="14" destOrd="0" presId="urn:microsoft.com/office/officeart/2005/8/layout/cycle2"/>
    <dgm:cxn modelId="{BEDB9A79-1D10-407A-9E05-5B8DE0C364BF}" type="presParOf" srcId="{3A90F86B-D7A2-4652-B332-7A072F4FE788}" destId="{6DA96B3A-5477-4DE7-851B-9431F7D21A15}" srcOrd="15" destOrd="0" presId="urn:microsoft.com/office/officeart/2005/8/layout/cycle2"/>
    <dgm:cxn modelId="{A0A7E136-4E51-460D-A587-A9C6B2A61009}" type="presParOf" srcId="{6DA96B3A-5477-4DE7-851B-9431F7D21A15}" destId="{EAF61170-1D9B-4ECE-AF9B-E4DB9A4938E8}" srcOrd="0" destOrd="0" presId="urn:microsoft.com/office/officeart/2005/8/layout/cycle2"/>
    <dgm:cxn modelId="{609773A7-2005-426E-B9D2-917C17D765C0}" type="presParOf" srcId="{3A90F86B-D7A2-4652-B332-7A072F4FE788}" destId="{C54508D1-B851-428A-849C-A74F5084BB49}" srcOrd="16" destOrd="0" presId="urn:microsoft.com/office/officeart/2005/8/layout/cycle2"/>
    <dgm:cxn modelId="{65BF54AB-74BE-4618-8EC1-778D2C278D27}" type="presParOf" srcId="{3A90F86B-D7A2-4652-B332-7A072F4FE788}" destId="{7075F7D1-A2A3-44A3-B19D-A76241BBF221}" srcOrd="17" destOrd="0" presId="urn:microsoft.com/office/officeart/2005/8/layout/cycle2"/>
    <dgm:cxn modelId="{7F6003BA-918D-45B4-BFAB-0906B637BD86}" type="presParOf" srcId="{7075F7D1-A2A3-44A3-B19D-A76241BBF221}" destId="{6786A0B0-860C-47B8-AA50-DE8EDC8B0F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A0CCF-45AA-4061-9679-C11CBA3B8002}">
      <dsp:nvSpPr>
        <dsp:cNvPr id="0" name=""/>
        <dsp:cNvSpPr/>
      </dsp:nvSpPr>
      <dsp:spPr>
        <a:xfrm>
          <a:off x="1308142" y="280831"/>
          <a:ext cx="3629203" cy="36292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District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Health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System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DHS</a:t>
          </a: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)</a:t>
          </a:r>
          <a:endParaRPr lang="th-TH" sz="2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220819" y="1049876"/>
        <a:ext cx="1296144" cy="1080120"/>
      </dsp:txXfrm>
    </dsp:sp>
    <dsp:sp modelId="{9F258007-CA32-4228-A8C9-3230F7B7991F}">
      <dsp:nvSpPr>
        <dsp:cNvPr id="0" name=""/>
        <dsp:cNvSpPr/>
      </dsp:nvSpPr>
      <dsp:spPr>
        <a:xfrm>
          <a:off x="1233398" y="410445"/>
          <a:ext cx="3629203" cy="36292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ngsana New" pitchFamily="18" charset="-34"/>
              <a:cs typeface="Angsana New" pitchFamily="18" charset="-34"/>
            </a:rPr>
            <a:t>Prevention and Promotion Plan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097494" y="2765107"/>
        <a:ext cx="1944216" cy="950505"/>
      </dsp:txXfrm>
    </dsp:sp>
    <dsp:sp modelId="{619CED32-A904-489B-90AC-3F7AA9402640}">
      <dsp:nvSpPr>
        <dsp:cNvPr id="0" name=""/>
        <dsp:cNvSpPr/>
      </dsp:nvSpPr>
      <dsp:spPr>
        <a:xfrm>
          <a:off x="1158654" y="280831"/>
          <a:ext cx="3629203" cy="36292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ngsana New" pitchFamily="18" charset="-34"/>
              <a:cs typeface="Angsana New" pitchFamily="18" charset="-34"/>
            </a:rPr>
            <a:t>Service Plan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ngsana New" pitchFamily="18" charset="-34"/>
              <a:cs typeface="Angsana New" pitchFamily="18" charset="-34"/>
            </a:rPr>
            <a:t>NCDs</a:t>
          </a:r>
          <a:endParaRPr lang="th-TH" sz="24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1579036" y="1049876"/>
        <a:ext cx="1296144" cy="1080120"/>
      </dsp:txXfrm>
    </dsp:sp>
    <dsp:sp modelId="{6499D70D-4E92-44A3-B95F-04457327C7D3}">
      <dsp:nvSpPr>
        <dsp:cNvPr id="0" name=""/>
        <dsp:cNvSpPr/>
      </dsp:nvSpPr>
      <dsp:spPr>
        <a:xfrm>
          <a:off x="1083777" y="56166"/>
          <a:ext cx="4078533" cy="40785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49CB3-0F53-4B29-8267-9D50C01C8B73}">
      <dsp:nvSpPr>
        <dsp:cNvPr id="0" name=""/>
        <dsp:cNvSpPr/>
      </dsp:nvSpPr>
      <dsp:spPr>
        <a:xfrm>
          <a:off x="1008733" y="185551"/>
          <a:ext cx="4078533" cy="40785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F4872-B932-4037-846A-AA153023E0CE}">
      <dsp:nvSpPr>
        <dsp:cNvPr id="0" name=""/>
        <dsp:cNvSpPr/>
      </dsp:nvSpPr>
      <dsp:spPr>
        <a:xfrm>
          <a:off x="933689" y="56166"/>
          <a:ext cx="4078533" cy="40785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1EEF-E5F9-43D1-9F2C-9567DF2E0622}">
      <dsp:nvSpPr>
        <dsp:cNvPr id="0" name=""/>
        <dsp:cNvSpPr/>
      </dsp:nvSpPr>
      <dsp:spPr>
        <a:xfrm>
          <a:off x="0" y="1636"/>
          <a:ext cx="2232248" cy="804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S : Structure</a:t>
          </a:r>
          <a:endParaRPr lang="th-TH" sz="24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9251" y="40887"/>
        <a:ext cx="2153746" cy="725554"/>
      </dsp:txXfrm>
    </dsp:sp>
    <dsp:sp modelId="{AE4E36F8-EB1D-461E-9041-97674D9CD85B}">
      <dsp:nvSpPr>
        <dsp:cNvPr id="0" name=""/>
        <dsp:cNvSpPr/>
      </dsp:nvSpPr>
      <dsp:spPr>
        <a:xfrm>
          <a:off x="0" y="815804"/>
          <a:ext cx="2232248" cy="804056"/>
        </a:xfrm>
        <a:prstGeom prst="roundRect">
          <a:avLst/>
        </a:prstGeom>
        <a:solidFill>
          <a:schemeClr val="accent3">
            <a:hueOff val="-3450900"/>
            <a:satOff val="-9096"/>
            <a:lumOff val="-235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Information</a:t>
          </a:r>
          <a:endParaRPr lang="th-TH" sz="24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9251" y="855055"/>
        <a:ext cx="2153746" cy="725554"/>
      </dsp:txXfrm>
    </dsp:sp>
    <dsp:sp modelId="{BBD72181-6EDD-4A5B-B599-6F5A16444B2E}">
      <dsp:nvSpPr>
        <dsp:cNvPr id="0" name=""/>
        <dsp:cNvSpPr/>
      </dsp:nvSpPr>
      <dsp:spPr>
        <a:xfrm>
          <a:off x="0" y="1629971"/>
          <a:ext cx="2232248" cy="804056"/>
        </a:xfrm>
        <a:prstGeom prst="roundRect">
          <a:avLst/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Intervention and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    Innovation</a:t>
          </a:r>
          <a:endParaRPr lang="th-TH" sz="24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9251" y="1669222"/>
        <a:ext cx="2153746" cy="725554"/>
      </dsp:txXfrm>
    </dsp:sp>
    <dsp:sp modelId="{8670592D-4355-43D7-BE93-C7DAF19DA7AC}">
      <dsp:nvSpPr>
        <dsp:cNvPr id="0" name=""/>
        <dsp:cNvSpPr/>
      </dsp:nvSpPr>
      <dsp:spPr>
        <a:xfrm>
          <a:off x="0" y="2444139"/>
          <a:ext cx="2232248" cy="804056"/>
        </a:xfrm>
        <a:prstGeom prst="roundRect">
          <a:avLst/>
        </a:prstGeom>
        <a:solidFill>
          <a:schemeClr val="accent3">
            <a:hueOff val="-10352699"/>
            <a:satOff val="-27289"/>
            <a:lumOff val="-705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  : Integration</a:t>
          </a:r>
        </a:p>
      </dsp:txBody>
      <dsp:txXfrm>
        <a:off x="39251" y="2483390"/>
        <a:ext cx="2153746" cy="725554"/>
      </dsp:txXfrm>
    </dsp:sp>
    <dsp:sp modelId="{DD62F1CD-316B-4055-BED4-F41BDF17446C}">
      <dsp:nvSpPr>
        <dsp:cNvPr id="0" name=""/>
        <dsp:cNvSpPr/>
      </dsp:nvSpPr>
      <dsp:spPr>
        <a:xfrm>
          <a:off x="0" y="3259943"/>
          <a:ext cx="2232248" cy="804056"/>
        </a:xfrm>
        <a:prstGeom prst="roundRect">
          <a:avLst/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M : Monitoring and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      Evaluation</a:t>
          </a:r>
        </a:p>
      </dsp:txBody>
      <dsp:txXfrm>
        <a:off x="39251" y="3299194"/>
        <a:ext cx="2153746" cy="725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1EEF-E5F9-43D1-9F2C-9567DF2E0622}">
      <dsp:nvSpPr>
        <dsp:cNvPr id="0" name=""/>
        <dsp:cNvSpPr/>
      </dsp:nvSpPr>
      <dsp:spPr>
        <a:xfrm>
          <a:off x="0" y="1849"/>
          <a:ext cx="2232248" cy="801361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ngsana New" pitchFamily="18" charset="-34"/>
              <a:cs typeface="Angsana New" pitchFamily="18" charset="-34"/>
            </a:rPr>
            <a:t>1.</a:t>
          </a:r>
          <a:r>
            <a:rPr lang="th-TH" sz="1800" b="1" kern="1200" smtClean="0">
              <a:latin typeface="Angsana New" pitchFamily="18" charset="-34"/>
              <a:cs typeface="Angsana New" pitchFamily="18" charset="-34"/>
            </a:rPr>
            <a:t>นโยบายสาธารณะสร้างสุข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9119" y="40968"/>
        <a:ext cx="2154010" cy="723123"/>
      </dsp:txXfrm>
    </dsp:sp>
    <dsp:sp modelId="{AE4E36F8-EB1D-461E-9041-97674D9CD85B}">
      <dsp:nvSpPr>
        <dsp:cNvPr id="0" name=""/>
        <dsp:cNvSpPr/>
      </dsp:nvSpPr>
      <dsp:spPr>
        <a:xfrm>
          <a:off x="0" y="816584"/>
          <a:ext cx="2232248" cy="801361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latin typeface="Angsana New" pitchFamily="18" charset="-34"/>
              <a:cs typeface="Angsana New" pitchFamily="18" charset="-34"/>
            </a:rPr>
            <a:t>2.</a:t>
          </a:r>
          <a:r>
            <a:rPr lang="th-TH" sz="1800" b="1" kern="1200" smtClean="0">
              <a:latin typeface="Angsana New" pitchFamily="18" charset="-34"/>
              <a:cs typeface="Angsana New" pitchFamily="18" charset="-34"/>
            </a:rPr>
            <a:t>การขับเคลื่อนทางสังคม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smtClean="0">
              <a:latin typeface="Angsana New" pitchFamily="18" charset="-34"/>
              <a:cs typeface="Angsana New" pitchFamily="18" charset="-34"/>
            </a:rPr>
            <a:t>และสื่อสารสาธารณะ</a:t>
          </a:r>
          <a:endParaRPr lang="th-TH" sz="1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9119" y="855703"/>
        <a:ext cx="2154010" cy="723123"/>
      </dsp:txXfrm>
    </dsp:sp>
    <dsp:sp modelId="{BBD72181-6EDD-4A5B-B599-6F5A16444B2E}">
      <dsp:nvSpPr>
        <dsp:cNvPr id="0" name=""/>
        <dsp:cNvSpPr/>
      </dsp:nvSpPr>
      <dsp:spPr>
        <a:xfrm>
          <a:off x="0" y="1631319"/>
          <a:ext cx="2232248" cy="801361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ngsana New" pitchFamily="18" charset="-34"/>
              <a:cs typeface="Angsana New" pitchFamily="18" charset="-34"/>
            </a:rPr>
            <a:t>3.</a:t>
          </a: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การพัฒนาศักยภาพชุมชน</a:t>
          </a:r>
          <a:endParaRPr lang="en-US" sz="1800" b="1" kern="1200" dirty="0" smtClean="0">
            <a:latin typeface="Angsana New" pitchFamily="18" charset="-34"/>
            <a:cs typeface="Angsana New" pitchFamily="18" charset="-34"/>
          </a:endParaRPr>
        </a:p>
      </dsp:txBody>
      <dsp:txXfrm>
        <a:off x="39119" y="1670438"/>
        <a:ext cx="2154010" cy="723123"/>
      </dsp:txXfrm>
    </dsp:sp>
    <dsp:sp modelId="{8670592D-4355-43D7-BE93-C7DAF19DA7AC}">
      <dsp:nvSpPr>
        <dsp:cNvPr id="0" name=""/>
        <dsp:cNvSpPr/>
      </dsp:nvSpPr>
      <dsp:spPr>
        <a:xfrm>
          <a:off x="0" y="2446054"/>
          <a:ext cx="2232248" cy="801361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Angsana New" pitchFamily="18" charset="-34"/>
              <a:cs typeface="Angsana New" pitchFamily="18" charset="-34"/>
            </a:rPr>
            <a:t>4.</a:t>
          </a: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การพัฒนาระบบเฝ้าระวัง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และการจัดการโรค</a:t>
          </a:r>
          <a:endParaRPr lang="en-US" sz="1800" b="1" kern="1200" dirty="0" smtClean="0">
            <a:latin typeface="Angsana New" pitchFamily="18" charset="-34"/>
            <a:cs typeface="Angsana New" pitchFamily="18" charset="-34"/>
          </a:endParaRPr>
        </a:p>
      </dsp:txBody>
      <dsp:txXfrm>
        <a:off x="39119" y="2485173"/>
        <a:ext cx="2154010" cy="723123"/>
      </dsp:txXfrm>
    </dsp:sp>
    <dsp:sp modelId="{DD62F1CD-316B-4055-BED4-F41BDF17446C}">
      <dsp:nvSpPr>
        <dsp:cNvPr id="0" name=""/>
        <dsp:cNvSpPr/>
      </dsp:nvSpPr>
      <dsp:spPr>
        <a:xfrm>
          <a:off x="0" y="3262638"/>
          <a:ext cx="2232248" cy="801361"/>
        </a:xfrm>
        <a:prstGeom prst="roundRect">
          <a:avLst/>
        </a:prstGeom>
        <a:gradFill rotWithShape="1">
          <a:gsLst>
            <a:gs pos="0">
              <a:schemeClr val="accent6">
                <a:shade val="47500"/>
                <a:satMod val="137000"/>
              </a:schemeClr>
            </a:gs>
            <a:gs pos="55000">
              <a:schemeClr val="accent6">
                <a:shade val="69000"/>
                <a:satMod val="137000"/>
              </a:schemeClr>
            </a:gs>
            <a:gs pos="100000">
              <a:schemeClr val="accent6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Angsana New" pitchFamily="18" charset="-34"/>
              <a:cs typeface="Angsana New" pitchFamily="18" charset="-34"/>
            </a:rPr>
            <a:t>5.</a:t>
          </a: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การสร้างความเข้มแข็ง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 dirty="0" smtClean="0">
              <a:latin typeface="Angsana New" pitchFamily="18" charset="-34"/>
              <a:cs typeface="Angsana New" pitchFamily="18" charset="-34"/>
            </a:rPr>
            <a:t>ของระบบสนับสนุนยุทธศาสตร์</a:t>
          </a:r>
          <a:endParaRPr lang="en-US" sz="1800" b="1" kern="1200" dirty="0" smtClean="0">
            <a:latin typeface="Angsana New" pitchFamily="18" charset="-34"/>
            <a:cs typeface="Angsana New" pitchFamily="18" charset="-34"/>
          </a:endParaRPr>
        </a:p>
      </dsp:txBody>
      <dsp:txXfrm>
        <a:off x="39119" y="3301757"/>
        <a:ext cx="2154010" cy="723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A4CAF-2670-4182-B154-842811030EC6}">
      <dsp:nvSpPr>
        <dsp:cNvPr id="0" name=""/>
        <dsp:cNvSpPr/>
      </dsp:nvSpPr>
      <dsp:spPr>
        <a:xfrm>
          <a:off x="1950449" y="-70737"/>
          <a:ext cx="702374" cy="7606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ลดตายก่อนวัยอันควรจากโรค </a:t>
          </a:r>
          <a:r>
            <a:rPr lang="en-US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NCDs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053309" y="40655"/>
        <a:ext cx="496654" cy="537848"/>
      </dsp:txXfrm>
    </dsp:sp>
    <dsp:sp modelId="{83F4A4C8-26CA-4482-97EA-F7B3A8A2E5C5}">
      <dsp:nvSpPr>
        <dsp:cNvPr id="0" name=""/>
        <dsp:cNvSpPr/>
      </dsp:nvSpPr>
      <dsp:spPr>
        <a:xfrm rot="1200000">
          <a:off x="2676858" y="363697"/>
          <a:ext cx="117620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>
        <a:off x="2677922" y="399205"/>
        <a:ext cx="82334" cy="124628"/>
      </dsp:txXfrm>
    </dsp:sp>
    <dsp:sp modelId="{27AD0289-CECC-404D-BA08-9F62D35F279F}">
      <dsp:nvSpPr>
        <dsp:cNvPr id="0" name=""/>
        <dsp:cNvSpPr/>
      </dsp:nvSpPr>
      <dsp:spPr>
        <a:xfrm>
          <a:off x="2827796" y="221891"/>
          <a:ext cx="685696" cy="807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ลดภาวะเบาหวานและอ้วน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28214" y="340214"/>
        <a:ext cx="484860" cy="571314"/>
      </dsp:txXfrm>
    </dsp:sp>
    <dsp:sp modelId="{7E0DD830-E3B1-4743-B382-13EC0DBDF8DD}">
      <dsp:nvSpPr>
        <dsp:cNvPr id="0" name=""/>
        <dsp:cNvSpPr/>
      </dsp:nvSpPr>
      <dsp:spPr>
        <a:xfrm rot="3600000">
          <a:off x="3359869" y="923593"/>
          <a:ext cx="85253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>
        <a:off x="3366263" y="954060"/>
        <a:ext cx="59677" cy="124628"/>
      </dsp:txXfrm>
    </dsp:sp>
    <dsp:sp modelId="{85111402-285C-4FB1-9A2E-5F49E227F3B6}">
      <dsp:nvSpPr>
        <dsp:cNvPr id="0" name=""/>
        <dsp:cNvSpPr/>
      </dsp:nvSpPr>
      <dsp:spPr>
        <a:xfrm>
          <a:off x="3304371" y="1026243"/>
          <a:ext cx="657324" cy="801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ลดภาวะความดันโลหิตสูง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400634" y="1143549"/>
        <a:ext cx="464798" cy="566406"/>
      </dsp:txXfrm>
    </dsp:sp>
    <dsp:sp modelId="{BE461713-1C19-4B6D-9E6E-FE3F62D91859}">
      <dsp:nvSpPr>
        <dsp:cNvPr id="0" name=""/>
        <dsp:cNvSpPr/>
      </dsp:nvSpPr>
      <dsp:spPr>
        <a:xfrm rot="6000000">
          <a:off x="3508012" y="1791026"/>
          <a:ext cx="84952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 rot="10800000">
        <a:off x="3522968" y="1820019"/>
        <a:ext cx="59466" cy="124628"/>
      </dsp:txXfrm>
    </dsp:sp>
    <dsp:sp modelId="{E13B41A4-6649-4D82-B130-CD6358E33457}">
      <dsp:nvSpPr>
        <dsp:cNvPr id="0" name=""/>
        <dsp:cNvSpPr/>
      </dsp:nvSpPr>
      <dsp:spPr>
        <a:xfrm>
          <a:off x="3143892" y="1969187"/>
          <a:ext cx="657108" cy="7365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กลุ่มเสี่ยงสูง </a:t>
          </a:r>
          <a:r>
            <a:rPr lang="en-US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CVD </a:t>
          </a: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ได้รับยาและปรับเปลี่ยนพฤติกกรม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240123" y="2077058"/>
        <a:ext cx="464646" cy="520845"/>
      </dsp:txXfrm>
    </dsp:sp>
    <dsp:sp modelId="{27B6549A-C33C-4689-88BC-F6DF40B90AC5}">
      <dsp:nvSpPr>
        <dsp:cNvPr id="0" name=""/>
        <dsp:cNvSpPr/>
      </dsp:nvSpPr>
      <dsp:spPr>
        <a:xfrm rot="8400000">
          <a:off x="3049182" y="2532809"/>
          <a:ext cx="133421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 rot="10800000">
        <a:off x="3084526" y="2561487"/>
        <a:ext cx="93395" cy="124628"/>
      </dsp:txXfrm>
    </dsp:sp>
    <dsp:sp modelId="{5B2D284F-728A-4084-8D8E-7A0EB3A93DD9}">
      <dsp:nvSpPr>
        <dsp:cNvPr id="0" name=""/>
        <dsp:cNvSpPr/>
      </dsp:nvSpPr>
      <dsp:spPr>
        <a:xfrm>
          <a:off x="2455369" y="2563297"/>
          <a:ext cx="617314" cy="737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latin typeface="Angsana New" pitchFamily="18" charset="-34"/>
              <a:cs typeface="Angsana New" pitchFamily="18" charset="-34"/>
            </a:rPr>
            <a:t>ลดการบริโภคเกลือ/โซเดียม</a:t>
          </a:r>
          <a:endParaRPr lang="th-TH" sz="9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2545773" y="2671263"/>
        <a:ext cx="436506" cy="521307"/>
      </dsp:txXfrm>
    </dsp:sp>
    <dsp:sp modelId="{353A3069-385B-4145-8398-62F76865BC99}">
      <dsp:nvSpPr>
        <dsp:cNvPr id="0" name=""/>
        <dsp:cNvSpPr/>
      </dsp:nvSpPr>
      <dsp:spPr>
        <a:xfrm rot="10800000">
          <a:off x="2238178" y="2828060"/>
          <a:ext cx="153481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 rot="10800000">
        <a:off x="2284222" y="2869602"/>
        <a:ext cx="107437" cy="124628"/>
      </dsp:txXfrm>
    </dsp:sp>
    <dsp:sp modelId="{90C134EE-1818-43C2-BA33-003B7C2B47C0}">
      <dsp:nvSpPr>
        <dsp:cNvPr id="0" name=""/>
        <dsp:cNvSpPr/>
      </dsp:nvSpPr>
      <dsp:spPr>
        <a:xfrm>
          <a:off x="1512715" y="2552736"/>
          <a:ext cx="653065" cy="7583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เพิ่มกิจกรรมทางกาย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608354" y="2663795"/>
        <a:ext cx="461787" cy="536243"/>
      </dsp:txXfrm>
    </dsp:sp>
    <dsp:sp modelId="{A348BAF6-0A73-4898-941D-DE5FC7FEE102}">
      <dsp:nvSpPr>
        <dsp:cNvPr id="0" name=""/>
        <dsp:cNvSpPr/>
      </dsp:nvSpPr>
      <dsp:spPr>
        <a:xfrm rot="13200000">
          <a:off x="1427167" y="2533780"/>
          <a:ext cx="122742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1459683" y="2587157"/>
        <a:ext cx="85919" cy="124628"/>
      </dsp:txXfrm>
    </dsp:sp>
    <dsp:sp modelId="{657450D0-C99E-4F97-A5C5-C414C0B37ADB}">
      <dsp:nvSpPr>
        <dsp:cNvPr id="0" name=""/>
        <dsp:cNvSpPr/>
      </dsp:nvSpPr>
      <dsp:spPr>
        <a:xfrm>
          <a:off x="807510" y="1943240"/>
          <a:ext cx="646634" cy="788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ลดการบริโภคเครื่องดื่มแอลกอฮอล์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902207" y="2058710"/>
        <a:ext cx="457240" cy="557541"/>
      </dsp:txXfrm>
    </dsp:sp>
    <dsp:sp modelId="{13204268-A468-4DE2-AC69-D5216E43AD67}">
      <dsp:nvSpPr>
        <dsp:cNvPr id="0" name=""/>
        <dsp:cNvSpPr/>
      </dsp:nvSpPr>
      <dsp:spPr>
        <a:xfrm rot="15600000">
          <a:off x="1010257" y="1776240"/>
          <a:ext cx="79840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 rot="10800000">
        <a:off x="1024313" y="1829576"/>
        <a:ext cx="55888" cy="124628"/>
      </dsp:txXfrm>
    </dsp:sp>
    <dsp:sp modelId="{2D0426A7-4C88-41EB-B5E2-F22C8E2BDE8C}">
      <dsp:nvSpPr>
        <dsp:cNvPr id="0" name=""/>
        <dsp:cNvSpPr/>
      </dsp:nvSpPr>
      <dsp:spPr>
        <a:xfrm>
          <a:off x="646816" y="1041589"/>
          <a:ext cx="646849" cy="7703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ลดการบริโภคยาสูบ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741545" y="1154400"/>
        <a:ext cx="457391" cy="544703"/>
      </dsp:txXfrm>
    </dsp:sp>
    <dsp:sp modelId="{6DA96B3A-5477-4DE7-851B-9431F7D21A15}">
      <dsp:nvSpPr>
        <dsp:cNvPr id="0" name=""/>
        <dsp:cNvSpPr/>
      </dsp:nvSpPr>
      <dsp:spPr>
        <a:xfrm rot="18000000">
          <a:off x="1149123" y="924167"/>
          <a:ext cx="102647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>
        <a:off x="1156822" y="979043"/>
        <a:ext cx="71853" cy="124628"/>
      </dsp:txXfrm>
    </dsp:sp>
    <dsp:sp modelId="{C54508D1-B851-428A-849C-A74F5084BB49}">
      <dsp:nvSpPr>
        <dsp:cNvPr id="0" name=""/>
        <dsp:cNvSpPr/>
      </dsp:nvSpPr>
      <dsp:spPr>
        <a:xfrm>
          <a:off x="1095019" y="250693"/>
          <a:ext cx="675221" cy="7503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ยาและเทคโนโลยีที่จำเป็นครอบคลุม</a:t>
          </a:r>
          <a:endParaRPr lang="th-TH" sz="9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193903" y="360580"/>
        <a:ext cx="477453" cy="530580"/>
      </dsp:txXfrm>
    </dsp:sp>
    <dsp:sp modelId="{7075F7D1-A2A3-44A3-B19D-A76241BBF221}">
      <dsp:nvSpPr>
        <dsp:cNvPr id="0" name=""/>
        <dsp:cNvSpPr/>
      </dsp:nvSpPr>
      <dsp:spPr>
        <a:xfrm rot="20400000">
          <a:off x="1797170" y="367236"/>
          <a:ext cx="121419" cy="207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>
            <a:latin typeface="Angsana New" pitchFamily="18" charset="-34"/>
            <a:cs typeface="Angsana New" pitchFamily="18" charset="-34"/>
          </a:endParaRPr>
        </a:p>
      </dsp:txBody>
      <dsp:txXfrm>
        <a:off x="1798268" y="415007"/>
        <a:ext cx="84993" cy="12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E2D6D-4C0B-4B84-9C7B-94476B5100CE}" type="datetimeFigureOut">
              <a:rPr lang="th-TH" smtClean="0"/>
              <a:t>24/11/59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0E80C-C22C-4996-A1E6-4483ECE93F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22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E80C-C22C-4996-A1E6-4483ECE93FE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61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E80C-C22C-4996-A1E6-4483ECE93FE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61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5F4FF-4776-4AD1-B902-9E4C94D6809B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0E80C-C22C-4996-A1E6-4483ECE93FE1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32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2BD0-8C3C-46AB-A2AB-2858C6B0E273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7BBD-061C-4F67-80C2-F4408A7E97E3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5922-8041-4C28-AECF-C022D4278991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06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35A3-0534-4F95-AAB0-B2F7CA607350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5E9-BAE2-46F7-8713-6B04548E9B82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08D-E1C8-4735-9E79-8DC4B1D7AC04}" type="datetime1">
              <a:rPr lang="th-TH" smtClean="0"/>
              <a:t>24/11/59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95FA-3657-487A-9187-05665CD5F7B4}" type="datetime1">
              <a:rPr lang="th-TH" smtClean="0"/>
              <a:t>24/11/59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A2D1-8BFD-4A20-BBDA-8F7CFFC8F1DE}" type="datetime1">
              <a:rPr lang="th-TH" smtClean="0"/>
              <a:t>24/11/59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E09F-DC50-4179-A038-90F588860E7E}" type="datetime1">
              <a:rPr lang="th-TH" smtClean="0"/>
              <a:t>24/11/59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7F32-D5CA-45D1-82D4-A0B7F6D29640}" type="datetime1">
              <a:rPr lang="th-TH" smtClean="0"/>
              <a:t>24/11/59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F3CCFD-0986-4C15-9FBF-BBB768A8B0A7}" type="datetime1">
              <a:rPr lang="th-TH" smtClean="0"/>
              <a:t>24/11/59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34F593-E21C-4BBD-A0C2-F64EC0059D2C}" type="datetime1">
              <a:rPr lang="th-TH" smtClean="0"/>
              <a:t>24/11/59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95B948-E595-4F84-803F-BA733B79D64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40960" cy="20882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การประชุมคณะกรรมการป้องกันควบคุม</a:t>
            </a:r>
            <a:b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โรคไม่ติดต่อ (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NCD Board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จังหวัดสระแก้ว 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4221088"/>
            <a:ext cx="7344816" cy="1944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ครั้งที่ 1/2560</a:t>
            </a: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วันพฤหัสบดีที่ 24 พฤศจิกายน 2559</a:t>
            </a: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ณ ห้องประชุมสิรินธร สำนักงานสาธารณสุขจังหวัดสระแก้ว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pPr algn="ctr"/>
              <a:t>1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240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690064"/>
              </p:ext>
            </p:extLst>
          </p:nvPr>
        </p:nvGraphicFramePr>
        <p:xfrm>
          <a:off x="4788024" y="1772816"/>
          <a:ext cx="42484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51520" y="130622"/>
            <a:ext cx="8640960" cy="1066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จำนวนผู้ป่วยที่สามารถควบคุมระดับความดันโลหิตได้ จังหวัดสระแก้ว</a:t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จำแนกรายปี 2557 - 2559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1268760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76056" y="1268760"/>
            <a:ext cx="151216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ระดับประเทศ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985397754"/>
              </p:ext>
            </p:extLst>
          </p:nvPr>
        </p:nvGraphicFramePr>
        <p:xfrm>
          <a:off x="107504" y="1772816"/>
          <a:ext cx="4464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10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744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ผู้ป่วยโรคเบาหวานและความดันโลหิตสูงได้รับการประเมินโอกาสเสี่ยง</a:t>
            </a:r>
            <a:br>
              <a:rPr lang="th-TH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ต่อโรคหัวใจและหลอดเลือด (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CVD</a:t>
            </a:r>
            <a:r>
              <a:rPr lang="th-TH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Risk</a:t>
            </a:r>
            <a:r>
              <a:rPr lang="th-TH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จังหวัดสระแก้ว ปี 2559</a:t>
            </a:r>
            <a:endParaRPr lang="th-TH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901427"/>
              </p:ext>
            </p:extLst>
          </p:nvPr>
        </p:nvGraphicFramePr>
        <p:xfrm>
          <a:off x="179512" y="1628799"/>
          <a:ext cx="8712968" cy="469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468"/>
                <a:gridCol w="2120826"/>
                <a:gridCol w="1862289"/>
                <a:gridCol w="1862289"/>
                <a:gridCol w="1707096"/>
              </a:tblGrid>
              <a:tr h="44036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เมืองสระแก้ว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คลองหาด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ตาพระยา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78.94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วังน้ำเย็น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วัฒนานคร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อรัญประเทศ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เขาฉกรรจ์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โคกสูง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วังสมบูรณ์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รายงานการคัดกรองราย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ไตรมาส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จำแนกรายอำเภอ ปี 2559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11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980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ผู้ป่วยโรคเบาหวานและความดันโลหิตสูงได้รับการค้นหา</a:t>
            </a:r>
            <a:br>
              <a:rPr lang="th-TH" dirty="0" smtClean="0"/>
            </a:br>
            <a:r>
              <a:rPr lang="th-TH" dirty="0" smtClean="0"/>
              <a:t>และคัดกรองโรคไตเรื้อรัง จังหวัดสระแก้ว ปี 2557 - 2259</a:t>
            </a:r>
            <a:endParaRPr lang="th-TH" dirty="0"/>
          </a:p>
        </p:txBody>
      </p:sp>
      <p:pic>
        <p:nvPicPr>
          <p:cNvPr id="3074" name="Picture 2" descr="C:\Users\User\Downloads\char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6008"/>
            <a:ext cx="8784976" cy="4641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12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wnloads\char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7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79511" y="88040"/>
            <a:ext cx="8784977" cy="1252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การชะลอความเสื่อมของไต ผู้ป่วยมีอัตราการลดลงของ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eGFR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&lt; 4 ml/min/1.73 m2/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yr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เขตบริการสุขภาพที่ 6  ปี 2559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13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5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88040"/>
            <a:ext cx="8784976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การชะลอความเสื่อมของไต ผู้ป่วยมีอัตราการ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ลดลงของ </a:t>
            </a:r>
            <a:r>
              <a:rPr lang="en-US" sz="3600" dirty="0" err="1">
                <a:latin typeface="Angsana New" pitchFamily="18" charset="-34"/>
                <a:cs typeface="Angsana New" pitchFamily="18" charset="-34"/>
              </a:rPr>
              <a:t>eGFR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&lt;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4 ml/min/1.73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m2/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yr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จังหวัดสระแก้ว  ปี 2559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User\Downloads\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14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22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อัตราการรับไว้รักษาในโรงพยาบาลด้วยโรคปอดอุดกั้นเรื้อรัง </a:t>
            </a:r>
            <a:br>
              <a:rPr lang="th-TH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จังหวัดสระแก้ว  ปี 2557 – 2559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327939025"/>
              </p:ext>
            </p:extLst>
          </p:nvPr>
        </p:nvGraphicFramePr>
        <p:xfrm>
          <a:off x="251520" y="1628800"/>
          <a:ext cx="864096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15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ระเบียบวาระที่ 4 เรื่องเสนอเพื่อทราบ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8872" indent="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4.2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ยุทธศาสตร์และเป้าหมายการดำเนินงานป้องกันควบคุมโรคไม่ติดต่อ </a:t>
            </a:r>
          </a:p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กรมควบคุมโรค กระทรวงสาธารณสุข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16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856984" cy="504056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/>
              <a:t>(ร่าง) กรอบยุทธศาสตร์การป้องกันควบคุมโรคไม่ติดต่อระดับชาติ (พ.ศ. 2560-2564)</a:t>
            </a:r>
            <a:endParaRPr lang="th-TH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8680"/>
            <a:ext cx="1656184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 smtClean="0">
                <a:cs typeface="+mj-cs"/>
              </a:rPr>
              <a:t>ยุทธศาสตร์ที่ 1</a:t>
            </a:r>
          </a:p>
          <a:p>
            <a:r>
              <a:rPr lang="th-TH" sz="1800" dirty="0" smtClean="0">
                <a:cs typeface="+mj-cs"/>
              </a:rPr>
              <a:t>พัฒนานโยบายสาธารณะและกฎหมายที่สนับสนุนการควบคุมป้องกันโรคไม่ติดต่อ</a:t>
            </a:r>
          </a:p>
          <a:p>
            <a:endParaRPr lang="th-TH" sz="1800" dirty="0">
              <a:cs typeface="+mj-cs"/>
            </a:endParaRPr>
          </a:p>
          <a:p>
            <a:endParaRPr lang="th-TH" sz="18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85262"/>
            <a:ext cx="1368152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dirty="0">
                <a:cs typeface="+mj-cs"/>
              </a:rPr>
              <a:t>ยุทธศาสตร์ที่ </a:t>
            </a:r>
            <a:r>
              <a:rPr lang="th-TH" sz="1800" dirty="0" smtClean="0">
                <a:cs typeface="+mj-cs"/>
              </a:rPr>
              <a:t>2</a:t>
            </a:r>
          </a:p>
          <a:p>
            <a:r>
              <a:rPr lang="th-TH" sz="1800" dirty="0" smtClean="0">
                <a:cs typeface="+mj-cs"/>
              </a:rPr>
              <a:t>เร่งขับเคลื่อนทางสังคมและสื่อสาธารณอย่างต่อเนื่อง</a:t>
            </a:r>
          </a:p>
          <a:p>
            <a:endParaRPr lang="th-TH" sz="2000" dirty="0" smtClean="0">
              <a:cs typeface="+mj-cs"/>
            </a:endParaRPr>
          </a:p>
          <a:p>
            <a:endParaRPr lang="th-TH" sz="2000" dirty="0">
              <a:cs typeface="+mj-cs"/>
            </a:endParaRPr>
          </a:p>
          <a:p>
            <a:endParaRPr lang="th-TH" sz="20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48680"/>
            <a:ext cx="1296144" cy="21544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>
                <a:cs typeface="+mj-cs"/>
              </a:rPr>
              <a:t>ยุทธศาสตร์ที่ </a:t>
            </a:r>
            <a:r>
              <a:rPr lang="th-TH" sz="2200" dirty="0" smtClean="0">
                <a:cs typeface="+mj-cs"/>
              </a:rPr>
              <a:t>3</a:t>
            </a:r>
          </a:p>
          <a:p>
            <a:r>
              <a:rPr lang="th-TH" sz="1800" dirty="0" smtClean="0">
                <a:cs typeface="+mj-cs"/>
              </a:rPr>
              <a:t>การพัฒนาศักยภาพชุมชน/ท้องถิ่นและภาคีเครือข่าย</a:t>
            </a:r>
          </a:p>
          <a:p>
            <a:endParaRPr lang="th-TH" sz="2000" dirty="0">
              <a:cs typeface="+mj-cs"/>
            </a:endParaRPr>
          </a:p>
          <a:p>
            <a:endParaRPr lang="th-TH" sz="2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48680"/>
            <a:ext cx="1296144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>
                <a:cs typeface="+mj-cs"/>
              </a:rPr>
              <a:t>ยุทธศาสตร์ที่ </a:t>
            </a:r>
            <a:r>
              <a:rPr lang="th-TH" sz="2200" dirty="0" smtClean="0">
                <a:cs typeface="+mj-cs"/>
              </a:rPr>
              <a:t>4</a:t>
            </a:r>
          </a:p>
          <a:p>
            <a:r>
              <a:rPr lang="th-TH" sz="1800" dirty="0" smtClean="0">
                <a:cs typeface="+mj-cs"/>
              </a:rPr>
              <a:t>พัฒนาระบบเฝ้าระวังและการจัดการข้อมูล</a:t>
            </a:r>
          </a:p>
          <a:p>
            <a:endParaRPr lang="th-TH" sz="2000" dirty="0">
              <a:cs typeface="+mj-cs"/>
            </a:endParaRPr>
          </a:p>
          <a:p>
            <a:endParaRPr lang="th-TH" sz="2000" dirty="0" smtClean="0">
              <a:cs typeface="+mj-cs"/>
            </a:endParaRPr>
          </a:p>
          <a:p>
            <a:endParaRPr lang="th-TH" sz="2000" dirty="0" smtClean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48680"/>
            <a:ext cx="1440160" cy="2092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>
                <a:cs typeface="+mj-cs"/>
              </a:rPr>
              <a:t>ยุทธศาสตร์ที่ </a:t>
            </a:r>
            <a:r>
              <a:rPr lang="th-TH" sz="2200" dirty="0" smtClean="0">
                <a:cs typeface="+mj-cs"/>
              </a:rPr>
              <a:t>5</a:t>
            </a:r>
          </a:p>
          <a:p>
            <a:r>
              <a:rPr lang="th-TH" sz="1800" dirty="0" smtClean="0">
                <a:cs typeface="+mj-cs"/>
              </a:rPr>
              <a:t>ปฏิรูปการจัดบริการเพื่อลดเสี่ยงและลดโรคให้สอด คล้อง กับสถานการโรคและบริบทของพื้นที่</a:t>
            </a:r>
          </a:p>
          <a:p>
            <a:endParaRPr lang="th-TH" sz="18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548680"/>
            <a:ext cx="1296144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>
                <a:cs typeface="+mj-cs"/>
              </a:rPr>
              <a:t>ยุทธศาสตร์ที่ </a:t>
            </a:r>
            <a:r>
              <a:rPr lang="th-TH" sz="2200" dirty="0" smtClean="0">
                <a:cs typeface="+mj-cs"/>
              </a:rPr>
              <a:t>6</a:t>
            </a:r>
          </a:p>
          <a:p>
            <a:r>
              <a:rPr lang="th-TH" sz="1800" dirty="0" err="1" smtClean="0">
                <a:cs typeface="+mj-cs"/>
              </a:rPr>
              <a:t>พัฒนาน</a:t>
            </a:r>
            <a:r>
              <a:rPr lang="th-TH" sz="1800" dirty="0" smtClean="0">
                <a:cs typeface="+mj-cs"/>
              </a:rPr>
              <a:t>ระบบสนับสนุนเพื่อขับเคลื่อนการดำเนินงานตามยุทธศาสตร์อย่าง</a:t>
            </a:r>
            <a:r>
              <a:rPr lang="th-TH" sz="1800" dirty="0" err="1" smtClean="0">
                <a:cs typeface="+mj-cs"/>
              </a:rPr>
              <a:t>บูรณา</a:t>
            </a:r>
            <a:r>
              <a:rPr lang="th-TH" sz="1800" dirty="0" smtClean="0">
                <a:cs typeface="+mj-cs"/>
              </a:rPr>
              <a:t>การ</a:t>
            </a:r>
            <a:endParaRPr lang="th-TH" sz="1800" dirty="0">
              <a:cs typeface="+mj-cs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07504" y="2852936"/>
            <a:ext cx="1728192" cy="39533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cs typeface="+mj-cs"/>
              </a:rPr>
              <a:t>กลยุทธ์</a:t>
            </a:r>
          </a:p>
          <a:p>
            <a:r>
              <a:rPr lang="th-TH" sz="1600" dirty="0" smtClean="0">
                <a:cs typeface="+mj-cs"/>
              </a:rPr>
              <a:t>1.1 เร่งรัดให้เกิดนโยบายสาธารณะระดับชาติ</a:t>
            </a:r>
          </a:p>
          <a:p>
            <a:r>
              <a:rPr lang="th-TH" sz="1600" dirty="0" smtClean="0">
                <a:cs typeface="+mj-cs"/>
              </a:rPr>
              <a:t>1.2 พัฒนามาตรการทาง การเงิน การคลัง ภาษี การผลิต การตลาด การบริโภค</a:t>
            </a:r>
          </a:p>
          <a:p>
            <a:r>
              <a:rPr lang="th-TH" sz="1600" dirty="0" smtClean="0">
                <a:cs typeface="+mj-cs"/>
              </a:rPr>
              <a:t>1.3 ส่งเสริมให้มีนโยบายสาธารณะระดับสถาบัน องค์กรที่สร้างสภาพแวดล้อม</a:t>
            </a:r>
          </a:p>
          <a:p>
            <a:r>
              <a:rPr lang="th-TH" sz="1600" dirty="0" smtClean="0">
                <a:cs typeface="+mj-cs"/>
              </a:rPr>
              <a:t>1.4 พัฒนากฎหมายและสร้างความเข้มแข็งมาตร การบังคับใช้กฎหมาย</a:t>
            </a:r>
          </a:p>
          <a:p>
            <a:r>
              <a:rPr lang="th-TH" sz="1600" dirty="0" smtClean="0">
                <a:cs typeface="+mj-cs"/>
              </a:rPr>
              <a:t>1.5 สร้างเสริมการบังคับใช้กฎหมาย</a:t>
            </a:r>
            <a:endParaRPr lang="th-TH" sz="1600" dirty="0">
              <a:cs typeface="+mj-cs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979712" y="2852936"/>
            <a:ext cx="1296144" cy="38813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dirty="0">
                <a:cs typeface="+mj-cs"/>
              </a:rPr>
              <a:t>กล</a:t>
            </a:r>
            <a:r>
              <a:rPr lang="th-TH" sz="2000" dirty="0" smtClean="0">
                <a:cs typeface="+mj-cs"/>
              </a:rPr>
              <a:t>ยุทธ์</a:t>
            </a:r>
          </a:p>
          <a:p>
            <a:r>
              <a:rPr lang="th-TH" sz="1600" dirty="0" smtClean="0">
                <a:cs typeface="+mj-cs"/>
              </a:rPr>
              <a:t>2.1 พัฒนาการบริหารจัดการด้านการสื่อสารต่อสาธารณะ</a:t>
            </a:r>
          </a:p>
          <a:p>
            <a:r>
              <a:rPr lang="th-TH" sz="1600" dirty="0" smtClean="0">
                <a:cs typeface="+mj-cs"/>
              </a:rPr>
              <a:t>2.2 พัฒนาเครือ ข่ายด้านการสื่อ สารความเสี่ยง </a:t>
            </a:r>
          </a:p>
          <a:p>
            <a:r>
              <a:rPr lang="th-TH" sz="1600" dirty="0" smtClean="0">
                <a:cs typeface="+mj-cs"/>
              </a:rPr>
              <a:t>2.3 พัฒนาเนื้อหาการสื่อสารและเพิ่มช่องทางการสื่อสาร</a:t>
            </a:r>
          </a:p>
          <a:p>
            <a:r>
              <a:rPr lang="th-TH" sz="1600" dirty="0" smtClean="0">
                <a:cs typeface="+mj-cs"/>
              </a:rPr>
              <a:t>2.4 การเฝ้าระวังแลการตอบโต้ข้อมูลข่าวสาร</a:t>
            </a:r>
          </a:p>
          <a:p>
            <a:endParaRPr lang="th-TH" sz="2000" dirty="0">
              <a:cs typeface="+mj-cs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419872" y="2852937"/>
            <a:ext cx="1224136" cy="23762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dirty="0">
                <a:cs typeface="+mj-cs"/>
              </a:rPr>
              <a:t>กล</a:t>
            </a:r>
            <a:r>
              <a:rPr lang="th-TH" sz="2000" dirty="0" smtClean="0">
                <a:cs typeface="+mj-cs"/>
              </a:rPr>
              <a:t>ยุทธ์</a:t>
            </a:r>
          </a:p>
          <a:p>
            <a:r>
              <a:rPr lang="th-TH" sz="1600" dirty="0" smtClean="0">
                <a:cs typeface="+mj-cs"/>
              </a:rPr>
              <a:t>3.1 พัฒนากลไกให้ชุมชนท้องถิ่น ภาคีเครือข่าย เข้ามามีส่วนร่วม</a:t>
            </a:r>
          </a:p>
          <a:p>
            <a:r>
              <a:rPr lang="th-TH" sz="1600" dirty="0" smtClean="0">
                <a:cs typeface="+mj-cs"/>
              </a:rPr>
              <a:t>3.2 พัฒนาศักยภาพประชาชน ชุมชน</a:t>
            </a:r>
            <a:endParaRPr lang="th-TH" sz="1600" dirty="0">
              <a:cs typeface="+mj-cs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716016" y="2852937"/>
            <a:ext cx="1296144" cy="33123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dirty="0" smtClean="0">
                <a:cs typeface="+mj-cs"/>
              </a:rPr>
              <a:t>กลยุทธ์</a:t>
            </a:r>
          </a:p>
          <a:p>
            <a:r>
              <a:rPr lang="th-TH" sz="1600" dirty="0" smtClean="0">
                <a:cs typeface="+mj-cs"/>
              </a:rPr>
              <a:t>4.1 พัฒนาการเชื่อมโยงข้อมูลในทุกระดับ</a:t>
            </a:r>
          </a:p>
          <a:p>
            <a:r>
              <a:rPr lang="th-TH" sz="1600" dirty="0" smtClean="0">
                <a:cs typeface="+mj-cs"/>
              </a:rPr>
              <a:t>4.2 พัฒนาศักยภาพการจัดการข้อมูลและวิเคราะห์ข้อมูล</a:t>
            </a:r>
          </a:p>
          <a:p>
            <a:r>
              <a:rPr lang="th-TH" sz="1600" dirty="0" smtClean="0">
                <a:cs typeface="+mj-cs"/>
              </a:rPr>
              <a:t>4.3 พัฒนาระบบเฝ้าระวังโรคไม่ติดต่อและปัจจัยเสี่ยง</a:t>
            </a:r>
            <a:endParaRPr lang="th-TH" sz="1600" dirty="0">
              <a:cs typeface="+mj-cs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084168" y="2852937"/>
            <a:ext cx="1440160" cy="30963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dirty="0"/>
              <a:t>กล</a:t>
            </a:r>
            <a:r>
              <a:rPr lang="th-TH" sz="2000" dirty="0" smtClean="0"/>
              <a:t>ยุทธ์</a:t>
            </a:r>
          </a:p>
          <a:p>
            <a:r>
              <a:rPr lang="th-TH" sz="1600" dirty="0" smtClean="0"/>
              <a:t>5.1 ปฏิรูปรูปแบบบริการเพื่อคัดกรองและลดความเสี่ยงในกลุ่มประชากรทั่วไปและกลุ่มเสี่ยงที่หลากหลาย</a:t>
            </a:r>
          </a:p>
          <a:p>
            <a:r>
              <a:rPr lang="th-TH" sz="1600" dirty="0" smtClean="0"/>
              <a:t>5.2 ปฏิรูปกระบวนการจัดบริการสุขภาพให้แก่ผู้ป่วยเรื่อรัง</a:t>
            </a:r>
            <a:endParaRPr lang="th-TH" sz="1600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596336" y="2852936"/>
            <a:ext cx="1440160" cy="37444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dirty="0" smtClean="0"/>
              <a:t>กลยุทธ์</a:t>
            </a:r>
          </a:p>
          <a:p>
            <a:r>
              <a:rPr lang="th-TH" sz="1600" dirty="0" smtClean="0">
                <a:cs typeface="+mj-cs"/>
              </a:rPr>
              <a:t>6.1 พัฒนากลไกการขับเคลื่อนตามยุทธศาสตร์โดยภาคีต่างๆ มีส่วนร่วม</a:t>
            </a:r>
          </a:p>
          <a:p>
            <a:r>
              <a:rPr lang="th-TH" sz="1600" dirty="0" smtClean="0">
                <a:cs typeface="+mj-cs"/>
              </a:rPr>
              <a:t>6.2 พัฒนาระบบติดตามประเมินผลทุกระดับ</a:t>
            </a:r>
          </a:p>
          <a:p>
            <a:r>
              <a:rPr lang="th-TH" sz="1600" dirty="0" smtClean="0">
                <a:cs typeface="+mj-cs"/>
              </a:rPr>
              <a:t>6.3 พัฒนาบุคลากรทุกภาคีเครือข่ายที่เกี่ยวข้อง</a:t>
            </a:r>
          </a:p>
          <a:p>
            <a:r>
              <a:rPr lang="th-TH" sz="1600" dirty="0" smtClean="0">
                <a:cs typeface="+mj-cs"/>
              </a:rPr>
              <a:t>6.4 บูรราการงาน วิจัยการจัดการความ รู้และนวัตกรรม</a:t>
            </a:r>
            <a:endParaRPr lang="th-TH" sz="1600" dirty="0">
              <a:cs typeface="+mj-cs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827585" y="2641561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2525560" y="2708920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3923928" y="2708920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0" name="ลูกศรลง 19"/>
          <p:cNvSpPr/>
          <p:nvPr/>
        </p:nvSpPr>
        <p:spPr>
          <a:xfrm>
            <a:off x="5261864" y="2708920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1" name="ลูกศรลง 20"/>
          <p:cNvSpPr/>
          <p:nvPr/>
        </p:nvSpPr>
        <p:spPr>
          <a:xfrm>
            <a:off x="6702024" y="2636912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2" name="ลูกศรลง 21"/>
          <p:cNvSpPr/>
          <p:nvPr/>
        </p:nvSpPr>
        <p:spPr>
          <a:xfrm>
            <a:off x="8142184" y="2636912"/>
            <a:ext cx="246240" cy="2113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5" name="ตัวแทนหมายเลขภาพนิ่ง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17</a:t>
            </a:fld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85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0" name="Picture 2" descr="D:\All NCD\ปี 59\สไลด์นำเสนอนโยบาย\sim3\1452047602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6" y="260648"/>
            <a:ext cx="8599813" cy="6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18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8040"/>
            <a:ext cx="8229600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Set of 9 voluntary country NCD targets 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for 2025, Thailand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11760" y="1700808"/>
            <a:ext cx="432048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ลดตายก่อนวัยอันควรจากโรค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NCDs  25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4456208"/>
              </p:ext>
            </p:extLst>
          </p:nvPr>
        </p:nvGraphicFramePr>
        <p:xfrm>
          <a:off x="2195736" y="2636912"/>
          <a:ext cx="46085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35496" y="2960948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ลดการบริโภคเครื่องดื่มแอลกอฮอล์  10 %</a:t>
            </a:r>
            <a:endParaRPr lang="th-TH" sz="21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5496" y="3898598"/>
            <a:ext cx="27363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ลดการขาดกิจกรรมทางกาย  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971600" y="5877272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ลดการบริโภคยาสูบ  </a:t>
            </a:r>
            <a:r>
              <a:rPr lang="th-TH" sz="23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30 %</a:t>
            </a:r>
            <a:r>
              <a:rPr lang="th-TH" sz="23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3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5496" y="486916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ลดการบริโภคเกลือ/โซเดียม 30 </a:t>
            </a:r>
            <a:r>
              <a:rPr lang="th-TH" sz="2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96136" y="2861320"/>
            <a:ext cx="32403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ยาและเทคโนโลยีที่จำเป็นครอบคลุม  80 %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228184" y="3717032"/>
            <a:ext cx="2808312" cy="685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ผู้ที่เสี่ยงสูงต่อ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CVD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ได้รับยา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และคำปรึกษา 50 %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084168" y="486916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ภาวะเบาหวาน/โรคอ้วนไม่เพิ่ม 0 %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5292080" y="587727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ลดภาวะความดันโลหิตสูง 25 %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ตัวแทน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19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ระเบียบวาระที่ 1 เรื่องที่ประธานแจ้งที่ประชุมทราบ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56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ตามแผนยุทธศาสตร์สุขภาพดีวิถีชีวิตไทย พ.ศ. 2554 – 2563 กำหนดการขับเคลื่อนยุทธศาสตร์ จำนวน 5 ยุทธศาสตร์ </a:t>
            </a:r>
          </a:p>
          <a:p>
            <a:pPr marL="118872" indent="0">
              <a:buNone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1) นโยบายสาธารณะสร้างสุข</a:t>
            </a:r>
          </a:p>
          <a:p>
            <a:pPr marL="118872" indent="0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2) การขับเคลื่อนทางสังคมและสื่อสารสาธารณะ</a:t>
            </a:r>
          </a:p>
          <a:p>
            <a:pPr marL="118872" indent="0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3) การพัฒนาศักยภาพชุมชน</a:t>
            </a:r>
          </a:p>
          <a:p>
            <a:pPr marL="118872" indent="0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4) การพัฒนาระบบเฝ้าระวังและการจัดการโรค</a:t>
            </a:r>
          </a:p>
          <a:p>
            <a:pPr marL="118872" indent="0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5) การสร้างความเข้มแข็งของระบบสนับสนุนยุทธศาสตร์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22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ระเบียบวาระที่ 5 เรื่องเสนอเพื่อพิจารณา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5.1 นำเสนอกรอบแนวทางการดำเนินงานป้องกันควบคุมโรคไม่ติดต่อ </a:t>
            </a:r>
          </a:p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จังหวัดสระแก้ว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เบาหวาน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ความดันโลหิตสูง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ไตเรื้อรัง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หลอดเลือดสมอง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หัวใจขาดเลือด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มะเร็ง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ปอดอุดกั้นรื้อรัง</a:t>
            </a:r>
          </a:p>
          <a:p>
            <a:pPr marL="118872" indent="0">
              <a:buNone/>
            </a:pPr>
            <a:endParaRPr lang="th-TH" sz="9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204396" y="6309320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20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61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 descr="D:\All NCD\ปี 59\สไลด์นำเสนอนโยบาย\แนวทางการดำเนินงาน ภานุวัฒ\1452047196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2"/>
            <a:ext cx="8856984" cy="64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21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กรอบแนวคิดรูปแบบการดำเนินงานลดโรคไตเรื้อรัง 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6713" y="1611313"/>
            <a:ext cx="8715375" cy="892175"/>
            <a:chOff x="285720" y="1142984"/>
            <a:chExt cx="8715436" cy="892552"/>
          </a:xfrm>
        </p:grpSpPr>
        <p:sp>
          <p:nvSpPr>
            <p:cNvPr id="43" name="TextBox 42"/>
            <p:cNvSpPr txBox="1"/>
            <p:nvPr/>
          </p:nvSpPr>
          <p:spPr>
            <a:xfrm>
              <a:off x="3571868" y="1142984"/>
              <a:ext cx="2571768" cy="8925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latin typeface="TH SarabunPSK" pitchFamily="34" charset="-34"/>
                  <a:cs typeface="TH SarabunPSK" pitchFamily="34" charset="-34"/>
                </a:rPr>
                <a:t>กลุ่มเสี่ยง</a:t>
              </a: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3636" y="1142984"/>
              <a:ext cx="2857520" cy="8925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กลุ่มป่วย</a:t>
              </a:r>
            </a:p>
            <a:p>
              <a:pPr algn="ctr">
                <a:defRPr/>
              </a:pPr>
              <a:endPara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endParaRPr lang="th-TH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1142984"/>
              <a:ext cx="3286148" cy="8925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latin typeface="Angsana New" pitchFamily="18" charset="-34"/>
                  <a:cs typeface="Angsana New" pitchFamily="18" charset="-34"/>
                </a:rPr>
                <a:t>กลุ่มประชากรทั่วไป</a:t>
              </a:r>
            </a:p>
            <a:p>
              <a:pPr algn="ctr">
                <a:defRPr/>
              </a:pPr>
              <a:endParaRPr lang="th-TH" sz="1600" b="1" dirty="0">
                <a:latin typeface="Angsana New" pitchFamily="18" charset="-34"/>
                <a:cs typeface="Angsana New" pitchFamily="18" charset="-34"/>
              </a:endParaRPr>
            </a:p>
            <a:p>
              <a:pPr algn="ctr">
                <a:defRPr/>
              </a:pPr>
              <a:endParaRPr lang="th-TH" sz="1600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157" y="1571790"/>
              <a:ext cx="1474798" cy="338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การส่งเสริมสุขภาพ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8793" y="1571790"/>
              <a:ext cx="1571636" cy="354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700" b="1" dirty="0">
                  <a:latin typeface="TH SarabunPSK" pitchFamily="34" charset="-34"/>
                  <a:cs typeface="TH SarabunPSK" pitchFamily="34" charset="-34"/>
                </a:rPr>
                <a:t>Primary Prevention</a:t>
              </a:r>
              <a:endParaRPr lang="th-TH" sz="17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43319" y="1552732"/>
              <a:ext cx="2819420" cy="368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TH SarabunPSK" pitchFamily="34" charset="-34"/>
                  <a:cs typeface="TH SarabunPSK" pitchFamily="34" charset="-34"/>
                </a:rPr>
                <a:t>Secondary Prevention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5140" y="1552732"/>
              <a:ext cx="2068526" cy="368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TH SarabunPSK" pitchFamily="34" charset="-34"/>
                  <a:cs typeface="TH SarabunPSK" pitchFamily="34" charset="-34"/>
                </a:rPr>
                <a:t>Tertiary Prevention</a:t>
              </a:r>
              <a:endParaRPr lang="th-TH" sz="18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0063" y="3500438"/>
            <a:ext cx="3000375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ป้องกันและป้องกันความเสี่ยง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3" y="4267200"/>
            <a:ext cx="3000375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คัดกรองปัจจัยเสี่ยงต่อ 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CDK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886200" y="3886200"/>
            <a:ext cx="2376488" cy="1739900"/>
            <a:chOff x="3814762" y="3709990"/>
            <a:chExt cx="2376265" cy="1739724"/>
          </a:xfrm>
        </p:grpSpPr>
        <p:grpSp>
          <p:nvGrpSpPr>
            <p:cNvPr id="4" name="กลุ่ม 12"/>
            <p:cNvGrpSpPr>
              <a:grpSpLocks/>
            </p:cNvGrpSpPr>
            <p:nvPr/>
          </p:nvGrpSpPr>
          <p:grpSpPr bwMode="auto">
            <a:xfrm>
              <a:off x="3814762" y="3709990"/>
              <a:ext cx="2376265" cy="792083"/>
              <a:chOff x="4114448" y="1912640"/>
              <a:chExt cx="2520281" cy="792083"/>
            </a:xfrm>
          </p:grpSpPr>
          <p:sp>
            <p:nvSpPr>
              <p:cNvPr id="12" name="วงรี 11"/>
              <p:cNvSpPr/>
              <p:nvPr/>
            </p:nvSpPr>
            <p:spPr>
              <a:xfrm>
                <a:off x="4114448" y="1912640"/>
                <a:ext cx="2520281" cy="7920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8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4136" name="TextBox 10"/>
              <p:cNvSpPr txBox="1">
                <a:spLocks noChangeArrowheads="1"/>
              </p:cNvSpPr>
              <p:nvPr/>
            </p:nvSpPr>
            <p:spPr bwMode="auto">
              <a:xfrm>
                <a:off x="4114449" y="2103493"/>
                <a:ext cx="2520280" cy="461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>
                    <a:latin typeface="Angsana New" pitchFamily="18" charset="-34"/>
                    <a:cs typeface="Angsana New" pitchFamily="18" charset="-34"/>
                  </a:rPr>
                  <a:t>CM /CKD Clinic nurse</a:t>
                </a:r>
                <a:endParaRPr lang="th-TH" sz="24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86206" y="4357624"/>
              <a:ext cx="1439727" cy="3381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Angsana New" pitchFamily="18" charset="-34"/>
                  <a:cs typeface="Angsana New" pitchFamily="18" charset="-34"/>
                </a:rPr>
                <a:t>ทีมสหวิชาชีพ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6206" y="4733824"/>
              <a:ext cx="1439727" cy="3381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Angsana New" pitchFamily="18" charset="-34"/>
                  <a:cs typeface="Angsana New" pitchFamily="18" charset="-34"/>
                </a:rPr>
                <a:t>อายุรแพทย์โรคไต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290967" y="5111611"/>
              <a:ext cx="1441315" cy="3381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00" b="1" dirty="0">
                  <a:latin typeface="Angsana New" pitchFamily="18" charset="-34"/>
                  <a:cs typeface="Angsana New" pitchFamily="18" charset="-34"/>
                </a:rPr>
                <a:t>อายุรแพทย์</a:t>
              </a:r>
            </a:p>
          </p:txBody>
        </p:sp>
      </p:grpSp>
      <p:grpSp>
        <p:nvGrpSpPr>
          <p:cNvPr id="10" name="กลุ่ม 39"/>
          <p:cNvGrpSpPr>
            <a:grpSpLocks/>
          </p:cNvGrpSpPr>
          <p:nvPr/>
        </p:nvGrpSpPr>
        <p:grpSpPr bwMode="auto">
          <a:xfrm>
            <a:off x="6646863" y="2695575"/>
            <a:ext cx="2428875" cy="490861"/>
            <a:chOff x="4578007" y="2931750"/>
            <a:chExt cx="1825063" cy="490861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4578007" y="293175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30" name="TextBox 41"/>
            <p:cNvSpPr txBox="1">
              <a:spLocks noChangeArrowheads="1"/>
            </p:cNvSpPr>
            <p:nvPr/>
          </p:nvSpPr>
          <p:spPr bwMode="auto">
            <a:xfrm>
              <a:off x="4615368" y="2960946"/>
              <a:ext cx="17568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latin typeface="Angsana New" pitchFamily="18" charset="-34"/>
                  <a:cs typeface="Angsana New" pitchFamily="18" charset="-34"/>
                </a:rPr>
                <a:t>ชะลอความเสื่อมของไต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934200" y="4071938"/>
            <a:ext cx="1828800" cy="2591216"/>
            <a:chOff x="7241612" y="2414246"/>
            <a:chExt cx="1778678" cy="2591011"/>
          </a:xfrm>
        </p:grpSpPr>
        <p:sp>
          <p:nvSpPr>
            <p:cNvPr id="27" name="TextBox 26"/>
            <p:cNvSpPr txBox="1"/>
            <p:nvPr/>
          </p:nvSpPr>
          <p:spPr>
            <a:xfrm>
              <a:off x="7618346" y="2414246"/>
              <a:ext cx="1381873" cy="3385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eGFR 59-30ml/min</a:t>
              </a:r>
              <a:r>
                <a:rPr lang="th-TH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18346" y="3071419"/>
              <a:ext cx="1381873" cy="3385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eGFR 29-15ml/min</a:t>
              </a:r>
              <a:r>
                <a:rPr lang="th-TH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39962" y="3701606"/>
              <a:ext cx="1360257" cy="3385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eGFR &lt;15ml/min</a:t>
              </a:r>
              <a:r>
                <a:rPr lang="th-TH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41612" y="4666730"/>
              <a:ext cx="991242" cy="3385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Dialysis</a:t>
              </a:r>
              <a:endParaRPr lang="th-TH" sz="1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16230" y="4652444"/>
              <a:ext cx="704060" cy="3385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RRT</a:t>
              </a:r>
              <a:endParaRPr lang="th-TH" sz="1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47" name="ลูกศรเชื่อมต่อแบบตรง 46"/>
            <p:cNvCxnSpPr>
              <a:stCxn id="27" idx="2"/>
              <a:endCxn id="29" idx="0"/>
            </p:cNvCxnSpPr>
            <p:nvPr/>
          </p:nvCxnSpPr>
          <p:spPr>
            <a:xfrm>
              <a:off x="8309283" y="2752773"/>
              <a:ext cx="0" cy="3186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ลูกศรเชื่อมต่อแบบตรง 47"/>
            <p:cNvCxnSpPr/>
            <p:nvPr/>
          </p:nvCxnSpPr>
          <p:spPr>
            <a:xfrm>
              <a:off x="8308510" y="3352384"/>
              <a:ext cx="0" cy="349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ลูกศรเชื่อมต่อแบบตรง 49"/>
            <p:cNvCxnSpPr/>
            <p:nvPr/>
          </p:nvCxnSpPr>
          <p:spPr>
            <a:xfrm flipH="1">
              <a:off x="7826785" y="4084164"/>
              <a:ext cx="237775" cy="5095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ลูกศรเชื่อมต่อแบบตรง 51"/>
            <p:cNvCxnSpPr>
              <a:endCxn id="32" idx="0"/>
            </p:cNvCxnSpPr>
            <p:nvPr/>
          </p:nvCxnSpPr>
          <p:spPr>
            <a:xfrm>
              <a:off x="8498421" y="4115912"/>
              <a:ext cx="169839" cy="5365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5076056" y="3276600"/>
            <a:ext cx="15001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eGFR &gt;60 ml/min</a:t>
            </a:r>
            <a:r>
              <a:rPr lang="th-TH" sz="1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0" y="4800600"/>
            <a:ext cx="3733800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th-TH" sz="1400" dirty="0">
                <a:latin typeface="Angsana New" pitchFamily="18" charset="-34"/>
                <a:cs typeface="Angsana New" pitchFamily="18" charset="-34"/>
              </a:rPr>
              <a:t> เฝ้าระวัง ติดตามและการคัดกรองโรคและพฤติกรรมเสี่ยงต่อการเกิดโรค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Angsana New" pitchFamily="18" charset="-34"/>
                <a:cs typeface="Angsana New" pitchFamily="18" charset="-34"/>
              </a:rPr>
              <a:t> การสร้างความตระหนักในประชากรและกลุ่มเป้าหมายเฉพาะ 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Angsana New" pitchFamily="18" charset="-34"/>
                <a:cs typeface="Angsana New" pitchFamily="18" charset="-34"/>
              </a:rPr>
              <a:t> การเสริมสร้างสิ่งแวดล้อมลดเสี่ยงและการจัดการโรคไตเรื้อรังโดยชุมชน</a:t>
            </a:r>
          </a:p>
          <a:p>
            <a:pPr>
              <a:buFontTx/>
              <a:buChar char="-"/>
              <a:defRPr/>
            </a:pPr>
            <a:r>
              <a:rPr lang="th-TH" sz="1400" dirty="0">
                <a:latin typeface="Angsana New" pitchFamily="18" charset="-34"/>
                <a:cs typeface="Angsana New" pitchFamily="18" charset="-34"/>
              </a:rPr>
              <a:t> การให้คำปรึกษาและปรับเปลี่ยนพฤติกรรม</a:t>
            </a:r>
          </a:p>
          <a:p>
            <a:pPr>
              <a:buFontTx/>
              <a:buChar char="-"/>
              <a:defRPr/>
            </a:pPr>
            <a:r>
              <a:rPr lang="th-TH" sz="1400" b="1" i="1" dirty="0">
                <a:latin typeface="Angsana New" pitchFamily="18" charset="-34"/>
                <a:cs typeface="Angsana New" pitchFamily="18" charset="-34"/>
              </a:rPr>
              <a:t> การพัฒนาคุณภาพการบริการ</a:t>
            </a:r>
          </a:p>
          <a:p>
            <a:pPr>
              <a:buFontTx/>
              <a:buChar char="-"/>
              <a:defRPr/>
            </a:pPr>
            <a:r>
              <a:rPr lang="th-TH" sz="1400" b="1" i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การเสริมสร้างศักยภาพผู้ดำเนินงานที่เกี่ยวข้องทุกระดับให้มีความเข้มแข็ง</a:t>
            </a:r>
            <a:endParaRPr lang="en-US" sz="14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en-US" sz="1400" dirty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การกำกับ ติดตาม และประเมินผล</a:t>
            </a:r>
            <a:endParaRPr lang="en-US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642938"/>
            <a:ext cx="88201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ความชุกของโรคไตเรื้อรังตั้งแต่ระยะที่</a:t>
            </a:r>
            <a:r>
              <a:rPr lang="en-US" sz="1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3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ขึ้นไป มีประมาณร้อยละ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 2.9-13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  โดยผู้ป่วย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DM  HT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มีความเสี่ยงต่อการเกิดโรคไต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เรื้อรัง</a:t>
            </a:r>
          </a:p>
          <a:p>
            <a:pPr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 ตั้งแต่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ระยะที่สามขึ้นไปประมาณ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 1.9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1.6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เท่าตามลำดับ </a:t>
            </a:r>
          </a:p>
          <a:p>
            <a:pPr>
              <a:buFontTx/>
              <a:buChar char="-"/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 งบบริการทางการแพทย์เหมาจ่ายรายหัว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 (Capitation)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โดยในปีงบประมาณ 2558 </a:t>
            </a:r>
            <a:r>
              <a:rPr lang="th-TH" sz="1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สูงถึง </a:t>
            </a:r>
            <a:r>
              <a:rPr lang="th-TH" sz="1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5</a:t>
            </a:r>
            <a:r>
              <a:rPr lang="en-US" sz="1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1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247 ล้าน</a:t>
            </a:r>
            <a:r>
              <a:rPr lang="th-TH" sz="1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</a:p>
        </p:txBody>
      </p:sp>
      <p:cxnSp>
        <p:nvCxnSpPr>
          <p:cNvPr id="75" name="Straight Arrow Connector 74"/>
          <p:cNvCxnSpPr>
            <a:stCxn id="14" idx="3"/>
          </p:cNvCxnSpPr>
          <p:nvPr/>
        </p:nvCxnSpPr>
        <p:spPr>
          <a:xfrm>
            <a:off x="3500438" y="3731271"/>
            <a:ext cx="500062" cy="26922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5" idx="3"/>
          </p:cNvCxnSpPr>
          <p:nvPr/>
        </p:nvCxnSpPr>
        <p:spPr>
          <a:xfrm flipV="1">
            <a:off x="3500438" y="4357689"/>
            <a:ext cx="500062" cy="1403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694238" y="3478213"/>
            <a:ext cx="471487" cy="15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กลุ่ม 24"/>
          <p:cNvGrpSpPr>
            <a:grpSpLocks/>
          </p:cNvGrpSpPr>
          <p:nvPr/>
        </p:nvGrpSpPr>
        <p:grpSpPr bwMode="auto">
          <a:xfrm>
            <a:off x="3884613" y="2689225"/>
            <a:ext cx="2428875" cy="461665"/>
            <a:chOff x="4653160" y="2884130"/>
            <a:chExt cx="1825063" cy="461665"/>
          </a:xfrm>
        </p:grpSpPr>
        <p:sp>
          <p:nvSpPr>
            <p:cNvPr id="91" name="สี่เหลี่ยมผืนผ้ามุมมน 23"/>
            <p:cNvSpPr/>
            <p:nvPr/>
          </p:nvSpPr>
          <p:spPr>
            <a:xfrm>
              <a:off x="4653160" y="288413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0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9" name="TextBox 91"/>
            <p:cNvSpPr txBox="1">
              <a:spLocks noChangeArrowheads="1"/>
            </p:cNvSpPr>
            <p:nvPr/>
          </p:nvSpPr>
          <p:spPr bwMode="auto">
            <a:xfrm>
              <a:off x="4653160" y="2884130"/>
              <a:ext cx="17568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400" b="1">
                  <a:latin typeface="Angsana New" pitchFamily="18" charset="-34"/>
                  <a:cs typeface="Angsana New" pitchFamily="18" charset="-34"/>
                </a:rPr>
                <a:t>ได้รับการตรวจวินิจฉัย </a:t>
              </a: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rot="5400000">
            <a:off x="4927600" y="5816600"/>
            <a:ext cx="357188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726238" y="3313113"/>
            <a:ext cx="2357437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ได้รับการดูแลตามมาตรฐานการบริการ ตามระยะของโรค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500188" y="2857500"/>
            <a:ext cx="130016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DM HT</a:t>
            </a:r>
            <a:endParaRPr lang="th-TH" sz="1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กลุ่ม 24"/>
          <p:cNvGrpSpPr>
            <a:grpSpLocks/>
          </p:cNvGrpSpPr>
          <p:nvPr/>
        </p:nvGrpSpPr>
        <p:grpSpPr bwMode="auto">
          <a:xfrm>
            <a:off x="3733800" y="6019800"/>
            <a:ext cx="3071813" cy="531813"/>
            <a:chOff x="4578007" y="2931750"/>
            <a:chExt cx="1825063" cy="457200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4578007" y="2931750"/>
              <a:ext cx="1825063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117" name="TextBox 16"/>
            <p:cNvSpPr txBox="1">
              <a:spLocks noChangeArrowheads="1"/>
            </p:cNvSpPr>
            <p:nvPr/>
          </p:nvSpPr>
          <p:spPr bwMode="auto">
            <a:xfrm>
              <a:off x="4615368" y="2994935"/>
              <a:ext cx="1756832" cy="317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1800" b="1" dirty="0">
                  <a:latin typeface="Angsana New" pitchFamily="18" charset="-34"/>
                  <a:cs typeface="Angsana New" pitchFamily="18" charset="-34"/>
                </a:rPr>
                <a:t>ได้รับคำปรึกษาและปรับเปลี่ยนพฤติกรรม</a:t>
              </a:r>
            </a:p>
          </p:txBody>
        </p:sp>
      </p:grp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>
          <a:xfrm>
            <a:off x="8446648" y="6476999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22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6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D:\All NCD\ปี 59\สไลด์นำเสนอนโยบาย\สุขภาพดีวิถีชีวิตไทย\1451984189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565"/>
            <a:ext cx="9144000" cy="68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302632" y="6476999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23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73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 descr="D:\All NCD\ปี 59\สไลด์นำเสนอนโยบาย\แนวทางการดำเนินงาน ภานุวัฒ\1452047460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188640"/>
            <a:ext cx="8784737" cy="64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04396" y="6611064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24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29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8288" y="1124744"/>
            <a:ext cx="9144000" cy="3024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88" y="303039"/>
            <a:ext cx="91357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รูปแบบการดำเนินงานลดโรคหัวใจและหลอดเลือด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กลุ่ม 19"/>
          <p:cNvGrpSpPr/>
          <p:nvPr/>
        </p:nvGrpSpPr>
        <p:grpSpPr>
          <a:xfrm>
            <a:off x="117483" y="1788776"/>
            <a:ext cx="4166485" cy="2144280"/>
            <a:chOff x="4333814" y="-1155746"/>
            <a:chExt cx="4414749" cy="2262675"/>
          </a:xfrm>
        </p:grpSpPr>
        <p:sp>
          <p:nvSpPr>
            <p:cNvPr id="22" name="직사각형 57"/>
            <p:cNvSpPr/>
            <p:nvPr/>
          </p:nvSpPr>
          <p:spPr bwMode="auto">
            <a:xfrm>
              <a:off x="4333814" y="-1155746"/>
              <a:ext cx="4392487" cy="2110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4457971" y="-1069031"/>
              <a:ext cx="4290592" cy="2175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latinLnBrk="0">
                <a:buFont typeface="Arial" pitchFamily="34" charset="0"/>
                <a:buChar char="•"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การสื่อสาร/รณรงค์ </a:t>
              </a: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เพื่อสร้าง</a:t>
              </a: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กระแสการป้องกันโรค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CVD</a:t>
              </a:r>
              <a:endPara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lvl="0" indent="-171450" latinLnBrk="0">
                <a:buFont typeface="Arial" pitchFamily="34" charset="0"/>
                <a:buChar char="•"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การ</a:t>
              </a:r>
              <a:r>
                <a:rPr kumimoji="0" lang="th-TH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สื่อสารเตือน</a:t>
              </a: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ภัย</a:t>
              </a: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อาการเตือนของโรคหัวใจขาดเลือดและโรคหลอดเลือดสมอง</a:t>
              </a:r>
            </a:p>
            <a:p>
              <a:pPr marL="171450" lvl="0" indent="-171450" latinLnBrk="0">
                <a:buFont typeface="Arial" pitchFamily="34" charset="0"/>
                <a:buChar char="•"/>
              </a:pP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การสร้างสภาพแวดล้อม เช่น การ</a:t>
              </a:r>
              <a:r>
                <a:rPr lang="th-TH" sz="160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จัดกิจกรรมและสถานที่ออกกำลัง</a:t>
              </a: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กาย</a:t>
              </a:r>
              <a:endParaRPr lang="th-TH" sz="1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atinLnBrk="0"/>
              <a:endPara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4" name="กลุ่ม 22"/>
          <p:cNvGrpSpPr/>
          <p:nvPr/>
        </p:nvGrpSpPr>
        <p:grpSpPr>
          <a:xfrm>
            <a:off x="4654476" y="1778564"/>
            <a:ext cx="4310012" cy="2010476"/>
            <a:chOff x="165609" y="1455264"/>
            <a:chExt cx="4334384" cy="2076705"/>
          </a:xfrm>
        </p:grpSpPr>
        <p:sp>
          <p:nvSpPr>
            <p:cNvPr id="25" name="직사각형 10"/>
            <p:cNvSpPr/>
            <p:nvPr/>
          </p:nvSpPr>
          <p:spPr bwMode="auto">
            <a:xfrm>
              <a:off x="165609" y="1455264"/>
              <a:ext cx="4334384" cy="20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7619" y="1568764"/>
              <a:ext cx="4262374" cy="111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ประเมิน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CVD Risk </a:t>
              </a: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</a:t>
              </a:r>
              <a:r>
                <a:rPr lang="th-TH" sz="1600" b="1" kern="0" baseline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</a:t>
              </a: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DM HT</a:t>
              </a: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จัดบริการตามความเสี่ยง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742950" lvl="1" indent="-285750">
                <a:defRPr/>
              </a:pP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-ปรับเปลี่ยนพฤติกรรมอย่างเข้มข้น</a:t>
              </a:r>
            </a:p>
            <a:p>
              <a:pPr marL="742950" lvl="1" indent="-285750">
                <a:defRPr/>
              </a:pPr>
              <a:r>
                <a:rPr kumimoji="0" lang="th-TH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-ให้การดูแลรักษาด้วยยาตามข้อบ่งชี</a:t>
              </a:r>
              <a:r>
                <a:rPr lang="th-TH" sz="1600" b="1" kern="0" dirty="0" smtClean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้</a:t>
              </a:r>
              <a:endParaRPr lang="en-US" sz="1600" b="1" u="sng" kern="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08848" y="1254229"/>
            <a:ext cx="1406968" cy="374571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ในชุมชน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4168" y="1254229"/>
            <a:ext cx="1835596" cy="374571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ในสถานบริการ</a:t>
            </a: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71438" y="4299390"/>
            <a:ext cx="2714612" cy="1289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ผู้ป่วย </a:t>
            </a:r>
            <a:r>
              <a:rPr lang="en-US" sz="2400" b="1" u="sng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DM HT </a:t>
            </a:r>
            <a:endParaRPr lang="th-TH" sz="2400" b="1" u="sng" dirty="0" smtClean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ได้รับการประเมินโอกาสเสี่ยงต่อ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CVD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ร้อยละ 60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3441532" y="4299390"/>
            <a:ext cx="2714644" cy="1289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กลุ่มเสี่ยงสูง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Score &gt; 30%)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ได้รับบริการเข้มข้น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ร้อยละ 50 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6750480" y="4299390"/>
            <a:ext cx="2286016" cy="1289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กลุ่มเสี่ยงสูง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-ควบคุมปัจจัยเสี่ยงได้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-ลดโอกาสเสี่ยงลง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33" name="ลูกศรขวา 32"/>
          <p:cNvSpPr/>
          <p:nvPr/>
        </p:nvSpPr>
        <p:spPr>
          <a:xfrm>
            <a:off x="6231604" y="451197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ลูกศรขวา 33"/>
          <p:cNvSpPr/>
          <p:nvPr/>
        </p:nvSpPr>
        <p:spPr>
          <a:xfrm>
            <a:off x="2919236" y="451197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60432" y="6381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8288" y="-2259"/>
            <a:ext cx="91357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รูปแบบการดำเนินงานลดโรคหัวใจและหลอดเลือด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548680"/>
            <a:ext cx="871296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ประเภทและขอบเขตบริการด้านการสร้างเสริมสุขภาพและป้องกันโรค</a:t>
            </a:r>
          </a:p>
          <a:p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-ผู้ที่อายุตั้งแต่ 35 ปีขึ้นไปที่ยังไม่ได้รับการวินิจฉัยว่าเป็นโรค </a:t>
            </a:r>
            <a:r>
              <a:rPr lang="en-US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CVD </a:t>
            </a:r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หรือ </a:t>
            </a:r>
            <a:r>
              <a:rPr lang="en-US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DM </a:t>
            </a:r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หรือ </a:t>
            </a:r>
            <a:r>
              <a:rPr lang="en-US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HT </a:t>
            </a:r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และยังไม่ได้รับการประเมินความเสี่ยงต่อการเกิดโรคหัวใจและหลอดเลือดในรอบ 5 ปี</a:t>
            </a:r>
          </a:p>
          <a:p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-เครื่องมือที่ใช้ในการประเมิน คือ </a:t>
            </a:r>
            <a:r>
              <a:rPr lang="en-US" sz="2000" b="1" dirty="0" smtClean="0">
                <a:solidFill>
                  <a:srgbClr val="0000FF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Thai CV Risk Score</a:t>
            </a:r>
          </a:p>
          <a:p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-สามารถตรวจไขมัน</a:t>
            </a:r>
            <a:r>
              <a:rPr lang="th-TH" sz="2000" dirty="0" err="1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โคเลสเตอรอล</a:t>
            </a:r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รวมและไขมัน </a:t>
            </a:r>
            <a:r>
              <a:rPr lang="en-US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HDL </a:t>
            </a:r>
            <a:r>
              <a:rPr lang="th-TH" sz="2000" dirty="0" smtClean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ทุก 5 ปี เพื่อใช้ประเมินฯ</a:t>
            </a:r>
            <a:endParaRPr lang="en-US" sz="2000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17867" r="7293" b="21417"/>
          <a:stretch/>
        </p:blipFill>
        <p:spPr bwMode="auto">
          <a:xfrm>
            <a:off x="424658" y="2285992"/>
            <a:ext cx="4004466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รูปภาพ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48" y="2285992"/>
            <a:ext cx="3749418" cy="4143404"/>
          </a:xfrm>
          <a:prstGeom prst="rect">
            <a:avLst/>
          </a:prstGeom>
          <a:noFill/>
        </p:spPr>
      </p:pic>
      <p:sp>
        <p:nvSpPr>
          <p:cNvPr id="21" name="สี่เหลี่ยมผืนผ้า 20"/>
          <p:cNvSpPr/>
          <p:nvPr/>
        </p:nvSpPr>
        <p:spPr>
          <a:xfrm>
            <a:off x="4929190" y="6448032"/>
            <a:ext cx="37147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กรณีไม่ทราบผล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cholesterol </a:t>
            </a:r>
            <a: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ในเลือด</a:t>
            </a:r>
            <a:endParaRPr lang="en-US" sz="1600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28596" y="6386476"/>
            <a:ext cx="40005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กรณีทราบผล</a:t>
            </a:r>
            <a:r>
              <a:rPr lang="en-US" sz="2400" b="1" dirty="0" smtClean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cholesterol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532440" y="6381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26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44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6024"/>
            <a:ext cx="9144000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แนวทางการดูแลรักษาโรคปอดอุดกั้นเรื้อรัง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(Chronic Obstructive Pulmonary Disease)</a:t>
            </a:r>
            <a:endParaRPr lang="th-TH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5597"/>
              </p:ext>
            </p:extLst>
          </p:nvPr>
        </p:nvGraphicFramePr>
        <p:xfrm>
          <a:off x="72008" y="1325096"/>
          <a:ext cx="4499992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997"/>
                <a:gridCol w="3074995"/>
              </a:tblGrid>
              <a:tr h="288032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Criteria Diagnosis 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b="0" dirty="0"/>
                    </a:p>
                  </a:txBody>
                  <a:tcPr/>
                </a:tc>
              </a:tr>
              <a:tr h="1312146"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ระดับ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Provisional</a:t>
                      </a:r>
                      <a:endParaRPr lang="th-T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ผู้ป่วยอายุมากกว่า 40 ปี ที่มีอาการไอเรื้อรัง </a:t>
                      </a:r>
                    </a:p>
                    <a:p>
                      <a:r>
                        <a:rPr lang="th-TH" sz="1800" b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มีเสมหะ เหนื่อยง่ายโดยอาการค่อยเป็นค่อยไป และมีอาการมากขึ้นเรื่อยๆ </a:t>
                      </a:r>
                    </a:p>
                    <a:p>
                      <a:r>
                        <a:rPr lang="th-TH" sz="1800" b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พบในผู้ที่มีสาเหตุภาวะนั้น เช่น สูบบุหรี่ มลภาวะการ ประกอบอาชีพ </a:t>
                      </a:r>
                      <a:endParaRPr lang="th-TH" b="0" dirty="0"/>
                    </a:p>
                  </a:txBody>
                  <a:tcPr/>
                </a:tc>
              </a:tr>
              <a:tr h="106611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ระดับ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Probable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Chest X-ray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มีลักษณะ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low flat diaphragm, intercostal space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กว้าง,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hyperlucency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, hanging heart, increased lung marking 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และวินิจฉัยโรคอื่นออกไป </a:t>
                      </a:r>
                      <a:endParaRPr lang="th-TH" dirty="0"/>
                    </a:p>
                  </a:txBody>
                  <a:tcPr/>
                </a:tc>
              </a:tr>
              <a:tr h="574064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ระดับ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Definite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Irreversible airflow limitation (post-bronchodilator FEV1 /FVC 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สี่เหลี่ยมผืนผ้า 12"/>
          <p:cNvSpPr/>
          <p:nvPr/>
        </p:nvSpPr>
        <p:spPr>
          <a:xfrm>
            <a:off x="4644008" y="1340768"/>
            <a:ext cx="4392488" cy="3662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การรักษา </a:t>
            </a:r>
            <a:endParaRPr lang="th-TH" sz="2000" b="1" u="sng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การ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เลิกสูบ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บุหรี่ เป็นการรักษา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ที่มีประสิทธิภาพมากที่สุด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การรักษาโดยการใช้ยา (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pharmacological treatment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Bronchodilators </a:t>
            </a:r>
          </a:p>
          <a:p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- Short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acting </a:t>
            </a:r>
            <a:r>
              <a:rPr lang="el-GR" sz="2000" dirty="0" smtClean="0">
                <a:solidFill>
                  <a:schemeClr val="tx1"/>
                </a:solidFill>
                <a:cs typeface="Angsana New" pitchFamily="18" charset="-34"/>
              </a:rPr>
              <a:t>β2</a:t>
            </a:r>
            <a:r>
              <a:rPr lang="en-US" sz="2000" dirty="0">
                <a:solidFill>
                  <a:schemeClr val="tx1"/>
                </a:solidFill>
                <a:cs typeface="Angsana New" pitchFamily="18" charset="-34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agonists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(SABA)/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anti-</a:t>
            </a:r>
            <a:r>
              <a:rPr lang="en-US" sz="2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cholinergics</a:t>
            </a:r>
            <a:endPara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 </a:t>
            </a:r>
            <a:r>
              <a:rPr lang="en-US" sz="2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fenoterol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/ipratropium(</a:t>
            </a:r>
            <a:r>
              <a:rPr lang="en-US" sz="2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Berodual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-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Long acting </a:t>
            </a:r>
            <a:r>
              <a:rPr lang="el-GR" sz="2000" dirty="0" smtClean="0">
                <a:solidFill>
                  <a:schemeClr val="tx1"/>
                </a:solidFill>
                <a:cs typeface="Angsana New" pitchFamily="18" charset="-34"/>
              </a:rPr>
              <a:t>β2-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agonists (LABA) 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salmeterol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 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fluticasone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- Theophylline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ช่วยลด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การกำเริบ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ของโรคได้แต่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ประสิทธิภาพต่ำ มีอาการ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ข้างเคียงและ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เกิดปฏิกิริยากับยาอื่นได้บ่อย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Inhaled 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corticosteroids (ICS)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budesonide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มีข้อบ่งชี้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ในผู้ป่วย 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severe COPD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ที่มีการ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กำเริบบ่อยครั้ง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(&gt;1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ครั้ง/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ปี)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24571"/>
              </p:ext>
            </p:extLst>
          </p:nvPr>
        </p:nvGraphicFramePr>
        <p:xfrm>
          <a:off x="323528" y="5160600"/>
          <a:ext cx="868828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4311"/>
                <a:gridCol w="28439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ตัวชี้วัดคุณภาพ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อัตราการได้รับการรักษาด้วยยา 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LABA 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และ/หรือ ร่วมกับ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ICS 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ในผู้ป่วย 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COPD 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ไม่ต่ำกว่า ร้อยละ.... 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อัตราการรับไว้รักษาในโรงพยาบาลของผู้ป่วย 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ไม่เกินร้อยละ130  ต่อแสนประชากร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อัตราการรับไว้รักษาในโรงพยาบาลซ้ำ ภายใน 28วัน ด้วยโรค 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ไม่เกินร้อยละ 10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8460432" y="6381328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27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270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ระเบียบวาระที่ 5 เรื่องเสนอเพื่อพิจารณา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5.2 การพัฒนาบุคลากร</a:t>
            </a:r>
          </a:p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การกำหนดบุคลากรระดับอำเภอในการควบคุมป้องกันโรคไม่ติดต่อเรื้อรัง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ทุกอำเภอจะต้องมี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System Manager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จำนวน 2 คน  (รพ.และ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สสอ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.)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รพ. ทุกแห่ง จะต้องมี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Case Manager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 1 – 2  คน</a:t>
            </a:r>
          </a:p>
          <a:p>
            <a:pPr marL="118872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รพ.สต. ทุกแห่ง  ที่มีพยาบาลวิชาชีพ ผ่านการอบรมหลักสูตร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118872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       Mini Case Manager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172400" y="6395040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28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8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ระเบียบวาระที่ 5 เรื่องเสนอเพื่อพิจารณา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5.3 (ร่าง) คำสั่งคณะกรรมการการดำเนินงานการป้องกันควบคุมโรคไม่ติดต่อ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NCD Board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จังหวัดสระแก้ว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8204396" y="6381328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29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33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95536" y="188640"/>
            <a:ext cx="835292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กรอบแนวคิดบูรณาการสุขภาพดีวิถีชีวิตไทย</a:t>
            </a:r>
            <a:endParaRPr kumimoji="0" lang="th-TH" sz="48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n-ea"/>
              <a:cs typeface="TH SarabunIT๙" pitchFamily="34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9512191"/>
              </p:ext>
            </p:extLst>
          </p:nvPr>
        </p:nvGraphicFramePr>
        <p:xfrm>
          <a:off x="1403648" y="1052736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 Arrow 7"/>
          <p:cNvSpPr/>
          <p:nvPr/>
        </p:nvSpPr>
        <p:spPr>
          <a:xfrm>
            <a:off x="4427984" y="5229200"/>
            <a:ext cx="432048" cy="50405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3203848" y="5805264"/>
            <a:ext cx="2952328" cy="9087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Service Plan </a:t>
            </a:r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อื่นที่เกี่ยวข้อง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82142813"/>
              </p:ext>
            </p:extLst>
          </p:nvPr>
        </p:nvGraphicFramePr>
        <p:xfrm>
          <a:off x="179512" y="2317328"/>
          <a:ext cx="2232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nip Diagonal Corner Rectangle 10"/>
          <p:cNvSpPr/>
          <p:nvPr/>
        </p:nvSpPr>
        <p:spPr>
          <a:xfrm>
            <a:off x="179512" y="1268760"/>
            <a:ext cx="2160240" cy="648072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SI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43608" y="1916832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nip Diagonal Corner Rectangle 15"/>
          <p:cNvSpPr/>
          <p:nvPr/>
        </p:nvSpPr>
        <p:spPr>
          <a:xfrm>
            <a:off x="6156176" y="1268760"/>
            <a:ext cx="2880320" cy="720080"/>
          </a:xfrm>
          <a:prstGeom prst="snip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ยุทธศาสตร์สุขภาพดีวิถีชีวิตไทย</a:t>
            </a:r>
            <a:endParaRPr lang="th-TH" sz="2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452320" y="1988840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207830697"/>
              </p:ext>
            </p:extLst>
          </p:nvPr>
        </p:nvGraphicFramePr>
        <p:xfrm>
          <a:off x="6660232" y="2420888"/>
          <a:ext cx="2232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>
          <a:xfrm>
            <a:off x="8204396" y="6611064"/>
            <a:ext cx="733864" cy="274320"/>
          </a:xfrm>
        </p:spPr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3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2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ระเบียบวาระที่ 4 เรื่องเสนอเพื่อทราบ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8872" indent="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118872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4.1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สถานการณ์โรคไม่ติดต่อ จังหวัดสระแก้ว</a:t>
            </a: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4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อัตราตายด้วยโรคไม่ติดต่อเรื้อรัง ต่อประชากร 100,000 คน ปี 2553-2558 จำแนกรายโรค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39172"/>
              </p:ext>
            </p:extLst>
          </p:nvPr>
        </p:nvGraphicFramePr>
        <p:xfrm>
          <a:off x="107504" y="1484784"/>
          <a:ext cx="43924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23528" y="6309320"/>
            <a:ext cx="7488832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908720"/>
            <a:ext cx="165618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88024" y="908720"/>
            <a:ext cx="165618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ระดับประเทศ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3312746638"/>
              </p:ext>
            </p:extLst>
          </p:nvPr>
        </p:nvGraphicFramePr>
        <p:xfrm>
          <a:off x="4572000" y="1484784"/>
          <a:ext cx="446449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5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02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อัตราผู้ป่วยรายใหม่โรคเบาหวานและความดันโลหิตสูง จังหวัดสระแก้ว</a:t>
            </a:r>
            <a:b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2557- 2558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96847"/>
              </p:ext>
            </p:extLst>
          </p:nvPr>
        </p:nvGraphicFramePr>
        <p:xfrm>
          <a:off x="467544" y="15673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23528" y="6093296"/>
            <a:ext cx="7344816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6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21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การคัดกรองเบาหวานในประชากรไทย อายุ 35 ปีขึ้น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 จังหวัดสระแก้ว ปี 2559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80171"/>
              </p:ext>
            </p:extLst>
          </p:nvPr>
        </p:nvGraphicFramePr>
        <p:xfrm>
          <a:off x="251520" y="1556792"/>
          <a:ext cx="4186810" cy="46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98660"/>
                <a:gridCol w="837362"/>
                <a:gridCol w="837362"/>
                <a:gridCol w="837362"/>
              </a:tblGrid>
              <a:tr h="370705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คลองหาด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13,768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12,704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เมืองสระแก้ว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44,063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40,405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วัฒนานคร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30,085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27,094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โคกสูง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9,158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8,193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ตาพระยา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20,727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18,287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อรัญประเทศ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33,596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25,255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วังน้ำเย็น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22,102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วังสมบูรณ์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15,723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เขาฉกรรจ์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22,456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15,593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218,984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181,069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0231"/>
              </p:ext>
            </p:extLst>
          </p:nvPr>
        </p:nvGraphicFramePr>
        <p:xfrm>
          <a:off x="4716016" y="1556792"/>
          <a:ext cx="4176464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927910"/>
                <a:gridCol w="837362"/>
                <a:gridCol w="827016"/>
              </a:tblGrid>
              <a:tr h="40830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จังหวัด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จันทบุรี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218,431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199,336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สระแก้ว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218,910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181,009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ฉะเชิงเทรา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298,837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243,991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ระยอง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254,255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193,115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ตราด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87,419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65,904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ปราจีนบุรี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191,644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136,065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71.00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ชลบุรี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542,908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358,116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สมุทรปราการ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535,874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340,462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2,348,278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1,717,998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51520" y="105273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88024" y="105273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ระดับเขต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23528" y="1988840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4788024" y="2060848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ตัวแทน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7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1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การคัด</a:t>
            </a:r>
            <a:r>
              <a:rPr lang="th-TH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กรองความดันโลหิตสูงใน</a:t>
            </a:r>
            <a:r>
              <a:rPr lang="th-TH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ประชากรไทย อายุ 35 ปีขึ้น</a:t>
            </a:r>
            <a:r>
              <a:rPr lang="th-TH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 จังหวัดสระแก้ว ปี 2559</a:t>
            </a:r>
            <a:endParaRPr lang="th-TH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05273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88024" y="1052736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ระดับเขต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04601"/>
              </p:ext>
            </p:extLst>
          </p:nvPr>
        </p:nvGraphicFramePr>
        <p:xfrm>
          <a:off x="251520" y="1556792"/>
          <a:ext cx="4186810" cy="46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98660"/>
                <a:gridCol w="837362"/>
                <a:gridCol w="837362"/>
                <a:gridCol w="837362"/>
              </a:tblGrid>
              <a:tr h="370705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อำเภอ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คลองหาด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12,167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11,576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เมืองสระแก้ว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วัฒนานคร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26,052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23,767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โคกสูง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8,208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7,376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ตาพระยา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19,077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16,901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88.59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วังน้ำเย็น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26,835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21,744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อรัญประเทศ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30,443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วังสมบูรณ์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14,333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10,844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เขาฉกรรจ์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20,633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14,148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81"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196,440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165,589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39158"/>
              </p:ext>
            </p:extLst>
          </p:nvPr>
        </p:nvGraphicFramePr>
        <p:xfrm>
          <a:off x="4716016" y="1556792"/>
          <a:ext cx="4176464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80120"/>
                <a:gridCol w="855902"/>
                <a:gridCol w="837362"/>
                <a:gridCol w="827016"/>
              </a:tblGrid>
              <a:tr h="408302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จังหวัด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จันทบุรี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190,781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179,775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ฉะเชิงเทรา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261,220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220,887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สระแก้ว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196,440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165,589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ตราด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73,832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58,780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ระยอง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224,612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171,882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76.52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ปราจีนบุรี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160,932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117,760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ชลบุรี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490,946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332,564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th-TH" sz="1800" b="0" kern="12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สมุทรปราการ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498,150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335,926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18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18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2,096,913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1,583,163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323528" y="1988840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4788024" y="2043514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8</a:t>
            </a:fld>
            <a:endParaRPr lang="th-TH" sz="2800" b="1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38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30622"/>
            <a:ext cx="8640960" cy="1066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จำนวนผู้ป่วยที่สามารถควบคุมระดับน้ำตาลได้ จังหวัดสระแก้ว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จำแนกรายปี 2557 - 2559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577096"/>
              </p:ext>
            </p:extLst>
          </p:nvPr>
        </p:nvGraphicFramePr>
        <p:xfrm>
          <a:off x="107504" y="1700808"/>
          <a:ext cx="43204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95536" y="1268760"/>
            <a:ext cx="1296144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76056" y="1268760"/>
            <a:ext cx="151216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ระดับประเทศ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6381328"/>
            <a:ext cx="734481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สำนักนโยบายและยุทธศาสตร์ สำนักงานปลัดกระทรวงสาธารณสุข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1931849711"/>
              </p:ext>
            </p:extLst>
          </p:nvPr>
        </p:nvGraphicFramePr>
        <p:xfrm>
          <a:off x="4572000" y="1700808"/>
          <a:ext cx="43924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B948-E595-4F84-803F-BA733B79D64C}" type="slidenum">
              <a:rPr lang="th-TH" sz="2800" b="1" smtClean="0">
                <a:latin typeface="Angsana New" pitchFamily="18" charset="-34"/>
                <a:cs typeface="Angsana New" pitchFamily="18" charset="-34"/>
              </a:rPr>
              <a:t>9</a:t>
            </a:fld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15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อดูล">
  <a:themeElements>
    <a:clrScheme name="มอดูล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มอดูล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อดู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940</TotalTime>
  <Words>2109</Words>
  <Application>Microsoft Office PowerPoint</Application>
  <PresentationFormat>นำเสนอทางหน้าจอ (4:3)</PresentationFormat>
  <Paragraphs>537</Paragraphs>
  <Slides>29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มอดูล</vt:lpstr>
      <vt:lpstr>การประชุมคณะกรรมการป้องกันควบคุม โรคไม่ติดต่อ (NCD Board) จังหวัดสระแก้ว </vt:lpstr>
      <vt:lpstr>ระเบียบวาระที่ 1 เรื่องที่ประธานแจ้งที่ประชุมทราบ</vt:lpstr>
      <vt:lpstr>งานนำเสนอ PowerPoint</vt:lpstr>
      <vt:lpstr>ระเบียบวาระที่ 4 เรื่องเสนอเพื่อทราบ</vt:lpstr>
      <vt:lpstr>อัตราตายด้วยโรคไม่ติดต่อเรื้อรัง ต่อประชากร 100,000 คน ปี 2553-2558 จำแนกรายโรค</vt:lpstr>
      <vt:lpstr>อัตราผู้ป่วยรายใหม่โรคเบาหวานและความดันโลหิตสูง จังหวัดสระแก้ว ปี 2557- 2558</vt:lpstr>
      <vt:lpstr>การคัดกรองเบาหวานในประชากรไทย อายุ 35 ปีขึ้นไป จังหวัดสระแก้ว ปี 2559</vt:lpstr>
      <vt:lpstr>การคัดกรองความดันโลหิตสูงในประชากรไทย อายุ 35 ปีขึ้นไป จังหวัดสระแก้ว ปี 2559</vt:lpstr>
      <vt:lpstr>จำนวนผู้ป่วยที่สามารถควบคุมระดับน้ำตาลได้ จังหวัดสระแก้ว จำแนกรายปี 2557 - 2559</vt:lpstr>
      <vt:lpstr>งานนำเสนอ PowerPoint</vt:lpstr>
      <vt:lpstr>ผู้ป่วยโรคเบาหวานและความดันโลหิตสูงได้รับการประเมินโอกาสเสี่ยง ต่อโรคหัวใจและหลอดเลือด (CVD Risk) จังหวัดสระแก้ว ปี 2559</vt:lpstr>
      <vt:lpstr>ผู้ป่วยโรคเบาหวานและความดันโลหิตสูงได้รับการค้นหา และคัดกรองโรคไตเรื้อรัง จังหวัดสระแก้ว ปี 2557 - 2259</vt:lpstr>
      <vt:lpstr>งานนำเสนอ PowerPoint</vt:lpstr>
      <vt:lpstr>การชะลอความเสื่อมของไต ผู้ป่วยมีอัตราการลดลงของ eGFR  &lt; 4 ml/min/1.73 m2/yr จังหวัดสระแก้ว  ปี 2559 </vt:lpstr>
      <vt:lpstr>อัตราการรับไว้รักษาในโรงพยาบาลด้วยโรคปอดอุดกั้นเรื้อรัง  จังหวัดสระแก้ว  ปี 2557 – 2559 </vt:lpstr>
      <vt:lpstr>ระเบียบวาระที่ 4 เรื่องเสนอเพื่อทราบ</vt:lpstr>
      <vt:lpstr>(ร่าง) กรอบยุทธศาสตร์การป้องกันควบคุมโรคไม่ติดต่อระดับชาติ (พ.ศ. 2560-2564)</vt:lpstr>
      <vt:lpstr>งานนำเสนอ PowerPoint</vt:lpstr>
      <vt:lpstr>Set of 9 voluntary country NCD targets  for 2025, Thailand</vt:lpstr>
      <vt:lpstr>ระเบียบวาระที่ 5 เรื่องเสนอเพื่อพิจารณา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แนวทางการดูแลรักษาโรคปอดอุดกั้นเรื้อรัง (Chronic Obstructive Pulmonary Disease)</vt:lpstr>
      <vt:lpstr>ระเบียบวาระที่ 5 เรื่องเสนอเพื่อพิจารณา</vt:lpstr>
      <vt:lpstr>ระเบียบวาระที่ 5 เรื่องเสนอเพื่อพิจารณา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41</cp:revision>
  <cp:lastPrinted>2016-11-24T03:06:02Z</cp:lastPrinted>
  <dcterms:created xsi:type="dcterms:W3CDTF">2016-11-21T04:46:09Z</dcterms:created>
  <dcterms:modified xsi:type="dcterms:W3CDTF">2016-11-24T03:08:46Z</dcterms:modified>
</cp:coreProperties>
</file>