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62" r:id="rId13"/>
    <p:sldId id="263" r:id="rId14"/>
    <p:sldId id="261" r:id="rId15"/>
    <p:sldId id="268" r:id="rId16"/>
    <p:sldId id="270" r:id="rId17"/>
    <p:sldId id="271" r:id="rId18"/>
    <p:sldId id="276" r:id="rId19"/>
    <p:sldId id="277" r:id="rId20"/>
    <p:sldId id="278" r:id="rId21"/>
    <p:sldId id="273" r:id="rId22"/>
    <p:sldId id="272" r:id="rId23"/>
    <p:sldId id="274" r:id="rId24"/>
    <p:sldId id="291" r:id="rId25"/>
    <p:sldId id="29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3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42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88743-BC8D-47B0-9654-8122367DDCA6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00483-8D9D-47B2-8414-3F288ACF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หน่วยบริการที่รักษาส่งข้อมูลเรียกเก็บผ่านระบบโปรแกรม </a:t>
            </a:r>
            <a:r>
              <a:rPr lang="en-US" dirty="0" err="1" smtClean="0"/>
              <a:t>eClaim</a:t>
            </a:r>
            <a:r>
              <a:rPr lang="en-US" dirty="0" smtClean="0"/>
              <a:t> </a:t>
            </a:r>
            <a:r>
              <a:rPr lang="th-TH" dirty="0" smtClean="0"/>
              <a:t>ข้อมูลที่ผ่านการตรวจสอบเบื้องต้น (ผ่าน </a:t>
            </a:r>
            <a:r>
              <a:rPr lang="en-US" dirty="0" smtClean="0"/>
              <a:t>A</a:t>
            </a:r>
            <a:r>
              <a:rPr lang="th-TH" dirty="0" smtClean="0"/>
              <a:t>) จะขึ้นหน้าเวบ</a:t>
            </a:r>
            <a:r>
              <a:rPr lang="th-TH" baseline="0" dirty="0" smtClean="0"/>
              <a:t> (เวบ </a:t>
            </a:r>
            <a:r>
              <a:rPr lang="en-US" dirty="0" err="1" smtClean="0"/>
              <a:t>eClaim</a:t>
            </a:r>
            <a:r>
              <a:rPr lang="en-US" dirty="0" smtClean="0"/>
              <a:t> &gt;&gt;</a:t>
            </a:r>
            <a:r>
              <a:rPr lang="en-US" baseline="0" dirty="0" smtClean="0"/>
              <a:t> </a:t>
            </a:r>
            <a:r>
              <a:rPr lang="th-TH" baseline="0" dirty="0" smtClean="0"/>
              <a:t>เมนูรับส่งต่อผู้ป่วยนอกข้ามจังหวัด </a:t>
            </a:r>
            <a:r>
              <a:rPr lang="en-US" baseline="0" dirty="0" smtClean="0"/>
              <a:t>OP Refer&gt;&gt;</a:t>
            </a:r>
            <a:r>
              <a:rPr lang="th-TH" baseline="0" dirty="0" smtClean="0"/>
              <a:t>อนุมัติข้อมูลการส่งต่อ ) ให้หน่วยบริการประจำพิจารณาอนุมัติ/ปฏิเสธข้อมูล หากหน่วยบริการประจำไม่เข้ามาพิจารณา </a:t>
            </a:r>
            <a:r>
              <a:rPr lang="en-US" baseline="0" dirty="0" smtClean="0"/>
              <a:t>14 </a:t>
            </a:r>
            <a:r>
              <a:rPr lang="th-TH" baseline="0" dirty="0" smtClean="0"/>
              <a:t>วันวันหลังวันตัดยอด ข้อมูลจะปรับเป็นอนุมัติ โดยอัตโนมัติ (</a:t>
            </a:r>
            <a:r>
              <a:rPr lang="en-US" baseline="0" dirty="0" smtClean="0"/>
              <a:t>Auto Approve</a:t>
            </a:r>
            <a:r>
              <a:rPr lang="th-TH" baseline="0" dirty="0" smtClean="0"/>
              <a:t>) หลังจากนั้นข้อมูลทั้งหมดจะถูกกวาดไปออก </a:t>
            </a:r>
            <a:r>
              <a:rPr lang="en-US" baseline="0" dirty="0" smtClean="0"/>
              <a:t>Statement </a:t>
            </a:r>
            <a:r>
              <a:rPr lang="th-TH" baseline="0" dirty="0" smtClean="0"/>
              <a:t>ซึ่งหน่วยบริการสามารถเข้าดูและ </a:t>
            </a:r>
            <a:r>
              <a:rPr lang="en-US" baseline="0" dirty="0" smtClean="0"/>
              <a:t>download Statement </a:t>
            </a:r>
            <a:r>
              <a:rPr lang="th-TH" baseline="0" dirty="0" smtClean="0"/>
              <a:t>ได้ที่เวบ </a:t>
            </a:r>
            <a:r>
              <a:rPr lang="en-US" dirty="0" err="1" smtClean="0"/>
              <a:t>eClaim</a:t>
            </a:r>
            <a:r>
              <a:rPr lang="en-US" dirty="0" smtClean="0"/>
              <a:t> &gt;&gt;</a:t>
            </a:r>
            <a:r>
              <a:rPr lang="en-US" baseline="0" dirty="0" smtClean="0"/>
              <a:t> </a:t>
            </a:r>
            <a:r>
              <a:rPr lang="th-TH" baseline="0" dirty="0" smtClean="0"/>
              <a:t>เมนูรับส่งต่อผู้ป่วยนอกข้ามจังหวัด </a:t>
            </a:r>
            <a:r>
              <a:rPr lang="en-US" baseline="0" dirty="0" smtClean="0"/>
              <a:t>OP Refer&gt;&gt;</a:t>
            </a:r>
            <a:r>
              <a:rPr lang="th-TH" baseline="0" dirty="0" smtClean="0"/>
              <a:t> รายงานพึงรับ-พึงจ่าย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7469A-F05C-4566-A40B-5B494639442E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049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895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718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468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42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338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394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656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370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070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142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78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60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43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364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621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09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013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AB660-C2F6-4306-B78B-1FD979F6FB54}" type="datetimeFigureOut">
              <a:rPr lang="th-TH" smtClean="0"/>
              <a:t>01/09/61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A9D56-E5D1-47C2-BD4E-B7BA686ABA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7382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10.wmf"/><Relationship Id="rId4" Type="http://schemas.openxmlformats.org/officeDocument/2006/relationships/oleObject" Target="file:///C:\Users\santawee.k.NKM\Desktop\&#3626;&#3652;&#3621;&#3604;&#3660;&#3594;&#3637;&#3657;&#3649;&#3592;&#3591;%20&#3626;&#3633;&#3597;&#3592;&#3619;\&#3648;&#3591;&#3636;&#3609;&#3648;&#3604;&#3639;&#3629;&#3609;%20IP%20&#3648;&#3586;&#3605;%209.xls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file:///C:\Users\santawee.k.NKM\Desktop\&#3626;&#3652;&#3621;&#3604;&#3660;&#3594;&#3637;&#3657;&#3649;&#3592;&#3591;%20&#3626;&#3633;&#3597;&#3592;&#3619;\FUND_2017.xlsx" TargetMode="Externa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31617"/>
            <a:ext cx="12192000" cy="2387600"/>
          </a:xfrm>
          <a:solidFill>
            <a:schemeClr val="tx1">
              <a:lumMod val="95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en-US" sz="6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           </a:t>
            </a:r>
            <a:r>
              <a:rPr lang="th-TH" sz="66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สรุป</a:t>
            </a:r>
            <a:r>
              <a:rPr lang="th-TH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ข้อมูลการส่งเบิกผ่าน </a:t>
            </a:r>
            <a:r>
              <a:rPr lang="en-US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e-claim</a:t>
            </a:r>
            <a:r>
              <a:rPr lang="en-US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/>
            </a:r>
            <a:br>
              <a:rPr lang="en-US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</a:br>
            <a:r>
              <a:rPr lang="en-US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               </a:t>
            </a:r>
            <a:r>
              <a:rPr lang="th-TH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และวิธีการตรวจสอบการโอนเงินกองทุน</a:t>
            </a:r>
            <a:br>
              <a:rPr lang="th-TH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</a:br>
            <a:r>
              <a:rPr lang="en-US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           </a:t>
            </a:r>
            <a:r>
              <a:rPr lang="th-TH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    ในระบบ </a:t>
            </a:r>
            <a:r>
              <a:rPr lang="en-US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Seamless</a:t>
            </a:r>
            <a:endParaRPr lang="th-TH" sz="44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haiSans Neue UltBd" pitchFamily="2" charset="-34"/>
              <a:cs typeface="ThaiSans Neue UltBd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7" y="2104606"/>
            <a:ext cx="1493951" cy="1478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5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-27384"/>
            <a:ext cx="10871200" cy="864096"/>
          </a:xfrm>
        </p:spPr>
        <p:txBody>
          <a:bodyPr anchor="ctr">
            <a:normAutofit/>
          </a:bodyPr>
          <a:lstStyle/>
          <a:p>
            <a:r>
              <a:rPr lang="en-US" sz="5300" dirty="0">
                <a:solidFill>
                  <a:schemeClr val="bg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2 </a:t>
            </a:r>
            <a:r>
              <a:rPr lang="th-TH" sz="5300" dirty="0">
                <a:solidFill>
                  <a:schemeClr val="bg1"/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ข้อมูลรายงานสรุป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07876"/>
              </p:ext>
            </p:extLst>
          </p:nvPr>
        </p:nvGraphicFramePr>
        <p:xfrm>
          <a:off x="143339" y="836712"/>
          <a:ext cx="11809312" cy="6004560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ข้อมูล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คำอธิบาย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งวด</a:t>
                      </a:r>
                      <a:endParaRPr lang="en-US" sz="15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แสดงหมายเลขงวด อ้างอิงตามปฏิทินการออก </a:t>
                      </a: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HCODE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แสดงรหัสหน่วยบริการ</a:t>
                      </a:r>
                      <a:endParaRPr lang="en-US" sz="15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แสดงเลขที่เอกสารตอบกลับ</a:t>
                      </a:r>
                      <a:endParaRPr lang="en-US" sz="15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</a:t>
                      </a:r>
                      <a:endParaRPr lang="en-US" sz="15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แสดงประเภทข้อมูลที่มีการประมวลผลตัด </a:t>
                      </a: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 </a:t>
                      </a: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ในรอบเดือนนั้นๆ ซึ่งจะประกอบด้วยประเภท ผู้ป่วยนอก และผู้ป่วยใน</a:t>
                      </a:r>
                      <a:endParaRPr lang="en-US" sz="15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ทั้งหมดที่ผ่าน</a:t>
                      </a:r>
                      <a:endParaRPr lang="en-US" sz="15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แสดงจำนวนรายการที่ผ่าน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 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และมีการประมวลผลตัด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 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ในรอบเดือนนั้นๆ ตามไฟล์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เรียกเก็บ</a:t>
                      </a:r>
                      <a:endParaRPr lang="en-US" sz="15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แสดงจำนวนเงินรวมทั้งหมดที่เรียกเก็บ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พรบ.</a:t>
                      </a:r>
                      <a:endParaRPr lang="en-US" sz="15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แสดงจำนวนเงินรวมทั้งหมดของ </a:t>
                      </a:r>
                      <a:r>
                        <a:rPr lang="th-TH" sz="15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พรบ.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จากรถ กรณีเป็น</a:t>
                      </a:r>
                      <a:r>
                        <a:rPr lang="th-TH" sz="15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อุบัติห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ตุจากรถ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แสดงจำนวนเงินรวมทั้งหมดที่ได้รับการจ่ายชดเชยกรณีผู้ป่วยนอก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ยอดชดเชยที่คำนวณได้ </a:t>
                      </a: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(IP)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แสดงจำนวนเงินรวมทั้งหมดที่คำนวณได้กรณีผู้ป่วยใน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ยอดชดเชยที่จ่ายจริง </a:t>
                      </a: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(IP)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แสดงจำนวนเงินรวมทั้งหมดที่ได้รับการจ่ายชดเชยกรณีผู้ป่วยใน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HC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แสดงจำนวนเงินรวมทั้งหมดที่ได้รับการจ่ายชดเชยกรณีค่าใช้จ่ายสูง (รวมรังสีรักษา,  รังสีวางแผน)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HC DRUG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แสดงจำนวนเงินรวมทั้งหมดที่ได้รับการจ่ายชดเชยกรณีค่าใช้จ่ายสูง (ค่ายามะเร็ง)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AE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OPAE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AE DRUG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OPAE 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(ค่ายา)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แสดงจำนวนเงินรวมทั้งหมดที่ได้รับการจ่ายชดเชยกรณีอวัยวะเทียม /อุปกรณ์บำบัดรักษาโรค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ยอดชดเชยที่คำนวณได้ </a:t>
                      </a: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(DMIS)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</a:t>
                      </a:r>
                      <a:r>
                        <a:rPr lang="th-TH" sz="15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คำนวณได้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กรณีโรคเฉพาะ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ยอดชดเชยที่จ่ายจริง </a:t>
                      </a: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(DMIS)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</a:t>
                      </a:r>
                      <a:r>
                        <a:rPr lang="th-TH" sz="15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ได้รับการจ่ายชดเชย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กรณีโรคเฉพาะ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DMIS DRUG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แสดงจำนวนเงินรวมทั้งหมดที่ได้รับการจ่ายชดเชยกรณีโรคเฉพาะ (ค่ายา)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Palliative Care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แสดงจำนวนเงินรวมทั้งหมดที่ได้รับการจ่ายชดเชยกรณีการดูแลผู้ป่วยระยะท้าย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(แสดงข้อมูลเฉพาะรอบที่มีการประมวลจ่ายชดเชย)</a:t>
                      </a:r>
                      <a:endParaRPr lang="en-US" sz="15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DMISHD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Vasscular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Access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FPNHSO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แสดงจำนวนเงินรวมทั้งหมดที่ได้รับการจ่ายชดเชยกรณีการวางแผนครอบครัวในวัยรุ่นอายุไม่เกิน 20 ปี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พึงรับทั้งหมด</a:t>
                      </a:r>
                      <a:endParaRPr lang="en-US" sz="15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แสดงจำนวนเงินสุทธิที่หน่วยบริการได้รับการจ่ายชดเชย ตามที่มีการประมวลผลตัด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 </a:t>
                      </a:r>
                      <a:r>
                        <a:rPr lang="th-TH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ในรอบเดือนนั้นๆ ตาม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 No.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3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6867"/>
              </p:ext>
            </p:extLst>
          </p:nvPr>
        </p:nvGraphicFramePr>
        <p:xfrm>
          <a:off x="623392" y="144733"/>
          <a:ext cx="11137237" cy="6644640"/>
        </p:xfrm>
        <a:graphic>
          <a:graphicData uri="http://schemas.openxmlformats.org/drawingml/2006/table">
            <a:tbl>
              <a:tblPr/>
              <a:tblGrid>
                <a:gridCol w="2858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</a:t>
                      </a:r>
                      <a:endParaRPr lang="en-US" sz="16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  <a:endParaRPr lang="en-US" sz="16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REP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แสดงเลขที่เอกสารตอบกลับ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ลำดับที่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ลำดับที่รายการ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TRAN_ID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เลขที่ข้อมูลผู้ป่วย (เฉพาะในแต่ละครั้งที่ส่งข้อมูลเข้าระบบ)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HN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เลขประจำตัวผู้ป่วย (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Hospital Number)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เลขที่ผู้ป่วยใน (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Admission Number)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PID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หมายเลขประจำตัวประชาชน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ชื่อ – สกุล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ชื่อ– สกุล ของผู้ป่วย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วันเข้ารักษา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วันที่เข้ารับบริการรักษา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วันจำหน่าย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วันที่จำหน่ายผู้ป่วยออกจากโรงพยาบาล (กรณีผู้ป่วยนอก จะไม่แสดงข้อมูล)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MAININSCL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สิทธิการรักษาพยาบาลที่ขอเบิก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PROJCODE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รหัสโครงการพิเศษ (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Project code)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เรียกเก็บ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จำนวนเงินที่เรียกเก็บทั้งหมด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พรบ.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จำนวนเงินที่เบิกจาก พรบ.ผู้ประสบภัยจากรถ 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Adj.RW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ค่าน้ำหนักสัมพัทธ์ที่คำนวณได้จากข้อมูลที่บันทึกเบิก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ล่าช้า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(PS)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รหัสการส่งข้อมูลล่าช้า 0 = ไม่ล่าช้า 1 = ช้า 1 เดือน 2 = ช้า 2 เดือน 3 = ช้า 3 เดือน ขึ้นไป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CCUF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Cancer chemotherapy unbundling factor (</a:t>
                      </a: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ค่าที่ใช้คำนวณในการ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Deduct DRG </a:t>
                      </a: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กรณีการรักษาโรคมะเร็งตามโปรโตคอล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Adj.RW2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ค่าน้ำหนักสัมพัทธ์ที่ใช้ในการคำนวณจ่ายชดเชย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อัตราจ่าย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อัตราการจ่ายชดเชย ต่อ น้ำหนักสัมพัทธ์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เงินเดือน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จำนวนเงินที่หักเป็นเงินเดือนตามประเภทหน่วยบริการ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จ่ายชดเชยหลังหัก พรบ.และเงินเดือน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จำนวนเงินจ่ายชดเชยหลังหัก พรบ.และหักเงินเดือน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จำนวนเงินที่จ่ายชดเชยกรณีผู้ป่วยนอก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ยอดชดเชยที่คำนวณได้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(IP)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จำนวนเงินที่คำนวณได้จาก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Adj.RW</a:t>
                      </a: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 </a:t>
                      </a: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อัตราจ่าย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ยอดชดเชยที่จ่ายจริง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(IP)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จำนวนเงินที่จ่ายชดเชยให้หน่วยบริการ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HC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แสดงจำนวนเงินรวมทั้งหมดที่ได้รับการจ่ายชดเชยกรณีค่าใช้จ่ายสูง (รวมรังสีรักษา,  รังสีวางแผน) 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HC DRUG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แสดงจำนวนเงินรวมทั้งหมดที่ได้รับการจ่ายชดเชยกรณีค่าใช้จ่ายสูง (ค่ายามะเร็ง) 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AE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OPAE</a:t>
                      </a: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AE DRUG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OPAE </a:t>
                      </a: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(ค่ายา) 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แสดงจำนวนเงินรวมทั้งหมดที่ได้รับการจ่ายชดเชยกรณีอวัยวะเทียม /อุปกรณ์บำบัดรักษาโรค 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ยอดชดเชยที่คำนวณได้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(DMIS)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</a:t>
                      </a:r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คำนวณได้</a:t>
                      </a: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กรณีโรคเฉพาะ 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ยอดชดเชยที่จ่ายจริง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(DMIS)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</a:t>
                      </a:r>
                      <a:r>
                        <a:rPr lang="th-TH" sz="1200" b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ได้รับการจ่ายชดเชย</a:t>
                      </a:r>
                      <a:r>
                        <a:rPr lang="th-TH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กรณีโรคเฉพาะ </a:t>
                      </a:r>
                      <a:endParaRPr lang="en-US" sz="120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DMIS DRUG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แสดงจำนวนเงินรวมทั้งหมดที่ได้รับการจ่ายชดเชยกรณีโรคเฉพาะ (ค่ายา) 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Palliative Care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แสดงจำนวนเงินรวมทั้งหมดที่ได้รับการจ่ายชดเชยกรณีการดูแลผู้ป่วยระยะท้าย </a:t>
                      </a:r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(แสดงข้อมูลเฉพาะรอบที่มีการประมวลจ่ายชดเชย)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DMISHD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Vasscular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Access</a:t>
                      </a: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FPNHSO</a:t>
                      </a: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แสดงจำนวนเงินรวมทั้งหมดที่ได้รับการจ่ายชดเชยกรณีการวางแผนครอบครัวในวัยรุ่นอายุไม่เกิน 20 ปี 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พึงรับทั้งหมด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แสดงจำนวนเงินสุทธิที่หน่วยบริการได้รับการจ่ายชดเชย ตามที่มีการประมวลผลตัด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Statement </a:t>
                      </a:r>
                      <a:r>
                        <a:rPr lang="th-TH" sz="12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ในรอบเดือนนั้นๆ 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149" y="548680"/>
            <a:ext cx="4608512" cy="87125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r>
              <a:rPr lang="en-US" sz="53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3 </a:t>
            </a:r>
            <a:r>
              <a:rPr lang="th-TH" sz="530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ข้อมูลรายบุคคล</a:t>
            </a:r>
          </a:p>
        </p:txBody>
      </p:sp>
    </p:spTree>
    <p:extLst>
      <p:ext uri="{BB962C8B-B14F-4D97-AF65-F5344CB8AC3E}">
        <p14:creationId xmlns:p14="http://schemas.microsoft.com/office/powerpoint/2010/main" val="29998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เครื่องมือที่ใช้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9876" y="2450688"/>
            <a:ext cx="4945487" cy="820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effectLst/>
                <a:latin typeface="ThaiSans Neue Light" pitchFamily="2" charset="-34"/>
                <a:cs typeface="ThaiSans Neue Light" pitchFamily="2" charset="-34"/>
              </a:rPr>
              <a:t>NHSO-BUDGET</a:t>
            </a:r>
            <a:endParaRPr lang="th-TH" sz="6000" dirty="0">
              <a:solidFill>
                <a:schemeClr val="bg1"/>
              </a:solidFill>
              <a:effectLst/>
              <a:latin typeface="ThaiSans Neue Light" pitchFamily="2" charset="-34"/>
              <a:cs typeface="ThaiSans Neue Light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96" y="3946576"/>
            <a:ext cx="9015088" cy="2645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07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270154"/>
            <a:ext cx="11385753" cy="19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solidFill>
                  <a:schemeClr val="bg2">
                    <a:lumMod val="7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2. </a:t>
            </a:r>
            <a:r>
              <a:rPr lang="th-TH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โหลดหนังสือและรายละเอียด</a:t>
            </a:r>
            <a:r>
              <a:rPr lang="th-TH" sz="4000" dirty="0">
                <a:solidFill>
                  <a:schemeClr val="bg2">
                    <a:lumMod val="7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การหักค่าแรง ผู้ป่วยใน </a:t>
            </a:r>
          </a:p>
          <a:p>
            <a:pPr marL="0" indent="0">
              <a:buNone/>
            </a:pPr>
            <a:endParaRPr lang="th-TH" sz="4000" dirty="0">
              <a:solidFill>
                <a:schemeClr val="bg2">
                  <a:lumMod val="75000"/>
                </a:schemeClr>
              </a:solidFill>
              <a:effectLst/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8738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ขั้นตอนการตรวจสอบ</a:t>
            </a:r>
            <a:endParaRPr lang="th-TH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385" y="2417702"/>
            <a:ext cx="12925425" cy="34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9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5881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เครื่องมือที่ใช้</a:t>
            </a:r>
            <a:endParaRPr lang="th-TH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244" y="2355548"/>
            <a:ext cx="12192000" cy="1517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0" dirty="0" smtClean="0">
                <a:solidFill>
                  <a:schemeClr val="bg2">
                    <a:lumMod val="75000"/>
                  </a:schemeClr>
                </a:solidFill>
                <a:effectLst/>
                <a:latin typeface="ThaiSans Neue UltBd" pitchFamily="2" charset="-34"/>
                <a:cs typeface="ThaiSans Neue UltBd" pitchFamily="2" charset="-34"/>
              </a:rPr>
              <a:t>หนังสือเวียนหักค่าแรง</a:t>
            </a:r>
            <a:endParaRPr lang="th-TH" sz="5400" b="0" dirty="0">
              <a:solidFill>
                <a:schemeClr val="bg2">
                  <a:lumMod val="75000"/>
                </a:schemeClr>
              </a:solidFill>
              <a:effectLst/>
              <a:latin typeface="ThaiSans Neue UltBd" pitchFamily="2" charset="-34"/>
              <a:cs typeface="ThaiSans Neue UltBd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51" y="4329545"/>
            <a:ext cx="116586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5667" y="1513846"/>
            <a:ext cx="2209259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haiSans Neue UltBd" pitchFamily="2" charset="-34"/>
                <a:cs typeface="ThaiSans Neue UltBd" pitchFamily="2" charset="-34"/>
              </a:rPr>
              <a:t>เงินเดือน </a:t>
            </a:r>
            <a:r>
              <a:rPr lang="en-US" dirty="0" smtClean="0">
                <a:latin typeface="ThaiSans Neue UltBd" pitchFamily="2" charset="-34"/>
                <a:cs typeface="ThaiSans Neue UltBd" pitchFamily="2" charset="-34"/>
              </a:rPr>
              <a:t>IP </a:t>
            </a:r>
            <a:r>
              <a:rPr lang="th-TH" dirty="0" smtClean="0">
                <a:latin typeface="ThaiSans Neue UltBd" pitchFamily="2" charset="-34"/>
                <a:cs typeface="ThaiSans Neue UltBd" pitchFamily="2" charset="-34"/>
              </a:rPr>
              <a:t>เขต </a:t>
            </a:r>
            <a:r>
              <a:rPr lang="en-US" dirty="0" smtClean="0">
                <a:latin typeface="ThaiSans Neue UltBd" pitchFamily="2" charset="-34"/>
                <a:cs typeface="ThaiSans Neue UltBd" pitchFamily="2" charset="-34"/>
              </a:rPr>
              <a:t>9 </a:t>
            </a:r>
            <a:r>
              <a:rPr lang="th-TH" dirty="0" smtClean="0">
                <a:latin typeface="ThaiSans Neue UltBd" pitchFamily="2" charset="-34"/>
                <a:cs typeface="ThaiSans Neue UltBd" pitchFamily="2" charset="-34"/>
              </a:rPr>
              <a:t>ปีงบ </a:t>
            </a:r>
            <a:r>
              <a:rPr lang="en-US" dirty="0" smtClean="0">
                <a:latin typeface="ThaiSans Neue UltBd" pitchFamily="2" charset="-34"/>
                <a:cs typeface="ThaiSans Neue UltBd" pitchFamily="2" charset="-34"/>
              </a:rPr>
              <a:t>60</a:t>
            </a:r>
            <a:endParaRPr lang="en-US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0135673" y="1883178"/>
            <a:ext cx="566670" cy="5151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67289"/>
              </p:ext>
            </p:extLst>
          </p:nvPr>
        </p:nvGraphicFramePr>
        <p:xfrm>
          <a:off x="9804503" y="2462979"/>
          <a:ext cx="1229009" cy="103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Worksheet" showAsIcon="1" r:id="rId4" imgW="914400" imgH="771480" progId="Excel.Sheet.12">
                  <p:link updateAutomatic="1"/>
                </p:oleObj>
              </mc:Choice>
              <mc:Fallback>
                <p:oleObj name="Worksheet" showAsIcon="1" r:id="rId4" imgW="914400" imgH="7714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04503" y="2462979"/>
                        <a:ext cx="1229009" cy="1036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50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6" y="510204"/>
            <a:ext cx="11775264" cy="3103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691" y="3960709"/>
            <a:ext cx="12218932" cy="2322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3109" y="1342103"/>
            <a:ext cx="958645" cy="46752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2241754" y="1327355"/>
            <a:ext cx="7610161" cy="4689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9969910" y="1342103"/>
            <a:ext cx="875071" cy="46752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0916165" y="1309304"/>
            <a:ext cx="875071" cy="4708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37" y="3168080"/>
            <a:ext cx="5906102" cy="6226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683" y="778057"/>
            <a:ext cx="5131558" cy="27008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0916165" y="1076632"/>
            <a:ext cx="437535" cy="412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220120" y="5776761"/>
            <a:ext cx="187325" cy="519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99977" y="687615"/>
            <a:ext cx="312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Light" pitchFamily="2" charset="-34"/>
                <a:cs typeface="ThaiSans Neue Light" pitchFamily="2" charset="-34"/>
              </a:rPr>
              <a:t>STM 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Light" pitchFamily="2" charset="-34"/>
                <a:cs typeface="ThaiSans Neue Light" pitchFamily="2" charset="-34"/>
              </a:rPr>
              <a:t>ผู้ป่วยใน</a:t>
            </a:r>
            <a:endParaRPr lang="th-TH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Light" pitchFamily="2" charset="-34"/>
              <a:cs typeface="ThaiSans Neue Light" pitchFamily="2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8130" y="4038551"/>
            <a:ext cx="3126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Light" pitchFamily="2" charset="-34"/>
                <a:cs typeface="ThaiSans Neue Light" pitchFamily="2" charset="-34"/>
              </a:rPr>
              <a:t>STM </a:t>
            </a:r>
            <a:r>
              <a:rPr lang="th-TH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Light" pitchFamily="2" charset="-34"/>
                <a:cs typeface="ThaiSans Neue Light" pitchFamily="2" charset="-34"/>
              </a:rPr>
              <a:t>ผู้ป่วยนอก</a:t>
            </a:r>
            <a:endParaRPr lang="th-TH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Light" pitchFamily="2" charset="-34"/>
              <a:cs typeface="ThaiSans Neue Light" pitchFamily="2" charset="-34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62431" y="5619135"/>
            <a:ext cx="0" cy="7415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39" y="6187283"/>
            <a:ext cx="5515596" cy="5291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011" y="6187283"/>
            <a:ext cx="5448409" cy="5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6068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ขั้นตอนการตรวจสอบ</a:t>
            </a:r>
            <a:endParaRPr lang="th-TH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71" y="1280849"/>
            <a:ext cx="9143655" cy="55771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17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6068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กรณี 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Project code </a:t>
            </a:r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ที่แสดงในรายงาน</a:t>
            </a:r>
            <a:endParaRPr lang="th-TH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9" y="1391732"/>
            <a:ext cx="5210511" cy="481393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71" y="3633073"/>
            <a:ext cx="5387386" cy="222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3691" y="1498099"/>
            <a:ext cx="2258952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haiSans Neue UltBd" pitchFamily="2" charset="-34"/>
                <a:cs typeface="ThaiSans Neue UltBd" pitchFamily="2" charset="-34"/>
              </a:rPr>
              <a:t>กองทุนย่อยในระบบ </a:t>
            </a:r>
            <a:r>
              <a:rPr lang="en-US" dirty="0" smtClean="0">
                <a:latin typeface="ThaiSans Neue UltBd" pitchFamily="2" charset="-34"/>
                <a:cs typeface="ThaiSans Neue UltBd" pitchFamily="2" charset="-34"/>
              </a:rPr>
              <a:t>E-claim</a:t>
            </a:r>
            <a:endParaRPr lang="en-US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623697" y="1867431"/>
            <a:ext cx="566670" cy="5151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937865"/>
              </p:ext>
            </p:extLst>
          </p:nvPr>
        </p:nvGraphicFramePr>
        <p:xfrm>
          <a:off x="8234111" y="2504042"/>
          <a:ext cx="1338111" cy="112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Worksheet" showAsIcon="1" r:id="rId5" imgW="914400" imgH="771480" progId="Excel.Sheet.12">
                  <p:link updateAutomatic="1"/>
                </p:oleObj>
              </mc:Choice>
              <mc:Fallback>
                <p:oleObj name="Worksheet" showAsIcon="1" r:id="rId5" imgW="914400" imgH="7714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4111" y="2504042"/>
                        <a:ext cx="1338111" cy="112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55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6068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ผลการรับข้อมูล ภาพรวมเขต</a:t>
            </a:r>
            <a:endParaRPr lang="th-TH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5" y="1211643"/>
            <a:ext cx="54673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5" y="4212890"/>
            <a:ext cx="5467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659443"/>
            <a:ext cx="54673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192718"/>
            <a:ext cx="5467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7588" y="1500529"/>
            <a:ext cx="388279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สัดส่วนการส่งข้อมูลทันตัดรอบเดือน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5373" y="1500529"/>
            <a:ext cx="756938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65%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61226" y="1500529"/>
            <a:ext cx="756938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35388" y="3482789"/>
            <a:ext cx="544863" cy="581072"/>
          </a:xfrm>
          <a:prstGeom prst="ellipse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33404" y="5813612"/>
            <a:ext cx="544863" cy="581072"/>
          </a:xfrm>
          <a:prstGeom prst="ellipse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062914" y="4484578"/>
            <a:ext cx="544863" cy="581072"/>
          </a:xfrm>
          <a:prstGeom prst="ellipse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8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6068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ข้อมูลติด </a:t>
            </a:r>
            <a:r>
              <a:rPr lang="en-US" sz="4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C </a:t>
            </a:r>
            <a:endParaRPr lang="th-TH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53015"/>
              </p:ext>
            </p:extLst>
          </p:nvPr>
        </p:nvGraphicFramePr>
        <p:xfrm>
          <a:off x="836566" y="1442435"/>
          <a:ext cx="10548357" cy="4065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sng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ซ้ำรวมกันมากที่สุดใน 4 เดือน</a:t>
                      </a:r>
                      <a:endParaRPr lang="th-TH" sz="2000" b="1" i="0" u="sng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ข้อมูลผู้ป่วยนอกสิทธิข้าราชการ/อปท.ไม่มีในฐานเบิกจ่ายตรงของหน่วยบริการหรือไม่มีเลขอนุมัติ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เลือกเงื่อนไขสิทธิประโยชน์ ไม่ตรงตามสิทธิ์ที่พึงเบิกได้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เบิก </a:t>
                      </a:r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OPAE </a:t>
                      </a:r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ไม่มีเงื่อนไขการเรียกเก็บ หรือ เลือกเงื่อนไขการเรียกเก็บไม่สอดคล้องกับสิทธิ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ให้รหัสโรค/รหัสหัตถการไม่สัมพันธ์ สอดคล้องตามหลักการสรุปโรค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84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7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sng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ซ้ำรวมกันมากที่สุดใน 3 เดือน</a:t>
                      </a:r>
                      <a:endParaRPr lang="th-TH" sz="2000" b="1" i="0" u="sng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ไม่เป็นไปตามเงื่อนไขการเบิกจ่ายกรณี ผู้ป่วยในรักษาข้ามเขต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ขอเบิกอุบัติเหตุฉุกเฉินแต่ไม่พบสิทธิหรือเป็นการให้บริการภายในจังหวัด หรือเป็นโรงพยาบาลที่ผู้ป่วยลงทะเบียนกรณีสิทธิประกันสังคม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ให้รหัสโรครองไม่ถูกต้องกรณีการให้ยาเคมีบำบัด หรือรังสีรักษา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 </a:t>
                      </a:r>
                      <a:r>
                        <a:rPr lang="th-TH" sz="1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ซ้ำกับรายที่เคยส่งข้อมูลและตรวจผ่านแล้ว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08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047717" y="1357299"/>
            <a:ext cx="10759012" cy="4286280"/>
          </a:xfrm>
        </p:spPr>
        <p:txBody>
          <a:bodyPr>
            <a:noAutofit/>
          </a:bodyPr>
          <a:lstStyle/>
          <a:p>
            <a:pPr marL="685783" indent="-685783" fontAlgn="b">
              <a:buNone/>
            </a:pPr>
            <a:endParaRPr lang="en-US" sz="5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85783" indent="-685783"/>
            <a:endParaRPr lang="en-US" sz="5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C:\Documents and Settings\kidkom.s.NHSO\My Documents\My Pictures\Microsoft Clip Organizer\j04415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10" y="2000240"/>
            <a:ext cx="1905013" cy="1583435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8323248" y="548680"/>
            <a:ext cx="1753297" cy="1978832"/>
            <a:chOff x="3571868" y="1571612"/>
            <a:chExt cx="1314973" cy="1978832"/>
          </a:xfrm>
        </p:grpSpPr>
        <p:pic>
          <p:nvPicPr>
            <p:cNvPr id="10" name="Picture 9" descr="C:\Documents and Settings\kidkom.s.SKL\My Documents\My Pictures\Microsoft Clip Organizer\j043524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68" y="1571612"/>
              <a:ext cx="1000132" cy="1978832"/>
            </a:xfrm>
            <a:prstGeom prst="rect">
              <a:avLst/>
            </a:prstGeom>
            <a:noFill/>
          </p:spPr>
        </p:pic>
        <p:sp>
          <p:nvSpPr>
            <p:cNvPr id="11" name="AutoShape 40"/>
            <p:cNvSpPr>
              <a:spLocks noChangeArrowheads="1"/>
            </p:cNvSpPr>
            <p:nvPr/>
          </p:nvSpPr>
          <p:spPr bwMode="auto">
            <a:xfrm>
              <a:off x="4443386" y="2428861"/>
              <a:ext cx="443455" cy="594254"/>
            </a:xfrm>
            <a:prstGeom prst="can">
              <a:avLst>
                <a:gd name="adj" fmla="val 35692"/>
              </a:avLst>
            </a:prstGeom>
            <a:ln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" name="กลุ่ม 32"/>
          <p:cNvGrpSpPr/>
          <p:nvPr/>
        </p:nvGrpSpPr>
        <p:grpSpPr>
          <a:xfrm>
            <a:off x="7735021" y="1977438"/>
            <a:ext cx="2969491" cy="1315017"/>
            <a:chOff x="3214678" y="2318444"/>
            <a:chExt cx="2428892" cy="968450"/>
          </a:xfrm>
        </p:grpSpPr>
        <p:sp>
          <p:nvSpPr>
            <p:cNvPr id="13" name="สี่เหลี่ยมมุมมน 38"/>
            <p:cNvSpPr/>
            <p:nvPr/>
          </p:nvSpPr>
          <p:spPr>
            <a:xfrm>
              <a:off x="4500562" y="2859060"/>
              <a:ext cx="1143008" cy="42783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th-TH" sz="27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สี่เหลี่ยมมุมมน 40"/>
            <p:cNvSpPr/>
            <p:nvPr/>
          </p:nvSpPr>
          <p:spPr>
            <a:xfrm>
              <a:off x="3214678" y="2859060"/>
              <a:ext cx="1143008" cy="4278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th-TH" sz="27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5" name="ตัวเชื่อมต่อหักมุม 45"/>
            <p:cNvCxnSpPr>
              <a:endCxn id="13" idx="0"/>
            </p:cNvCxnSpPr>
            <p:nvPr/>
          </p:nvCxnSpPr>
          <p:spPr>
            <a:xfrm rot="16200000" flipH="1">
              <a:off x="4480287" y="2267281"/>
              <a:ext cx="540616" cy="64294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หักมุม 49"/>
            <p:cNvCxnSpPr>
              <a:endCxn id="14" idx="0"/>
            </p:cNvCxnSpPr>
            <p:nvPr/>
          </p:nvCxnSpPr>
          <p:spPr>
            <a:xfrm rot="5400000">
              <a:off x="3837345" y="2267281"/>
              <a:ext cx="540616" cy="64294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0" y="932724"/>
            <a:ext cx="2831637" cy="13696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th-TH" sz="27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หน่วยบริการ</a:t>
            </a:r>
          </a:p>
          <a:p>
            <a:pPr algn="ctr"/>
            <a:r>
              <a:rPr lang="th-TH" sz="27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บันทึกข้อมูลโปรแกรม </a:t>
            </a:r>
            <a:r>
              <a:rPr lang="en-US" sz="27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/>
            </a:r>
            <a:br>
              <a:rPr lang="en-US" sz="27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en-US" sz="27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e-claim</a:t>
            </a:r>
            <a:endParaRPr lang="th-TH" sz="2700" b="1" dirty="0">
              <a:solidFill>
                <a:schemeClr val="bg1">
                  <a:lumMod val="95000"/>
                  <a:lumOff val="5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61506" y="740701"/>
            <a:ext cx="1122529" cy="69762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NHSO</a:t>
            </a:r>
            <a:endParaRPr lang="th-TH" sz="3700" b="1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9277" y="4965171"/>
            <a:ext cx="2190767" cy="110799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ออกรายาน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STM (</a:t>
            </a:r>
            <a:r>
              <a:rPr lang="th-TH" sz="32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พึงรับ)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35360" y="164638"/>
            <a:ext cx="7969789" cy="61555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รายงานการเบิกจ่ายค่าบริการทางการแพทย์ สิทธิ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UC</a:t>
            </a: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(Statement)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159563" y="2372883"/>
            <a:ext cx="5280587" cy="0"/>
          </a:xfrm>
          <a:prstGeom prst="straightConnector1">
            <a:avLst/>
          </a:prstGeom>
          <a:ln w="76200">
            <a:solidFill>
              <a:srgbClr val="00B0F0"/>
            </a:solidFill>
            <a:prstDash val="sys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159563" y="3044957"/>
            <a:ext cx="5280587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13" idx="2"/>
          </p:cNvCxnSpPr>
          <p:nvPr/>
        </p:nvCxnSpPr>
        <p:spPr>
          <a:xfrm rot="5400000">
            <a:off x="7166542" y="2701967"/>
            <a:ext cx="2248780" cy="3429755"/>
          </a:xfrm>
          <a:prstGeom prst="bentConnector2">
            <a:avLst/>
          </a:prstGeom>
          <a:ln w="7620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endCxn id="6" idx="2"/>
          </p:cNvCxnSpPr>
          <p:nvPr/>
        </p:nvCxnSpPr>
        <p:spPr>
          <a:xfrm rot="10800000">
            <a:off x="1238216" y="3583675"/>
            <a:ext cx="2937568" cy="1935493"/>
          </a:xfrm>
          <a:prstGeom prst="bentConnector2">
            <a:avLst/>
          </a:prstGeom>
          <a:ln w="76200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67809" y="2564905"/>
            <a:ext cx="1806724" cy="11079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รายงาน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REP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23659" y="3909053"/>
            <a:ext cx="2541715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ตอบกลับ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REP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ทุกวันจันทร์ พุธ ศุกร์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11691" y="6117299"/>
            <a:ext cx="3277494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ออกรายงาน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Statement (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ตามตารางที่กำหนด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 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03713" y="4293096"/>
            <a:ext cx="203516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ผ่าน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A ,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ติด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DENY) 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40150" y="2084851"/>
            <a:ext cx="3648405" cy="15361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40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6068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การแก้ไขข้อมูลติด 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C </a:t>
            </a:r>
            <a:endParaRPr lang="th-TH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512	เบิก </a:t>
            </a:r>
            <a:r>
              <a:rPr lang="en-US" dirty="0"/>
              <a:t>OPAE </a:t>
            </a:r>
            <a:r>
              <a:rPr lang="th-TH" dirty="0"/>
              <a:t>ไม่มีเงื่อนไขการเรียกเก็บ หรือ เลือกเงื่อนไขการเรียกเก็บไม่สอดคล้องกับสิทธิ	เบิก </a:t>
            </a:r>
            <a:r>
              <a:rPr lang="en-US" dirty="0"/>
              <a:t>OPAE </a:t>
            </a:r>
            <a:r>
              <a:rPr lang="th-TH" dirty="0"/>
              <a:t>ได้เฉพาะ กรณี ดังนี 1. รักษาข้ามจังหวัดกับหน่วยบริการประจา กรณี </a:t>
            </a:r>
            <a:r>
              <a:rPr lang="en-US" dirty="0"/>
              <a:t>A/E 2. </a:t>
            </a:r>
            <a:r>
              <a:rPr lang="th-TH" dirty="0"/>
              <a:t>เลือกเงื่อนไขการเรียกก็บเป็น </a:t>
            </a:r>
            <a:r>
              <a:rPr lang="en-US" dirty="0"/>
              <a:t>Normal </a:t>
            </a:r>
            <a:r>
              <a:rPr lang="th-TH" dirty="0"/>
              <a:t>ได้เฉพาะ กรณีสิทธิว่าง (</a:t>
            </a:r>
            <a:r>
              <a:rPr lang="en-US" dirty="0"/>
              <a:t>PUC) </a:t>
            </a:r>
            <a:r>
              <a:rPr lang="th-TH" dirty="0"/>
              <a:t>หรือ สิทธิย่อยผู้พิการ(ท.74) / ทหารผ่านศึก (66,67,75,80,97,98),ทหารเกณฑ์สังกัดกรมแพทย์ทหารเรือ / ทหารอากาศ รักษาข้ามสังกัด เท่านั น3. กรณีส่งต่อจากจังหวัดเดียวกับหน่วยบริการประจาทุกกรณีต้องเป็น </a:t>
            </a:r>
            <a:r>
              <a:rPr lang="en-US" dirty="0"/>
              <a:t>OP Refer </a:t>
            </a:r>
            <a:r>
              <a:rPr lang="th-TH" dirty="0"/>
              <a:t>ยกเว้นกรณีลงทะเบียนโดยมติบอร์ด/เบิกฟันเทียม4. เบิกกรณีคุมกาเนิดกึ่งถาวรในวัยรุ่น เลือกเงื่อนไขการเรียกเก็บเป็น </a:t>
            </a:r>
            <a:r>
              <a:rPr lang="en-US" dirty="0"/>
              <a:t>N/A/E </a:t>
            </a:r>
            <a:r>
              <a:rPr lang="th-TH" dirty="0"/>
              <a:t>อย่างใดอย่างหนึ่ง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28025"/>
              </p:ext>
            </p:extLst>
          </p:nvPr>
        </p:nvGraphicFramePr>
        <p:xfrm>
          <a:off x="309095" y="1350385"/>
          <a:ext cx="11526591" cy="355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รหัส</a:t>
                      </a:r>
                      <a:endParaRPr lang="th-TH" sz="1800" b="0" i="0" u="none" strike="noStrike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รายละเอียด</a:t>
                      </a:r>
                      <a:endParaRPr lang="th-TH" sz="1800" b="0" i="0" u="none" strike="noStrike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วิธีปฏิบัติ/แนวทางการแก้ไข</a:t>
                      </a:r>
                      <a:endParaRPr lang="th-TH" sz="1800" b="0" i="0" u="none" strike="noStrike" kern="1200" baseline="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512	</a:t>
                      </a:r>
                    </a:p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เบิก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OPAE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ไม่มีเงื่อนไขการเรียกเก็บ หรือ เลือกเงื่อนไขการเรียกเก็บไม่สอดคล้องกับสิทธิ	</a:t>
                      </a:r>
                    </a:p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sng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เบิก </a:t>
                      </a:r>
                      <a:r>
                        <a:rPr lang="en-US" sz="1800" b="1" i="0" u="sng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OPAE </a:t>
                      </a:r>
                      <a:r>
                        <a:rPr lang="th-TH" sz="1800" b="1" i="0" u="sng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ได้เฉพาะ กรณี ดังนี </a:t>
                      </a:r>
                      <a:endParaRPr lang="en-US" sz="1800" b="1" i="0" u="sng" strike="noStrike" kern="1200" baseline="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sng" strike="noStrike" kern="1200" baseline="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รักษาข้ามจังหวัดกับหน่วยบริการประจา กรณี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A/E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2.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เลือกเงื่อนไขการเรียกก็บเป็น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Normal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ได้เฉพาะ กรณีสิทธิว่าง 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PUC)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สิทธิย่อยผู้พิการ(ท.74) / ทหารผ่านศึ(66,67,75,80,97,98),ทหาร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เกณฑ์สังกัดกรมแพทย์ทหารเรือ / ทหารอากาศ รักษาข้ามสังกัด เท่านั น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กรณีส่งต่อจากจังหวัดเดียวกับหน่วยบริการประจาทุกกรณีต้องเป็น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Refer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ยกเว้นกรณีลงทะเบียนโดยมติบอร์ด/เบิกฟันเทียม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เบิกกรณีคุมกาเนิดกึ่งถาวรในวัยรุ่น เลือกเงื่อนไขการเรียกเก็บเป็น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N/A/E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</a:t>
                      </a:r>
                      <a:r>
                        <a:rPr lang="th-T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อย่างใดอย่างหนึ่ง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82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6068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คำถามที่ถามบ่อย </a:t>
            </a:r>
            <a:endParaRPr lang="th-TH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08" y="1390916"/>
            <a:ext cx="844854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CCUF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 คืออะไร</a:t>
            </a:r>
            <a:endParaRPr lang="en-US" sz="2800" b="1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7" y="3767765"/>
            <a:ext cx="83219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haiSans Neue UltBd" pitchFamily="2" charset="-34"/>
                <a:cs typeface="ThaiSans Neue UltBd" pitchFamily="2" charset="-34"/>
              </a:rPr>
              <a:t>FPNHSO</a:t>
            </a:r>
            <a:r>
              <a:rPr lang="th-TH" sz="2800" dirty="0" smtClean="0">
                <a:latin typeface="ThaiSans Neue UltBd" pitchFamily="2" charset="-34"/>
                <a:cs typeface="ThaiSans Neue UltBd" pitchFamily="2" charset="-34"/>
              </a:rPr>
              <a:t> สิทธิ์ </a:t>
            </a:r>
            <a:r>
              <a:rPr lang="en-US" sz="2800" dirty="0" smtClean="0">
                <a:latin typeface="ThaiSans Neue UltBd" pitchFamily="2" charset="-34"/>
                <a:cs typeface="ThaiSans Neue UltBd" pitchFamily="2" charset="-34"/>
              </a:rPr>
              <a:t>OFC,SSO </a:t>
            </a:r>
            <a:r>
              <a:rPr lang="th-TH" sz="2800" dirty="0" smtClean="0">
                <a:latin typeface="ThaiSans Neue UltBd" pitchFamily="2" charset="-34"/>
                <a:cs typeface="ThaiSans Neue UltBd" pitchFamily="2" charset="-34"/>
              </a:rPr>
              <a:t>ทำไม่ยังไม่ชดเชย ทั้งมีในรายงาน</a:t>
            </a:r>
            <a:endParaRPr lang="en-US" sz="2800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4680" y="1932933"/>
            <a:ext cx="9455241" cy="14465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CCUF</a:t>
            </a:r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 คืออะไร</a:t>
            </a:r>
            <a:r>
              <a:rPr lang="en-US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cancer chemotherapy unbundling factor)</a:t>
            </a:r>
            <a:r>
              <a:rPr lang="th-TH" sz="28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 </a:t>
            </a:r>
            <a:r>
              <a:rPr lang="th-TH" sz="2800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ค่าที่</a:t>
            </a:r>
            <a:r>
              <a:rPr lang="th-TH" sz="28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ใช้คำนวณในการ </a:t>
            </a:r>
            <a:r>
              <a:rPr lang="en-US" sz="28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Deduct </a:t>
            </a:r>
            <a:r>
              <a:rPr lang="en-US" sz="2800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DRG</a:t>
            </a:r>
            <a:r>
              <a:rPr lang="th-TH" sz="280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 </a:t>
            </a:r>
            <a:r>
              <a:rPr lang="en-US" sz="160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Addon</a:t>
            </a:r>
            <a:r>
              <a:rPr lang="en-US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) </a:t>
            </a:r>
            <a:r>
              <a:rPr lang="th-TH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สำหรับค่ายาเคมีบำบัด/ ยาฮอร์โมน จากระบบ </a:t>
            </a:r>
            <a:r>
              <a:rPr lang="en-US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DRGs </a:t>
            </a:r>
            <a:r>
              <a:rPr lang="th-TH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โดยการคำนวณการจ่ายตามระบบ </a:t>
            </a:r>
            <a:r>
              <a:rPr lang="en-US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DRGs </a:t>
            </a:r>
            <a:r>
              <a:rPr lang="th-TH" sz="1600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จะคำนวณ </a:t>
            </a:r>
            <a:r>
              <a:rPr lang="en-US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adjusted relative weight (Adj.RW) </a:t>
            </a:r>
            <a:r>
              <a:rPr lang="th-TH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ตามวิธีปกติแล้วนำ </a:t>
            </a:r>
            <a:r>
              <a:rPr lang="en-US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Adj.RW </a:t>
            </a:r>
            <a:r>
              <a:rPr lang="th-TH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คูณด้วย </a:t>
            </a:r>
            <a:r>
              <a:rPr lang="en-US" sz="1600" dirty="0" err="1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ccuf</a:t>
            </a:r>
            <a:r>
              <a:rPr lang="en-US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 </a:t>
            </a:r>
            <a:r>
              <a:rPr lang="th-TH" sz="1600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จะ</a:t>
            </a:r>
            <a:r>
              <a:rPr lang="th-TH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ได้เป็น </a:t>
            </a:r>
            <a:r>
              <a:rPr lang="en-US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Adj.RW </a:t>
            </a:r>
            <a:r>
              <a:rPr lang="th-TH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จริงที่จะนำไปใช้ในการคำนวณการจ่าย</a:t>
            </a:r>
            <a:r>
              <a:rPr lang="th-TH" sz="1600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ชดเชยสำหรับ</a:t>
            </a:r>
            <a:r>
              <a:rPr lang="th-TH" sz="16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ค่าใช้จ่ายกรณีรังสีวางแผน/ รังสีรักษา</a:t>
            </a:r>
            <a:endParaRPr lang="en-US" sz="1600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307" y="4290985"/>
            <a:ext cx="9929614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เนื่องจากพบปัญหาในรายงาน สปสช จะดึงมาชดเชย ให้ย้อนหลัง</a:t>
            </a:r>
            <a:endParaRPr lang="en-US" sz="2800" b="1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1038" y="5117912"/>
            <a:ext cx="83219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aiSans Neue UltBd" pitchFamily="2" charset="-34"/>
                <a:cs typeface="ThaiSans Neue UltBd" pitchFamily="2" charset="-34"/>
              </a:rPr>
              <a:t>การคิดข้อมูลล่าช้า </a:t>
            </a:r>
            <a:r>
              <a:rPr lang="en-US" sz="2800" dirty="0" smtClean="0">
                <a:latin typeface="ThaiSans Neue UltBd" pitchFamily="2" charset="-34"/>
                <a:cs typeface="ThaiSans Neue UltBd" pitchFamily="2" charset="-34"/>
              </a:rPr>
              <a:t>(PS) </a:t>
            </a:r>
            <a:r>
              <a:rPr lang="th-TH" sz="2800" dirty="0" smtClean="0">
                <a:latin typeface="ThaiSans Neue UltBd" pitchFamily="2" charset="-34"/>
                <a:cs typeface="ThaiSans Neue UltBd" pitchFamily="2" charset="-34"/>
              </a:rPr>
              <a:t>สปสช.มีการคิดข้อมูลมาคิดแล้วหรือยัง </a:t>
            </a:r>
            <a:endParaRPr lang="en-US" sz="2800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038" y="5641132"/>
            <a:ext cx="9929614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กด่ฟาวด กหาฟดาดกฟวด </a:t>
            </a:r>
            <a:endParaRPr lang="en-US" sz="2800" b="1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81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6068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คำถามที่ถามบ่อย </a:t>
            </a:r>
            <a:endParaRPr lang="th-TH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08" y="1390916"/>
            <a:ext cx="844854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การแยกกรณีข้ามเขต กรณี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NB 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กรณี ดูได้จาก</a:t>
            </a:r>
            <a:endParaRPr lang="en-US" sz="2800" b="1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307" y="2779688"/>
            <a:ext cx="844854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กรณี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palliative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 ยอดเป็น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O 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รพ.จะรู้ได้อย่างไรว่า ชดเชย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 </a:t>
            </a:r>
            <a:endParaRPr lang="en-US" sz="2800" b="1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305" y="4202021"/>
            <a:ext cx="844854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กรณี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Cataract 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ยังไม่ได้รับการชดเชยค่าผ่าตัด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/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 มีชดเชยเฉพาะค่าเลนส์ </a:t>
            </a:r>
            <a:endParaRPr lang="en-US" sz="2800" b="1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5005" y="1914136"/>
            <a:ext cx="9929614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เนื่องจากพบปัญหาในรายงาน สปสช จะดึงมาชดเชย ให้ย้อนหลัง</a:t>
            </a:r>
            <a:endParaRPr lang="en-US" sz="2800" b="1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7405" y="3302908"/>
            <a:ext cx="9929614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เนื่องจากการชดเชย ข้อมูลจะตัดจ่าย ทุก </a:t>
            </a:r>
            <a:r>
              <a:rPr lang="en-US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6 </a:t>
            </a:r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เดือน ให้รอดู รายงานการจ่ายเงิน </a:t>
            </a:r>
            <a:endParaRPr lang="en-US" sz="2800" b="1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405" y="4725241"/>
            <a:ext cx="9929614" cy="9541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สปสช.จะตัดจ่ายเฉพาะค่าเลนส์</a:t>
            </a:r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ก่อน </a:t>
            </a:r>
            <a:r>
              <a:rPr lang="th-TH" sz="2800" b="1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แล้วหลังจาก 6 เดือนจะดึงข้อมูลการจ่ายค่า</a:t>
            </a:r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ผ่าตัดให้ภายหลัง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14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6068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th-TH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คำถามที่ถามบ่อย </a:t>
            </a:r>
            <a:endParaRPr lang="th-TH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308" y="1493948"/>
            <a:ext cx="9981129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กรณีสิทธิประกันสุขภาพผู้ประกันตนคนคนพิการ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DIS 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คีย์ใน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e-claim 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แล้วติด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C</a:t>
            </a:r>
            <a:endParaRPr lang="en-US" sz="2800" b="1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5005" y="2017168"/>
            <a:ext cx="9929614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ให้หน่วยบริการส่งข้อมูลตามปรกติ โดยไม่ต้องส่งซ้ำ สปสช จะดึงข้อมูลชดเชยให้  </a:t>
            </a:r>
            <a:endParaRPr lang="en-US" sz="2800" b="1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8" y="143428"/>
            <a:ext cx="1646361" cy="6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030307" y="4866086"/>
            <a:ext cx="844854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การซ่อมฟันปลอม ทำได้หรือไม่ ยังยึดที่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5 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เหมือนเดิมหรือไม่</a:t>
            </a:r>
            <a:endParaRPr lang="en-US" sz="2800" b="1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1952" y="5389304"/>
            <a:ext cx="9929614" cy="9541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ระเบียนกรมบัญชีกลางไม่ได้กำหนด </a:t>
            </a:r>
            <a:r>
              <a:rPr lang="en-US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/ </a:t>
            </a:r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การซ่อม เบิกรหัสเดิมได้ ครึ่งหนึงของราคาเดิม</a:t>
            </a:r>
          </a:p>
          <a:p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ทั้งนี้ สปสช ดูจากรหัส </a:t>
            </a:r>
            <a:r>
              <a:rPr lang="en-US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ICD </a:t>
            </a:r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ที่มีการทำหัตถการ ของการเบิกนั้น ๆ</a:t>
            </a:r>
            <a:endParaRPr lang="en-US" sz="2800" b="1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039" y="2715305"/>
            <a:ext cx="9981129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กรณีสิทธิประกันสุขภาพผู้ประกันตนคนคนพิการ </a:t>
            </a:r>
            <a:r>
              <a:rPr lang="en-US" sz="2800" b="1" dirty="0" smtClean="0">
                <a:latin typeface="ThaiSans Neue UltBd" pitchFamily="2" charset="-34"/>
                <a:cs typeface="ThaiSans Neue UltBd" pitchFamily="2" charset="-34"/>
              </a:rPr>
              <a:t>DIS </a:t>
            </a:r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มารับบริการในจังหวัดเดียวกัน</a:t>
            </a:r>
          </a:p>
          <a:p>
            <a:r>
              <a:rPr lang="th-TH" sz="2800" b="1" dirty="0" smtClean="0">
                <a:latin typeface="ThaiSans Neue UltBd" pitchFamily="2" charset="-34"/>
                <a:cs typeface="ThaiSans Neue UltBd" pitchFamily="2" charset="-34"/>
              </a:rPr>
              <a:t>ให้เบิกจ่ายแบบไหน</a:t>
            </a:r>
            <a:endParaRPr lang="en-US" sz="2800" b="1" dirty="0"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1646" y="3672709"/>
            <a:ext cx="9929614" cy="9541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เรียกเก็บไปยัง รพ.ตามบัตร เนื่องจาก สปสช.จะโอนเงินรายหัวให้ รพ.หลัก ถือเป็นการตามจ่าย กันตามปรกติ เรียกเก็บ เป็น นค ปกส </a:t>
            </a:r>
            <a:endParaRPr lang="en-US" sz="2800" b="1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32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567"/>
            <a:ext cx="12192000" cy="10772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สปสช.เรียกคืน การจัดสรร กรณีเฉพาะ 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 </a:t>
            </a:r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</a:t>
            </a:r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รายการโอน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ม.ค.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h-TH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55341" y="1092209"/>
            <a:ext cx="122473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22971" y="1961713"/>
            <a:ext cx="8035376" cy="113877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uestion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หน่วยบริการตรวจสอบพบ มีการเรียกคืนเงิน กองทุน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REIMBURSE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งวด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59XXXXX 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ที่โอนวันที่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เกิดจากสาเหตุอะไร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4498" y="3761913"/>
            <a:ext cx="8035376" cy="14465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 สปสช มีความคลาดเคลื่อนการโอนกองทุน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 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ซ้ำกัน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ครั้งในงวดโอนวันที่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27/12/2559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และ 05/01/2560  ทั้งนี้ สปสช  จึงได้ทำการเรียกคืนงวด ที่มีการโอนซ้ำดังกล่าว ในงวด การโอนวันที่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 </a:t>
            </a:r>
            <a:r>
              <a:rPr lang="th-TH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</a:t>
            </a:r>
            <a:endParaRPr lang="th-TH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" y="5677162"/>
            <a:ext cx="3019816" cy="118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Content Placeholder 3" descr="ps000049.JPG"/>
          <p:cNvPicPr>
            <a:picLocks noChangeAspect="1"/>
          </p:cNvPicPr>
          <p:nvPr/>
        </p:nvPicPr>
        <p:blipFill>
          <a:blip r:embed="rId3"/>
          <a:srcRect t="15099"/>
          <a:stretch>
            <a:fillRect/>
          </a:stretch>
        </p:blipFill>
        <p:spPr bwMode="auto">
          <a:xfrm>
            <a:off x="10668000" y="6267581"/>
            <a:ext cx="1225830" cy="37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7F8328-1351-4B5F-91ED-2BB4019BAE29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h-TH" smtClean="0"/>
          </a:p>
        </p:txBody>
      </p:sp>
      <p:sp>
        <p:nvSpPr>
          <p:cNvPr id="2" name="TextBox 1"/>
          <p:cNvSpPr txBox="1"/>
          <p:nvPr/>
        </p:nvSpPr>
        <p:spPr>
          <a:xfrm>
            <a:off x="-41709" y="116632"/>
            <a:ext cx="1223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alliative care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Final</a:t>
            </a:r>
            <a:endParaRPr lang="th-TH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34478"/>
            <a:ext cx="12192000" cy="0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1371" y="1052736"/>
            <a:ext cx="10713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เงือนไขการจ่ายชดเชย</a:t>
            </a:r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7435" y="1628800"/>
            <a:ext cx="107138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สำหรับข้อมูล ตั้งแต่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ก.ค.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มิ.ย.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h-TH" b="1" dirty="0" smtClean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บันทึกย้อนหลังได้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กรณีส่งข้อมูลไปแล้วก่อน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โปรแกรม สามารถ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appeal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เคส </a:t>
            </a:r>
            <a:endParaRPr lang="en-US" sz="1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และส่งใหม่ได้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1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จ่ายเหมาเคส จ่ายชดเชยเมื่อเสียชีวิต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ตัดจ่ายปีละ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ครั้ง</a:t>
            </a:r>
          </a:p>
          <a:p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กรณีผู้ป่วยเสียภายใน 30 วันเหมาจ่ายรายละ 4,000  บาท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กรณีผู้ป่วยเสียภายใน 31- 60 วันเหมาจ่ายรายละ  5,000  บาท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กรณีผู้ป่วยเสียภายใน 61- 90 วันเหมาจ่ายรายละ  6,000  บาท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กรณีผู้ป่วยเสียชีวิต 91 วัน ขึ้นไปเหมาจ่ายรายละ  7,000 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endParaRPr lang="th-TH" b="1" dirty="0" smtClean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บันทึกวันที่เริ่มเยี่ยมบ้าน หน้า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F6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ทุกครั้ง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บันทึกครั้งต่อไป ใช้วันที่เริ่มเยี่ยมที่บันทึกครั้งแรก ไม่ต้องบันทึกวันที่เริ่มเยี่ยมใหม่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ครอบคลุมทุกกลุ่มโรค โดยต้องวินิจฉัยเป็นผู้ป่วยระยะสุดท้าย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  </a:t>
            </a:r>
          </a:p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บันทึก</a:t>
            </a:r>
            <a:r>
              <a:rPr lang="th-TH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รหัสโรคหลัก ตามจริง และต้องมีรหัสโรครองเป็น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Z515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ทุกครั้ง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เงือนไขการเบิกจ่าย เพิ่มเติม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เท่านั้น</a:t>
            </a:r>
            <a:endParaRPr lang="en-US" sz="1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-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ไม่ต้องเลือกเงือนไขการเรียกเก็บ หากบันทึกเป็น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A/E/HC/OP Refer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เข้ามาจะติด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  <a:p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- 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วันเยี่ยม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บ้านต้องอยุ่ก่อนวันที่ ผู้มี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สิทธิเสียชีวิต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เท่านั้น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หากอยู่หลังจะติด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8627"/>
            <a:ext cx="10871200" cy="775243"/>
          </a:xfrm>
        </p:spPr>
        <p:txBody>
          <a:bodyPr anchor="ctr">
            <a:normAutofit/>
          </a:bodyPr>
          <a:lstStyle/>
          <a:p>
            <a:r>
              <a:rPr lang="th-TH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หน้าจอออกรายงาน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statement </a:t>
            </a:r>
            <a:r>
              <a:rPr lang="th-TH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ที่หน่วยบริการ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Download </a:t>
            </a:r>
            <a:endParaRPr lang="th-TH" sz="36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6" y="1700809"/>
            <a:ext cx="9521681" cy="441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079776" y="2756926"/>
            <a:ext cx="2592288" cy="76808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4175787" y="3621021"/>
            <a:ext cx="2592288" cy="153617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h-TH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84032" y="1412776"/>
            <a:ext cx="1056117" cy="1344149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40149" y="740702"/>
            <a:ext cx="3003387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th-TH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เลือกปีงบประมาณ</a:t>
            </a:r>
            <a:endParaRPr lang="th-TH" sz="4300" dirty="0">
              <a:solidFill>
                <a:srgbClr val="0000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47595" y="3909053"/>
            <a:ext cx="1536171" cy="384043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" y="3044958"/>
            <a:ext cx="3091017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th-TH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เลือกประเภทผู้ป่วย</a:t>
            </a:r>
            <a:endParaRPr lang="th-TH" sz="43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349" y="2912554"/>
            <a:ext cx="2976331" cy="176458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รายงาน</a:t>
            </a:r>
          </a:p>
          <a:p>
            <a:pPr algn="ctr"/>
            <a:r>
              <a:rPr lang="en-US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STM (</a:t>
            </a:r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พึงรับ)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3766" y="1472394"/>
            <a:ext cx="4224469" cy="176458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 anchor="ctr">
            <a:spAutoFit/>
          </a:bodyPr>
          <a:lstStyle/>
          <a:p>
            <a:pPr algn="r"/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รายงาน </a:t>
            </a:r>
            <a:r>
              <a:rPr lang="en-US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STM </a:t>
            </a:r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ผู้ป่วยใน</a:t>
            </a:r>
            <a:r>
              <a:rPr lang="en-US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(IP</a:t>
            </a:r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3765" y="4064682"/>
            <a:ext cx="4320480" cy="176458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 anchor="ctr">
            <a:spAutoFit/>
          </a:bodyPr>
          <a:lstStyle/>
          <a:p>
            <a:pPr algn="r"/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รายงาน </a:t>
            </a:r>
            <a:r>
              <a:rPr lang="en-US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STM </a:t>
            </a:r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ผู้ป่วยนอก</a:t>
            </a:r>
            <a:r>
              <a:rPr lang="en-US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(OP</a:t>
            </a:r>
            <a:r>
              <a:rPr lang="th-TH" sz="5300" b="1" dirty="0">
                <a:solidFill>
                  <a:schemeClr val="accent5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cxnSp>
        <p:nvCxnSpPr>
          <p:cNvPr id="8" name="Straight Connector 7"/>
          <p:cNvCxnSpPr>
            <a:stCxn id="4" idx="3"/>
            <a:endCxn id="5" idx="1"/>
          </p:cNvCxnSpPr>
          <p:nvPr/>
        </p:nvCxnSpPr>
        <p:spPr>
          <a:xfrm flipV="1">
            <a:off x="3215680" y="2354687"/>
            <a:ext cx="768085" cy="144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3"/>
            <a:endCxn id="6" idx="1"/>
          </p:cNvCxnSpPr>
          <p:nvPr/>
        </p:nvCxnSpPr>
        <p:spPr>
          <a:xfrm>
            <a:off x="3215680" y="3794847"/>
            <a:ext cx="768085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88288" y="1777457"/>
            <a:ext cx="3168352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1 : 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ข้อมูลรายงานพึงรับ</a:t>
            </a:r>
            <a:endParaRPr lang="en-US" b="1" dirty="0" smtClean="0">
              <a:solidFill>
                <a:srgbClr val="0000CC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2 : 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ข้อมูลรายงานสรุป</a:t>
            </a:r>
            <a:endParaRPr lang="en-US" b="1" dirty="0" smtClean="0">
              <a:solidFill>
                <a:srgbClr val="0000CC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3 : 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ข้อมูลรายบุคคล</a:t>
            </a:r>
            <a:endParaRPr lang="en-US" b="1" dirty="0" smtClean="0">
              <a:solidFill>
                <a:srgbClr val="0000CC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88288" y="4352713"/>
            <a:ext cx="3168352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1 : 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ข้อมูลรายงานพึงรับ</a:t>
            </a:r>
            <a:endParaRPr lang="en-US" b="1" dirty="0" smtClean="0">
              <a:solidFill>
                <a:srgbClr val="0000CC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2 : 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ข้อมูลรายงานสรุป</a:t>
            </a:r>
            <a:endParaRPr lang="en-US" b="1" dirty="0" smtClean="0">
              <a:solidFill>
                <a:srgbClr val="0000CC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3 : </a:t>
            </a:r>
            <a:r>
              <a:rPr lang="th-TH" b="1" dirty="0" smtClean="0">
                <a:solidFill>
                  <a:srgbClr val="0000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ข้อมูลรายบุคคล</a:t>
            </a:r>
            <a:endParaRPr lang="en-US" b="1" dirty="0" smtClean="0">
              <a:solidFill>
                <a:srgbClr val="0000CC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339" y="61469"/>
            <a:ext cx="10871200" cy="967264"/>
          </a:xfrm>
        </p:spPr>
        <p:txBody>
          <a:bodyPr anchor="ctr">
            <a:normAutofit/>
          </a:bodyPr>
          <a:lstStyle/>
          <a:p>
            <a:r>
              <a:rPr lang="th-TH" sz="4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ไฟล์ข้อมูล </a:t>
            </a:r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Statement </a:t>
            </a:r>
            <a:r>
              <a:rPr lang="th-TH" sz="4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ประกอบด้วยรายงาน </a:t>
            </a:r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2 </a:t>
            </a:r>
            <a:r>
              <a:rPr lang="th-TH" sz="4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รายงานหลัก</a:t>
            </a:r>
          </a:p>
        </p:txBody>
      </p:sp>
      <p:sp>
        <p:nvSpPr>
          <p:cNvPr id="23" name="Oval 22"/>
          <p:cNvSpPr/>
          <p:nvPr/>
        </p:nvSpPr>
        <p:spPr>
          <a:xfrm>
            <a:off x="3599723" y="1184361"/>
            <a:ext cx="672075" cy="67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3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99723" y="3680639"/>
            <a:ext cx="672075" cy="67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3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25" descr="exc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9776" y="1796819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exc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65" y="4389107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ight Brace 29"/>
          <p:cNvSpPr/>
          <p:nvPr/>
        </p:nvSpPr>
        <p:spPr>
          <a:xfrm>
            <a:off x="8304245" y="1700808"/>
            <a:ext cx="384043" cy="153617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th-TH"/>
          </a:p>
        </p:txBody>
      </p:sp>
      <p:sp>
        <p:nvSpPr>
          <p:cNvPr id="31" name="Right Brace 30"/>
          <p:cNvSpPr/>
          <p:nvPr/>
        </p:nvSpPr>
        <p:spPr>
          <a:xfrm>
            <a:off x="8400256" y="4197085"/>
            <a:ext cx="384043" cy="153617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4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480"/>
            <a:ext cx="12192000" cy="967264"/>
          </a:xfrm>
        </p:spPr>
        <p:txBody>
          <a:bodyPr anchor="ctr">
            <a:normAutofit/>
          </a:bodyPr>
          <a:lstStyle/>
          <a:p>
            <a:r>
              <a:rPr lang="th-TH" sz="4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โครงสร้างของไฟล์ข้อมูล </a:t>
            </a:r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Statement </a:t>
            </a:r>
            <a:endParaRPr lang="th-TH" sz="4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508787"/>
            <a:ext cx="10871200" cy="4323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รายงาน 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Statement </a:t>
            </a:r>
            <a:r>
              <a:rPr lang="th-TH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ในรูปแบบ 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Excel File </a:t>
            </a:r>
            <a:r>
              <a:rPr lang="th-TH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เพื่อให้หน่วยบริการ</a:t>
            </a:r>
          </a:p>
          <a:p>
            <a:pPr>
              <a:buNone/>
            </a:pPr>
            <a:r>
              <a:rPr lang="th-TH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ดาวน์โหลดนั้น ใน 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1 </a:t>
            </a:r>
            <a:r>
              <a:rPr lang="th-TH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ไฟล์ จะประกอบด้วยข้อมูล 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3 Sheet </a:t>
            </a:r>
            <a:r>
              <a:rPr lang="th-TH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ดังนี้</a:t>
            </a:r>
          </a:p>
          <a:p>
            <a:pPr>
              <a:buNone/>
            </a:pP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1 : </a:t>
            </a:r>
            <a:r>
              <a:rPr lang="th-TH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ข้อมูลรายงานพึงรับ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2 : </a:t>
            </a:r>
            <a:r>
              <a:rPr lang="th-TH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ข้อมูลรายงานสรุป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3 : </a:t>
            </a:r>
            <a:r>
              <a:rPr lang="th-TH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ข้อมูลรายบุคคล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endParaRPr lang="th-TH" sz="32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91478" y="2632962"/>
          <a:ext cx="9697078" cy="9880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32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806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 </a:t>
                      </a:r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REP </a:t>
                      </a:r>
                      <a:r>
                        <a:rPr lang="th-TH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ที่ส่ง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จำนวนราย </a:t>
                      </a:r>
                      <a:endParaRPr lang="th-TH" sz="3200" b="1" i="0" u="none" strike="noStrike" dirty="0" smtClean="0">
                        <a:solidFill>
                          <a:srgbClr val="FFFF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ctr"/>
                      <a:r>
                        <a:rPr lang="th-TH" sz="3200" b="1" i="0" u="none" strike="noStrike" dirty="0" smtClean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 </a:t>
                      </a:r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ผลรวม </a:t>
                      </a:r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ADJRW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จ่ายชดเชย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800" y="-27384"/>
            <a:ext cx="10871200" cy="967264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1 </a:t>
            </a:r>
            <a:r>
              <a:rPr lang="th-TH" sz="4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ข้อมูลรายงานพึงรับ </a:t>
            </a:r>
            <a:endParaRPr lang="th-TH" sz="48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36427" y="1604797"/>
            <a:ext cx="0" cy="960107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40149" y="932723"/>
            <a:ext cx="4379832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th-TH" sz="4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ยอดเงิน</a:t>
            </a:r>
            <a:r>
              <a:rPr lang="th-TH" sz="43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จ่ายชดเชยทั้งหมด </a:t>
            </a:r>
            <a:endParaRPr lang="th-TH" sz="4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208235" y="3621021"/>
            <a:ext cx="0" cy="86409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03979" y="4485118"/>
            <a:ext cx="5023171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th-TH" sz="4300" b="1" dirty="0">
                <a:latin typeface="TH SarabunPSK" pitchFamily="34" charset="-34"/>
                <a:ea typeface="Times New Roman"/>
                <a:cs typeface="TH SarabunPSK" pitchFamily="34" charset="-34"/>
              </a:rPr>
              <a:t>ผลรวมของค่า </a:t>
            </a:r>
            <a:r>
              <a:rPr lang="en-US" sz="4300" b="1" dirty="0">
                <a:latin typeface="TH SarabunPSK" pitchFamily="34" charset="-34"/>
                <a:ea typeface="Times New Roman"/>
                <a:cs typeface="TH SarabunPSK" pitchFamily="34" charset="-34"/>
              </a:rPr>
              <a:t>Adj.RW </a:t>
            </a:r>
            <a:r>
              <a:rPr lang="th-TH" sz="4300" b="1" dirty="0">
                <a:latin typeface="TH SarabunPSK" pitchFamily="34" charset="-34"/>
                <a:ea typeface="Times New Roman"/>
                <a:cs typeface="TH SarabunPSK" pitchFamily="34" charset="-34"/>
              </a:rPr>
              <a:t>ทั้งหมด </a:t>
            </a:r>
            <a:endParaRPr lang="th-TH" sz="4300" dirty="0"/>
          </a:p>
        </p:txBody>
      </p:sp>
      <p:sp>
        <p:nvSpPr>
          <p:cNvPr id="12" name="Explosion 2 11"/>
          <p:cNvSpPr/>
          <p:nvPr/>
        </p:nvSpPr>
        <p:spPr>
          <a:xfrm rot="1163348">
            <a:off x="31000" y="3838351"/>
            <a:ext cx="5313243" cy="312295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911426" y="5049567"/>
            <a:ext cx="3123079" cy="77970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th-TH" sz="4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ไม่ได้แยกกองทุน </a:t>
            </a:r>
            <a:r>
              <a:rPr lang="en-US" sz="4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IP</a:t>
            </a:r>
            <a:endParaRPr lang="th-TH" sz="4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8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-27384"/>
            <a:ext cx="10871200" cy="967264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Sheet 2 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หัวข้อรายงาน</a:t>
            </a:r>
            <a:r>
              <a:rPr lang="th-TH" sz="53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 </a:t>
            </a:r>
            <a:r>
              <a:rPr lang="en-US" sz="53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th-TH" sz="53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รายหน่วยบริการ</a:t>
            </a:r>
            <a:r>
              <a:rPr lang="en-US" sz="53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)</a:t>
            </a:r>
            <a:endParaRPr lang="th-TH" sz="53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9343" y="3621021"/>
          <a:ext cx="11617287" cy="19648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4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7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65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8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38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38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38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5044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432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71178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298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งวด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HCODE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REP NO.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ทั้งหมดที่ผ่าน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เรียกเก็บ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พรบ.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พึงรับ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พึงรับทั้งหมด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OP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IP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HC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AE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INST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DMIS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Palliative care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DMISHD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FPNHSO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1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ยอดชดเชยที่คำนวณได้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ยอดชดเชยที่จ่ายจริง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HC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HC_DRUG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AE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AE_DRUG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ยอดชดเชยที่คำนวณได้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ยอดชดเชยที่จ่ายจริง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DMIS_DRUG</a:t>
                      </a:r>
                    </a:p>
                  </a:txBody>
                  <a:tcPr marL="4696" marR="4696" marT="469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943872" y="2564904"/>
            <a:ext cx="0" cy="105611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03713" y="1220754"/>
            <a:ext cx="3133764" cy="143629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th-TH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ยอดเงินในส่วนของ</a:t>
            </a:r>
          </a:p>
          <a:p>
            <a:r>
              <a:rPr lang="th-TH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กองทุน </a:t>
            </a:r>
            <a:r>
              <a:rPr lang="en-US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IP normal</a:t>
            </a:r>
            <a:endParaRPr lang="th-TH" sz="43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-27384"/>
            <a:ext cx="10871200" cy="967264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Sheet 3 </a:t>
            </a:r>
            <a:r>
              <a:rPr lang="th-TH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หัวข้อ</a:t>
            </a:r>
            <a:r>
              <a:rPr lang="th-TH" sz="53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ข้อมูลรายงานข้อมูลรายบุคคล</a:t>
            </a:r>
            <a:endParaRPr lang="th-TH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9355" y="3281422"/>
          <a:ext cx="11713299" cy="3725973"/>
        </p:xfrm>
        <a:graphic>
          <a:graphicData uri="http://schemas.openxmlformats.org/drawingml/2006/table">
            <a:tbl>
              <a:tblPr/>
              <a:tblGrid>
                <a:gridCol w="29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3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97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64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067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067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67423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6625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93007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68588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44183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2869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REP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ลำดับที่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TRAN_ID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HN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AN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PID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 - สกุล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วันเข้ารักษา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วันจำหน่าย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MAININSCL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PROJCODE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เรียกเก็บ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19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กองทุน </a:t>
                      </a: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IP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พึงรับ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ยอดชดเชยทั้งสิ้น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6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err="1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พรบ.</a:t>
                      </a:r>
                      <a:endParaRPr lang="th-TH" sz="1500" b="1" i="0" u="none" strike="noStrike" dirty="0">
                        <a:solidFill>
                          <a:srgbClr val="FFFF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AdjRW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ล่าช้า (</a:t>
                      </a: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PS)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CCUF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AdjRW2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อัตราจ่าย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เงินเดือน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จ่ายชดเชยหลังหัก </a:t>
                      </a:r>
                      <a:r>
                        <a:rPr lang="th-TH" sz="1500" b="1" i="0" u="none" strike="noStrike" dirty="0" err="1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พรบ.</a:t>
                      </a:r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และเงินเดือน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OP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IP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HC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AE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INST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DMIS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Palliative care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DMISHD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FPNHSO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07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(2)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(3)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(4)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(5)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(6) = (3x4x5)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(7)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(8)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(9)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ยอดชดเชยที่คำนวณได้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ยอดชดเชยที่จ่ายจริง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HC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DRUG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AE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DRUG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ยอดชดเชยที่คำนวณได้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ยอดชดเชยที่จ่ายจริง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DMIS_DRUG</a:t>
                      </a:r>
                    </a:p>
                  </a:txBody>
                  <a:tcPr marL="2471" marR="2471" marT="24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99989" y="1028733"/>
            <a:ext cx="5218352" cy="143629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th-TH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ยอดเงินราย </a:t>
            </a:r>
            <a:r>
              <a:rPr lang="en-US" sz="4300" b="1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Tran_id</a:t>
            </a:r>
            <a:r>
              <a:rPr lang="en-US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ในส่วนของ</a:t>
            </a:r>
          </a:p>
          <a:p>
            <a:r>
              <a:rPr lang="th-TH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กองทุน </a:t>
            </a:r>
            <a:r>
              <a:rPr lang="en-US" sz="4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IP normal</a:t>
            </a:r>
            <a:endParaRPr lang="th-TH" sz="4300" dirty="0">
              <a:solidFill>
                <a:srgbClr val="0000CC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03979" y="2276872"/>
            <a:ext cx="480053" cy="105611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24192" y="2372883"/>
            <a:ext cx="96011" cy="105611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-27384"/>
            <a:ext cx="10871200" cy="960107"/>
          </a:xfrm>
        </p:spPr>
        <p:txBody>
          <a:bodyPr anchor="ctr">
            <a:normAutofit/>
          </a:bodyPr>
          <a:lstStyle/>
          <a:p>
            <a:r>
              <a:rPr lang="en-US" sz="53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Sheet 1 </a:t>
            </a:r>
            <a:r>
              <a:rPr lang="th-TH" sz="53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ข้อมูลรายงานพึงรับ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68035"/>
              </p:ext>
            </p:extLst>
          </p:nvPr>
        </p:nvGraphicFramePr>
        <p:xfrm>
          <a:off x="623392" y="849876"/>
          <a:ext cx="11233248" cy="3251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7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7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ข้อมูล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H SarabunPSK"/>
                        </a:rPr>
                        <a:t>คำอธิบาย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ประเภท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แสดงประเภทข้อมูลที่มีการประมวลผลตัด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Statement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ในรอบเดือนนั้นๆ ซึ่งจะประกอบด้วยประเภท ผู้ป่วยนอก และผู้ป่วยใน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REP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ที่ส่ง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แสดงจำนวนไฟล์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REP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ทั้งหมดที่มีการประมวลผลตัด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Statement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ในรอบเดือนนั้นๆ ตามประเภทผู้ป่วย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จำนวนรายการ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ผ่าน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A)</a:t>
                      </a: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แสดงจำนวนรายการทั้งหมดที่ผ่าน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และมีการประมวลผลตัด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Statement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ในรอบเดือนนั้นๆ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ผลรวม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Adj.RW</a:t>
                      </a: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กรณีข้อมูลผู้ป่วยใน จะแสดงผลรวมของค่า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Adj.RW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ทั้งหมด ที่มีการประมวลผลตัด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Statement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ในรอบเดือนนั้นๆ ส่วนกรณีผู้ป่วยนอก ค่าผลรวม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Adj.RW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จะเป็น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‘0.00’ </a:t>
                      </a: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จ่ายชดเชย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แสดงจำนวนเงินที่หน่วยบริการที่ได้รับการจ่ายชดเชยทั้งหมด ตามที่มีการประมวลผลตัด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Statement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ในรอบเดือนนั้นๆ โดยจำนวนเงินจะแยกตามกลุ่มข้อมูล (ข้อมูลปกติ / ข้อมูลอุทธรณ์)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5081"/>
              </p:ext>
            </p:extLst>
          </p:nvPr>
        </p:nvGraphicFramePr>
        <p:xfrm>
          <a:off x="1775520" y="5253203"/>
          <a:ext cx="7968884" cy="11353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12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5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จำนวน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REP </a:t>
                      </a:r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ที่ส่ง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จำนวนราย (ผ่าน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A)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ผลรวม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ADJRW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จ่ายชดเชย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ผู้ป่วยใน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2,829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7,445.1191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78,775,165.33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78,775,165.33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6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497</TotalTime>
  <Words>2543</Words>
  <Application>Microsoft Office PowerPoint</Application>
  <PresentationFormat>แบบจอกว้าง</PresentationFormat>
  <Paragraphs>376</Paragraphs>
  <Slides>25</Slides>
  <Notes>1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ลิงก์</vt:lpstr>
      </vt:variant>
      <vt:variant>
        <vt:i4>2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40" baseType="lpstr">
      <vt:lpstr>Angsana New</vt:lpstr>
      <vt:lpstr>Arial</vt:lpstr>
      <vt:lpstr>Bookman Old Style</vt:lpstr>
      <vt:lpstr>Calibri</vt:lpstr>
      <vt:lpstr>Cordia New</vt:lpstr>
      <vt:lpstr>Rockwell</vt:lpstr>
      <vt:lpstr>Tahoma</vt:lpstr>
      <vt:lpstr>TH SarabunPSK</vt:lpstr>
      <vt:lpstr>ThaiSans Neue Light</vt:lpstr>
      <vt:lpstr>ThaiSans Neue UltBd</vt:lpstr>
      <vt:lpstr>Times New Roman</vt:lpstr>
      <vt:lpstr>Wingdings</vt:lpstr>
      <vt:lpstr>Damask</vt:lpstr>
      <vt:lpstr>file:///C:\Users\santawee.k.NKM\Desktop\สไลด์ชี้แจง%20สัญจร\เงินเดือน%20IP%20เขต%209.xlsx</vt:lpstr>
      <vt:lpstr>file:///C:\Users\santawee.k.NKM\Desktop\สไลด์ชี้แจง%20สัญจร\FUND_2017.xlsx</vt:lpstr>
      <vt:lpstr>           สรุปข้อมูลการส่งเบิกผ่าน e-claim                และวิธีการตรวจสอบการโอนเงินกองทุน                ในระบบ Seamless</vt:lpstr>
      <vt:lpstr>งานนำเสนอ PowerPoint</vt:lpstr>
      <vt:lpstr>หน้าจอออกรายงาน statement ที่หน่วยบริการ Download </vt:lpstr>
      <vt:lpstr>ไฟล์ข้อมูล Statement ประกอบด้วยรายงาน 2 รายงานหลัก</vt:lpstr>
      <vt:lpstr>โครงสร้างของไฟล์ข้อมูล Statement </vt:lpstr>
      <vt:lpstr>Sheet 1 ข้อมูลรายงานพึงรับ </vt:lpstr>
      <vt:lpstr>Sheet 2 หัวข้อรายงานสรุป (รายหน่วยบริการ)</vt:lpstr>
      <vt:lpstr>Sheet 3 หัวข้อข้อมูลรายงานข้อมูลรายบุคคล</vt:lpstr>
      <vt:lpstr>Sheet 1 ข้อมูลรายงานพึงรับ </vt:lpstr>
      <vt:lpstr>Sheet 2 ข้อมูลรายงานสรุป</vt:lpstr>
      <vt:lpstr>Sheet 3 ข้อมูลรายบุคคล</vt:lpstr>
      <vt:lpstr>เครื่องมือที่ใช้</vt:lpstr>
      <vt:lpstr>ขั้นตอนการตรวจสอบ</vt:lpstr>
      <vt:lpstr>เครื่องมือที่ใช้</vt:lpstr>
      <vt:lpstr>งานนำเสนอ PowerPoint</vt:lpstr>
      <vt:lpstr>ขั้นตอนการตรวจสอบ</vt:lpstr>
      <vt:lpstr>กรณี Project code ที่แสดงในรายงาน</vt:lpstr>
      <vt:lpstr>ผลการรับข้อมูล ภาพรวมเขต</vt:lpstr>
      <vt:lpstr>ข้อมูลติด C </vt:lpstr>
      <vt:lpstr>การแก้ไขข้อมูลติด C </vt:lpstr>
      <vt:lpstr>คำถามที่ถามบ่อย </vt:lpstr>
      <vt:lpstr>คำถามที่ถามบ่อย </vt:lpstr>
      <vt:lpstr>คำถามที่ถามบ่อย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วิธีการตรวจสอบการโอนเงินกองทุนในระบบ Seamless</dc:title>
  <dc:creator>Manop Yohuang</dc:creator>
  <cp:lastModifiedBy>Windows User</cp:lastModifiedBy>
  <cp:revision>115</cp:revision>
  <dcterms:created xsi:type="dcterms:W3CDTF">2017-01-06T03:16:11Z</dcterms:created>
  <dcterms:modified xsi:type="dcterms:W3CDTF">2018-09-01T08:04:46Z</dcterms:modified>
</cp:coreProperties>
</file>