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0" r:id="rId2"/>
    <p:sldMasterId id="2147483722" r:id="rId3"/>
    <p:sldMasterId id="2147483734" r:id="rId4"/>
    <p:sldMasterId id="2147483746" r:id="rId5"/>
    <p:sldMasterId id="2147483758" r:id="rId6"/>
  </p:sldMasterIdLst>
  <p:notesMasterIdLst>
    <p:notesMasterId r:id="rId25"/>
  </p:notesMasterIdLst>
  <p:sldIdLst>
    <p:sldId id="260" r:id="rId7"/>
    <p:sldId id="273" r:id="rId8"/>
    <p:sldId id="274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5" r:id="rId17"/>
    <p:sldId id="276" r:id="rId18"/>
    <p:sldId id="270" r:id="rId19"/>
    <p:sldId id="271" r:id="rId20"/>
    <p:sldId id="277" r:id="rId21"/>
    <p:sldId id="278" r:id="rId22"/>
    <p:sldId id="279" r:id="rId23"/>
    <p:sldId id="280" r:id="rId24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3300"/>
    <a:srgbClr val="66FFFF"/>
    <a:srgbClr val="1AEA10"/>
    <a:srgbClr val="9933FF"/>
    <a:srgbClr val="006600"/>
    <a:srgbClr val="1508B8"/>
    <a:srgbClr val="FF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EPI%20HDC@240659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EPI%20HDC@240659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rgbClr val="1508B8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'OPV 3'!$B$1:$B$11</c:f>
              <c:strCache>
                <c:ptCount val="11"/>
                <c:pt idx="0">
                  <c:v>สิงห์บุรี</c:v>
                </c:pt>
                <c:pt idx="1">
                  <c:v>อุตรดิตถ์</c:v>
                </c:pt>
                <c:pt idx="2">
                  <c:v>ตรัง</c:v>
                </c:pt>
                <c:pt idx="3">
                  <c:v>เลย</c:v>
                </c:pt>
                <c:pt idx="4">
                  <c:v>อ่างทอง</c:v>
                </c:pt>
                <c:pt idx="5">
                  <c:v>ชัยนาท</c:v>
                </c:pt>
                <c:pt idx="6">
                  <c:v>สุพรรณบุรี</c:v>
                </c:pt>
                <c:pt idx="7">
                  <c:v>สมุทรปราการ</c:v>
                </c:pt>
                <c:pt idx="8">
                  <c:v>พัทลุง</c:v>
                </c:pt>
                <c:pt idx="9">
                  <c:v>สกลนคร</c:v>
                </c:pt>
                <c:pt idx="10">
                  <c:v>สระแก้ว</c:v>
                </c:pt>
              </c:strCache>
            </c:strRef>
          </c:cat>
          <c:val>
            <c:numRef>
              <c:f>'OPV 3'!$C$1:$C$11</c:f>
              <c:numCache>
                <c:formatCode>0.00</c:formatCode>
                <c:ptCount val="11"/>
                <c:pt idx="0">
                  <c:v>100</c:v>
                </c:pt>
                <c:pt idx="1">
                  <c:v>99.9</c:v>
                </c:pt>
                <c:pt idx="2">
                  <c:v>97.06</c:v>
                </c:pt>
                <c:pt idx="3">
                  <c:v>97.05</c:v>
                </c:pt>
                <c:pt idx="4">
                  <c:v>97.04</c:v>
                </c:pt>
                <c:pt idx="5">
                  <c:v>96.99</c:v>
                </c:pt>
                <c:pt idx="6">
                  <c:v>96.9</c:v>
                </c:pt>
                <c:pt idx="7">
                  <c:v>96.75</c:v>
                </c:pt>
                <c:pt idx="8">
                  <c:v>96.64</c:v>
                </c:pt>
                <c:pt idx="9">
                  <c:v>95.84</c:v>
                </c:pt>
                <c:pt idx="10">
                  <c:v>90.92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08638976"/>
        <c:axId val="108640512"/>
      </c:barChart>
      <c:catAx>
        <c:axId val="10863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08640512"/>
        <c:crosses val="autoZero"/>
        <c:auto val="1"/>
        <c:lblAlgn val="ctr"/>
        <c:lblOffset val="100"/>
        <c:noMultiLvlLbl val="0"/>
      </c:catAx>
      <c:valAx>
        <c:axId val="108640512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0863897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'OPV 3 เขต 6'!$C$1</c:f>
              <c:strCache>
                <c:ptCount val="1"/>
                <c:pt idx="0">
                  <c:v>18 พ.ค. 59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6952300595229161E-3"/>
                  <c:y val="1.079626153887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3"/>
                  <c:y val="3.177308441700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7615029761458E-3"/>
                  <c:y val="2.580654523517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259453567689089E-17"/>
                  <c:y val="6.5819802483583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160642570281121E-3"/>
                  <c:y val="4.318486693450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08032128514056E-3"/>
                  <c:y val="1.7993694556043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24096385542169E-3"/>
                  <c:y val="1.7993694556043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1508B8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'OPV 3 เขต 6'!$B$2:$B$9</c:f>
              <c:strCache>
                <c:ptCount val="8"/>
                <c:pt idx="0">
                  <c:v>สมุทรปราการ</c:v>
                </c:pt>
                <c:pt idx="1">
                  <c:v>ชลบุรี</c:v>
                </c:pt>
                <c:pt idx="2">
                  <c:v>ปราจีนบุรี</c:v>
                </c:pt>
                <c:pt idx="3">
                  <c:v>สระแก้ว</c:v>
                </c:pt>
                <c:pt idx="4">
                  <c:v>ฉะเชิงเทรา</c:v>
                </c:pt>
                <c:pt idx="5">
                  <c:v>ระยอง</c:v>
                </c:pt>
                <c:pt idx="6">
                  <c:v>จันทบุรี</c:v>
                </c:pt>
                <c:pt idx="7">
                  <c:v>ตราด</c:v>
                </c:pt>
              </c:strCache>
            </c:strRef>
          </c:cat>
          <c:val>
            <c:numRef>
              <c:f>'OPV 3 เขต 6'!$C$2:$C$9</c:f>
              <c:numCache>
                <c:formatCode>General</c:formatCode>
                <c:ptCount val="8"/>
                <c:pt idx="0">
                  <c:v>72.290000000000006</c:v>
                </c:pt>
                <c:pt idx="1">
                  <c:v>93.95</c:v>
                </c:pt>
                <c:pt idx="2">
                  <c:v>92.68</c:v>
                </c:pt>
                <c:pt idx="3">
                  <c:v>84.57</c:v>
                </c:pt>
                <c:pt idx="4">
                  <c:v>89.65</c:v>
                </c:pt>
                <c:pt idx="5">
                  <c:v>99.53</c:v>
                </c:pt>
                <c:pt idx="6" formatCode="0.00">
                  <c:v>83.4</c:v>
                </c:pt>
                <c:pt idx="7">
                  <c:v>84.25</c:v>
                </c:pt>
              </c:numCache>
            </c:numRef>
          </c:val>
        </c:ser>
        <c:ser>
          <c:idx val="1"/>
          <c:order val="1"/>
          <c:tx>
            <c:strRef>
              <c:f>'OPV 3 เขต 6'!$D$1</c:f>
              <c:strCache>
                <c:ptCount val="1"/>
                <c:pt idx="0">
                  <c:v>28 มิ.ย.59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24096385542169E-3"/>
                  <c:y val="3.5987389112086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401606425702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066950519011402E-2"/>
                  <c:y val="7.541765244794910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2238780275665E-2"/>
                  <c:y val="-6.5819802483583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066950519011402E-2"/>
                  <c:y val="-1.316396049671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'OPV 3 เขต 6'!$B$2:$B$9</c:f>
              <c:strCache>
                <c:ptCount val="8"/>
                <c:pt idx="0">
                  <c:v>สมุทรปราการ</c:v>
                </c:pt>
                <c:pt idx="1">
                  <c:v>ชลบุรี</c:v>
                </c:pt>
                <c:pt idx="2">
                  <c:v>ปราจีนบุรี</c:v>
                </c:pt>
                <c:pt idx="3">
                  <c:v>สระแก้ว</c:v>
                </c:pt>
                <c:pt idx="4">
                  <c:v>ฉะเชิงเทรา</c:v>
                </c:pt>
                <c:pt idx="5">
                  <c:v>ระยอง</c:v>
                </c:pt>
                <c:pt idx="6">
                  <c:v>จันทบุรี</c:v>
                </c:pt>
                <c:pt idx="7">
                  <c:v>ตราด</c:v>
                </c:pt>
              </c:strCache>
            </c:strRef>
          </c:cat>
          <c:val>
            <c:numRef>
              <c:f>'OPV 3 เขต 6'!$D$2:$D$9</c:f>
              <c:numCache>
                <c:formatCode>0.00</c:formatCode>
                <c:ptCount val="8"/>
                <c:pt idx="0">
                  <c:v>96.75</c:v>
                </c:pt>
                <c:pt idx="1">
                  <c:v>93.24</c:v>
                </c:pt>
                <c:pt idx="2">
                  <c:v>93.08</c:v>
                </c:pt>
                <c:pt idx="3">
                  <c:v>90.92</c:v>
                </c:pt>
                <c:pt idx="4">
                  <c:v>90.56</c:v>
                </c:pt>
                <c:pt idx="5">
                  <c:v>90.55</c:v>
                </c:pt>
                <c:pt idx="6">
                  <c:v>87.67</c:v>
                </c:pt>
                <c:pt idx="7">
                  <c:v>86.64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09088"/>
        <c:axId val="6810624"/>
      </c:barChart>
      <c:catAx>
        <c:axId val="68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6810624"/>
        <c:crosses val="autoZero"/>
        <c:auto val="1"/>
        <c:lblAlgn val="ctr"/>
        <c:lblOffset val="100"/>
        <c:noMultiLvlLbl val="0"/>
      </c:catAx>
      <c:valAx>
        <c:axId val="68106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6809088"/>
        <c:crosses val="autoZero"/>
        <c:crossBetween val="between"/>
        <c:majorUnit val="20"/>
        <c:minorUnit val="2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84218972186368E-2"/>
          <c:y val="6.025694171079124E-2"/>
          <c:w val="0.79473556028567582"/>
          <c:h val="0.72044440476761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'OPV 3 สก'!$C$1</c:f>
              <c:strCache>
                <c:ptCount val="1"/>
                <c:pt idx="0">
                  <c:v>18 พ.ค. 59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'OPV 3 สก'!$B$2:$B$10</c:f>
              <c:strCache>
                <c:ptCount val="9"/>
                <c:pt idx="0">
                  <c:v>ตาพระยา</c:v>
                </c:pt>
                <c:pt idx="1">
                  <c:v>คลองหาด</c:v>
                </c:pt>
                <c:pt idx="2">
                  <c:v>วัฒนานคร</c:v>
                </c:pt>
                <c:pt idx="3">
                  <c:v>อรัญประเทศ</c:v>
                </c:pt>
                <c:pt idx="4">
                  <c:v>โคกสูง</c:v>
                </c:pt>
                <c:pt idx="5">
                  <c:v>วังน้ำเย็น</c:v>
                </c:pt>
                <c:pt idx="6">
                  <c:v>เขาฉกรรจ์</c:v>
                </c:pt>
                <c:pt idx="7">
                  <c:v>เมืองสระแก้ว</c:v>
                </c:pt>
                <c:pt idx="8">
                  <c:v>วังสมบูรณ์</c:v>
                </c:pt>
              </c:strCache>
            </c:strRef>
          </c:cat>
          <c:val>
            <c:numRef>
              <c:f>'OPV 3 สก'!$C$2:$C$10</c:f>
              <c:numCache>
                <c:formatCode>General</c:formatCode>
                <c:ptCount val="9"/>
                <c:pt idx="0">
                  <c:v>85.15</c:v>
                </c:pt>
                <c:pt idx="1">
                  <c:v>90.38</c:v>
                </c:pt>
                <c:pt idx="2">
                  <c:v>88.93</c:v>
                </c:pt>
                <c:pt idx="3">
                  <c:v>84.97</c:v>
                </c:pt>
                <c:pt idx="4">
                  <c:v>89.64</c:v>
                </c:pt>
                <c:pt idx="5">
                  <c:v>85.68</c:v>
                </c:pt>
                <c:pt idx="6">
                  <c:v>79.75</c:v>
                </c:pt>
                <c:pt idx="7">
                  <c:v>84.49</c:v>
                </c:pt>
                <c:pt idx="8">
                  <c:v>83.86</c:v>
                </c:pt>
              </c:numCache>
            </c:numRef>
          </c:val>
        </c:ser>
        <c:ser>
          <c:idx val="1"/>
          <c:order val="1"/>
          <c:tx>
            <c:strRef>
              <c:f>'OPV 3 สก'!$D$1</c:f>
              <c:strCache>
                <c:ptCount val="1"/>
                <c:pt idx="0">
                  <c:v>28 มิ.ย.59 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Lbl>
              <c:idx val="4"/>
              <c:layout>
                <c:manualLayout>
                  <c:x val="4.8278314217571313E-3"/>
                  <c:y val="-6.3162412694749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'OPV 3 สก'!$B$2:$B$10</c:f>
              <c:strCache>
                <c:ptCount val="9"/>
                <c:pt idx="0">
                  <c:v>ตาพระยา</c:v>
                </c:pt>
                <c:pt idx="1">
                  <c:v>คลองหาด</c:v>
                </c:pt>
                <c:pt idx="2">
                  <c:v>วัฒนานคร</c:v>
                </c:pt>
                <c:pt idx="3">
                  <c:v>อรัญประเทศ</c:v>
                </c:pt>
                <c:pt idx="4">
                  <c:v>โคกสูง</c:v>
                </c:pt>
                <c:pt idx="5">
                  <c:v>วังน้ำเย็น</c:v>
                </c:pt>
                <c:pt idx="6">
                  <c:v>เขาฉกรรจ์</c:v>
                </c:pt>
                <c:pt idx="7">
                  <c:v>เมืองสระแก้ว</c:v>
                </c:pt>
                <c:pt idx="8">
                  <c:v>วังสมบูรณ์</c:v>
                </c:pt>
              </c:strCache>
            </c:strRef>
          </c:cat>
          <c:val>
            <c:numRef>
              <c:f>'OPV 3 สก'!$D$2:$D$10</c:f>
              <c:numCache>
                <c:formatCode>General</c:formatCode>
                <c:ptCount val="9"/>
                <c:pt idx="0">
                  <c:v>95.67</c:v>
                </c:pt>
                <c:pt idx="1">
                  <c:v>95.58</c:v>
                </c:pt>
                <c:pt idx="2">
                  <c:v>92.86</c:v>
                </c:pt>
                <c:pt idx="3">
                  <c:v>91.82</c:v>
                </c:pt>
                <c:pt idx="4">
                  <c:v>90.91</c:v>
                </c:pt>
                <c:pt idx="5">
                  <c:v>90.31</c:v>
                </c:pt>
                <c:pt idx="6">
                  <c:v>89.45</c:v>
                </c:pt>
                <c:pt idx="7">
                  <c:v>89.38</c:v>
                </c:pt>
                <c:pt idx="8">
                  <c:v>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6379264"/>
        <c:axId val="96380800"/>
      </c:barChart>
      <c:catAx>
        <c:axId val="963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96380800"/>
        <c:crosses val="autoZero"/>
        <c:auto val="1"/>
        <c:lblAlgn val="ctr"/>
        <c:lblOffset val="100"/>
        <c:noMultiLvlLbl val="0"/>
      </c:catAx>
      <c:valAx>
        <c:axId val="9638080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96379264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'IPV ประเทศ'!$B$2:$B$11</c:f>
              <c:strCache>
                <c:ptCount val="10"/>
                <c:pt idx="0">
                  <c:v>สมุทรสาคร</c:v>
                </c:pt>
                <c:pt idx="1">
                  <c:v>ระยอง</c:v>
                </c:pt>
                <c:pt idx="2">
                  <c:v>ภูเก็ต</c:v>
                </c:pt>
                <c:pt idx="3">
                  <c:v>ระนอง</c:v>
                </c:pt>
                <c:pt idx="4">
                  <c:v>นครปฐม</c:v>
                </c:pt>
                <c:pt idx="5">
                  <c:v>ชลบุรี</c:v>
                </c:pt>
                <c:pt idx="6">
                  <c:v>นนทบุรี</c:v>
                </c:pt>
                <c:pt idx="7">
                  <c:v>พังงา</c:v>
                </c:pt>
                <c:pt idx="8">
                  <c:v>พระนครศรีอยุธยา</c:v>
                </c:pt>
                <c:pt idx="9">
                  <c:v>สระแก้ว</c:v>
                </c:pt>
              </c:strCache>
            </c:strRef>
          </c:cat>
          <c:val>
            <c:numRef>
              <c:f>'IPV ประเทศ'!$C$2:$C$11</c:f>
              <c:numCache>
                <c:formatCode>0.00</c:formatCode>
                <c:ptCount val="10"/>
                <c:pt idx="0">
                  <c:v>143.49</c:v>
                </c:pt>
                <c:pt idx="1">
                  <c:v>111.71</c:v>
                </c:pt>
                <c:pt idx="2">
                  <c:v>106.42</c:v>
                </c:pt>
                <c:pt idx="3">
                  <c:v>104.82</c:v>
                </c:pt>
                <c:pt idx="4">
                  <c:v>91.59</c:v>
                </c:pt>
                <c:pt idx="5">
                  <c:v>90.75</c:v>
                </c:pt>
                <c:pt idx="6">
                  <c:v>88.67</c:v>
                </c:pt>
                <c:pt idx="7">
                  <c:v>85.87</c:v>
                </c:pt>
                <c:pt idx="8">
                  <c:v>81.47</c:v>
                </c:pt>
                <c:pt idx="9">
                  <c:v>80.78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6296960"/>
        <c:axId val="96298496"/>
      </c:barChart>
      <c:catAx>
        <c:axId val="962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96298496"/>
        <c:crosses val="autoZero"/>
        <c:auto val="1"/>
        <c:lblAlgn val="ctr"/>
        <c:lblOffset val="100"/>
        <c:noMultiLvlLbl val="0"/>
      </c:catAx>
      <c:valAx>
        <c:axId val="96298496"/>
        <c:scaling>
          <c:orientation val="minMax"/>
          <c:max val="1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9629696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874403912385797E-2"/>
          <c:y val="7.5759209344115008E-2"/>
          <c:w val="0.7836920363549349"/>
          <c:h val="0.67333149394061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'IPV เขต 6'!$C$1</c:f>
              <c:strCache>
                <c:ptCount val="1"/>
                <c:pt idx="0">
                  <c:v>18 พ.ค. 59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9020446980504042E-3"/>
                  <c:y val="7.1974798619330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40893961008085E-3"/>
                  <c:y val="2.159243958579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8040893961008085E-3"/>
                  <c:y val="2.8789919447732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'IPV เขต 6'!$B$2:$B$9</c:f>
              <c:strCache>
                <c:ptCount val="8"/>
                <c:pt idx="0">
                  <c:v>ระยอง</c:v>
                </c:pt>
                <c:pt idx="1">
                  <c:v>ชลบุรี</c:v>
                </c:pt>
                <c:pt idx="2">
                  <c:v>สระแก้ว</c:v>
                </c:pt>
                <c:pt idx="3">
                  <c:v>ตราด</c:v>
                </c:pt>
                <c:pt idx="4">
                  <c:v>ฉะเชิงเทรา</c:v>
                </c:pt>
                <c:pt idx="5">
                  <c:v>สมุทรปราการ</c:v>
                </c:pt>
                <c:pt idx="6">
                  <c:v>จันทบุรี</c:v>
                </c:pt>
                <c:pt idx="7">
                  <c:v>ปราจีนบุรี</c:v>
                </c:pt>
              </c:strCache>
            </c:strRef>
          </c:cat>
          <c:val>
            <c:numRef>
              <c:f>'IPV เขต 6'!$C$2:$C$9</c:f>
              <c:numCache>
                <c:formatCode>General</c:formatCode>
                <c:ptCount val="8"/>
                <c:pt idx="0">
                  <c:v>101.21</c:v>
                </c:pt>
                <c:pt idx="1">
                  <c:v>80.83</c:v>
                </c:pt>
                <c:pt idx="2">
                  <c:v>75.06</c:v>
                </c:pt>
                <c:pt idx="3">
                  <c:v>75.17</c:v>
                </c:pt>
                <c:pt idx="4">
                  <c:v>64.150000000000006</c:v>
                </c:pt>
                <c:pt idx="5">
                  <c:v>61.47</c:v>
                </c:pt>
                <c:pt idx="6">
                  <c:v>65.569999999999993</c:v>
                </c:pt>
                <c:pt idx="7">
                  <c:v>69.98</c:v>
                </c:pt>
              </c:numCache>
            </c:numRef>
          </c:val>
        </c:ser>
        <c:ser>
          <c:idx val="1"/>
          <c:order val="1"/>
          <c:tx>
            <c:strRef>
              <c:f>'IPV เขต 6'!$D$1</c:f>
              <c:strCache>
                <c:ptCount val="1"/>
                <c:pt idx="0">
                  <c:v>28 มิ.ย.59 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1"/>
              <c:layout>
                <c:manualLayout>
                  <c:x val="1.14122681883024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613409415124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431288635283E-2"/>
                  <c:y val="3.5987399309665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12268188302425E-2"/>
                  <c:y val="7.1974798619330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122681883024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12268188302425E-2"/>
                  <c:y val="1.079621979289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118402282453638E-2"/>
                  <c:y val="-3.5987399309665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'IPV เขต 6'!$B$2:$B$9</c:f>
              <c:strCache>
                <c:ptCount val="8"/>
                <c:pt idx="0">
                  <c:v>ระยอง</c:v>
                </c:pt>
                <c:pt idx="1">
                  <c:v>ชลบุรี</c:v>
                </c:pt>
                <c:pt idx="2">
                  <c:v>สระแก้ว</c:v>
                </c:pt>
                <c:pt idx="3">
                  <c:v>ตราด</c:v>
                </c:pt>
                <c:pt idx="4">
                  <c:v>ฉะเชิงเทรา</c:v>
                </c:pt>
                <c:pt idx="5">
                  <c:v>สมุทรปราการ</c:v>
                </c:pt>
                <c:pt idx="6">
                  <c:v>จันทบุรี</c:v>
                </c:pt>
                <c:pt idx="7">
                  <c:v>ปราจีนบุรี</c:v>
                </c:pt>
              </c:strCache>
            </c:strRef>
          </c:cat>
          <c:val>
            <c:numRef>
              <c:f>'IPV เขต 6'!$D$2:$D$9</c:f>
              <c:numCache>
                <c:formatCode>0.00</c:formatCode>
                <c:ptCount val="8"/>
                <c:pt idx="0">
                  <c:v>110.71</c:v>
                </c:pt>
                <c:pt idx="1">
                  <c:v>90.75</c:v>
                </c:pt>
                <c:pt idx="2">
                  <c:v>80.78</c:v>
                </c:pt>
                <c:pt idx="3">
                  <c:v>76.73</c:v>
                </c:pt>
                <c:pt idx="4">
                  <c:v>75.64</c:v>
                </c:pt>
                <c:pt idx="5">
                  <c:v>75.319999999999993</c:v>
                </c:pt>
                <c:pt idx="6">
                  <c:v>72.38</c:v>
                </c:pt>
                <c:pt idx="7">
                  <c:v>69.569999999999993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36640"/>
        <c:axId val="6889856"/>
      </c:barChart>
      <c:catAx>
        <c:axId val="3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6889856"/>
        <c:crosses val="autoZero"/>
        <c:auto val="1"/>
        <c:lblAlgn val="ctr"/>
        <c:lblOffset val="100"/>
        <c:noMultiLvlLbl val="0"/>
      </c:catAx>
      <c:valAx>
        <c:axId val="68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3536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'IPV สก.รายอำเภอ'!$C$1</c:f>
              <c:strCache>
                <c:ptCount val="1"/>
                <c:pt idx="0">
                  <c:v>เป้าหมาย  (18 พ.ค.59)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2"/>
              <c:layout>
                <c:manualLayout>
                  <c:x val="-3.1298542974901903E-17"/>
                  <c:y val="-1.369276297045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'IPV สก.รายอำเภอ'!$B$2:$B$10</c:f>
              <c:strCache>
                <c:ptCount val="9"/>
                <c:pt idx="0">
                  <c:v>วังน้ำเย็น</c:v>
                </c:pt>
                <c:pt idx="1">
                  <c:v>เขาฉกรรจ์</c:v>
                </c:pt>
                <c:pt idx="2">
                  <c:v>คลองหาด</c:v>
                </c:pt>
                <c:pt idx="3">
                  <c:v>อรัญประเทศ</c:v>
                </c:pt>
                <c:pt idx="4">
                  <c:v>ตาพระยา</c:v>
                </c:pt>
                <c:pt idx="5">
                  <c:v>โคกสูง</c:v>
                </c:pt>
                <c:pt idx="6">
                  <c:v>วัฒนานคร</c:v>
                </c:pt>
                <c:pt idx="7">
                  <c:v>เมืองสระแก้ว</c:v>
                </c:pt>
                <c:pt idx="8">
                  <c:v>วังสมบูรณ์</c:v>
                </c:pt>
              </c:strCache>
            </c:strRef>
          </c:cat>
          <c:val>
            <c:numRef>
              <c:f>'IPV สก.รายอำเภอ'!$C$2:$C$10</c:f>
              <c:numCache>
                <c:formatCode>0.00</c:formatCode>
                <c:ptCount val="9"/>
                <c:pt idx="0">
                  <c:v>114.36</c:v>
                </c:pt>
                <c:pt idx="1">
                  <c:v>110</c:v>
                </c:pt>
                <c:pt idx="2">
                  <c:v>106.19</c:v>
                </c:pt>
                <c:pt idx="3">
                  <c:v>99.12</c:v>
                </c:pt>
                <c:pt idx="4">
                  <c:v>90.52</c:v>
                </c:pt>
                <c:pt idx="5">
                  <c:v>95.1</c:v>
                </c:pt>
                <c:pt idx="6">
                  <c:v>87.95</c:v>
                </c:pt>
                <c:pt idx="7">
                  <c:v>81.599999999999994</c:v>
                </c:pt>
                <c:pt idx="8">
                  <c:v>93.07</c:v>
                </c:pt>
              </c:numCache>
            </c:numRef>
          </c:val>
        </c:ser>
        <c:ser>
          <c:idx val="1"/>
          <c:order val="1"/>
          <c:tx>
            <c:strRef>
              <c:f>'IPV สก.รายอำเภอ'!$D$1</c:f>
              <c:strCache>
                <c:ptCount val="1"/>
                <c:pt idx="0">
                  <c:v>เป้าหมาย  (28 มิ.ย.59)</c:v>
                </c:pt>
              </c:strCache>
            </c:strRef>
          </c:tx>
          <c:spPr>
            <a:solidFill>
              <a:srgbClr val="1AEA1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'IPV สก.รายอำเภอ'!$B$2:$B$10</c:f>
              <c:strCache>
                <c:ptCount val="9"/>
                <c:pt idx="0">
                  <c:v>วังน้ำเย็น</c:v>
                </c:pt>
                <c:pt idx="1">
                  <c:v>เขาฉกรรจ์</c:v>
                </c:pt>
                <c:pt idx="2">
                  <c:v>คลองหาด</c:v>
                </c:pt>
                <c:pt idx="3">
                  <c:v>อรัญประเทศ</c:v>
                </c:pt>
                <c:pt idx="4">
                  <c:v>ตาพระยา</c:v>
                </c:pt>
                <c:pt idx="5">
                  <c:v>โคกสูง</c:v>
                </c:pt>
                <c:pt idx="6">
                  <c:v>วัฒนานคร</c:v>
                </c:pt>
                <c:pt idx="7">
                  <c:v>เมืองสระแก้ว</c:v>
                </c:pt>
                <c:pt idx="8">
                  <c:v>วังสมบูรณ์</c:v>
                </c:pt>
              </c:strCache>
            </c:strRef>
          </c:cat>
          <c:val>
            <c:numRef>
              <c:f>'IPV สก.รายอำเภอ'!$D$2:$D$10</c:f>
              <c:numCache>
                <c:formatCode>0.00</c:formatCode>
                <c:ptCount val="9"/>
                <c:pt idx="0">
                  <c:v>129.41</c:v>
                </c:pt>
                <c:pt idx="1">
                  <c:v>119.76</c:v>
                </c:pt>
                <c:pt idx="2">
                  <c:v>114.93</c:v>
                </c:pt>
                <c:pt idx="3">
                  <c:v>104.27</c:v>
                </c:pt>
                <c:pt idx="4">
                  <c:v>102.87</c:v>
                </c:pt>
                <c:pt idx="5">
                  <c:v>92.19</c:v>
                </c:pt>
                <c:pt idx="6">
                  <c:v>90.75</c:v>
                </c:pt>
                <c:pt idx="7">
                  <c:v>84.16</c:v>
                </c:pt>
                <c:pt idx="8">
                  <c:v>80.849999999999994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4095488"/>
        <c:axId val="34097024"/>
      </c:barChart>
      <c:catAx>
        <c:axId val="3409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4097024"/>
        <c:crosses val="autoZero"/>
        <c:auto val="1"/>
        <c:lblAlgn val="ctr"/>
        <c:lblOffset val="100"/>
        <c:noMultiLvlLbl val="0"/>
      </c:catAx>
      <c:valAx>
        <c:axId val="34097024"/>
        <c:scaling>
          <c:orientation val="minMax"/>
          <c:max val="14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4095488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'10 อันดับแรก'!$C$1</c:f>
              <c:strCache>
                <c:ptCount val="1"/>
                <c:pt idx="0">
                  <c:v>(%) BCG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'10 อันดับแรก'!$D$1</c:f>
              <c:strCache>
                <c:ptCount val="1"/>
                <c:pt idx="0">
                  <c:v>(%) HBV1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อันดับแรก'!$D$2:$D$11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98.28</c:v>
                </c:pt>
              </c:numCache>
            </c:numRef>
          </c:val>
        </c:ser>
        <c:ser>
          <c:idx val="2"/>
          <c:order val="2"/>
          <c:tx>
            <c:strRef>
              <c:f>'10 อันดับแรก'!$E$1</c:f>
              <c:strCache>
                <c:ptCount val="1"/>
                <c:pt idx="0">
                  <c:v>(%) DTP-HB3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อันดับแรก'!$E$2:$E$11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3"/>
          <c:order val="3"/>
          <c:tx>
            <c:strRef>
              <c:f>'10 อันดับแรก'!$F$1</c:f>
              <c:strCache>
                <c:ptCount val="1"/>
                <c:pt idx="0">
                  <c:v>(%) OPV3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อันดับแรก'!$F$2:$F$11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'10 อันดับแรก'!$G$1</c:f>
              <c:strCache>
                <c:ptCount val="1"/>
                <c:pt idx="0">
                  <c:v>(%) MMR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อันดับแรก'!$G$2:$G$11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97.67</c:v>
                </c:pt>
                <c:pt idx="4">
                  <c:v>96.97</c:v>
                </c:pt>
                <c:pt idx="5">
                  <c:v>95.65</c:v>
                </c:pt>
                <c:pt idx="6">
                  <c:v>95.24</c:v>
                </c:pt>
                <c:pt idx="7">
                  <c:v>95.12</c:v>
                </c:pt>
                <c:pt idx="8">
                  <c:v>93.33</c:v>
                </c:pt>
                <c:pt idx="9">
                  <c:v>94.83</c:v>
                </c:pt>
              </c:numCache>
            </c:numRef>
          </c:val>
        </c:ser>
        <c:ser>
          <c:idx val="5"/>
          <c:order val="5"/>
          <c:tx>
            <c:strRef>
              <c:f>'10 อันดับแรก'!$H$1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อันดับแรก'!$B$2:$B$11</c:f>
              <c:strCache>
                <c:ptCount val="10"/>
                <c:pt idx="0">
                  <c:v>02460 รพ.สต.บ้านชุมทอง ตำบลเบญจขร</c:v>
                </c:pt>
                <c:pt idx="1">
                  <c:v>02470 รพ.สต.ทัพไทย ตำบลทัพไทย</c:v>
                </c:pt>
                <c:pt idx="2">
                  <c:v>02491 รพ.สต.บ้านห้วยชัน ตำบลช่องกุ่ม</c:v>
                </c:pt>
                <c:pt idx="3">
                  <c:v>02462 รพ.สต.กุดเกวียน ตำบลตาพระยา</c:v>
                </c:pt>
                <c:pt idx="4">
                  <c:v>02440 รพ.สต.คลองน้ำใส ตำบลโคกปี่ฆ้อง</c:v>
                </c:pt>
                <c:pt idx="5">
                  <c:v>02526 รพ.สต.คลองตะเคียน ตำบลหนองแวง</c:v>
                </c:pt>
                <c:pt idx="6">
                  <c:v>02501 รพ.สต.นิคมสร้างตนเองคลองน้ำใส</c:v>
                </c:pt>
                <c:pt idx="7">
                  <c:v>10869 โรงพยาบาลวัฒนานคร</c:v>
                </c:pt>
                <c:pt idx="8">
                  <c:v>02514 รพ.สต.เขาฉกรรจ์ ตำบลเขาฉกรรจ์</c:v>
                </c:pt>
                <c:pt idx="9">
                  <c:v>02520 รพ.สต.เขาสามสิบ ตำบลเขาสามสิบ</c:v>
                </c:pt>
              </c:strCache>
            </c:strRef>
          </c:cat>
          <c:val>
            <c:numRef>
              <c:f>'10 อันดับแรก'!$H$2:$H$11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99.53</c:v>
                </c:pt>
                <c:pt idx="4">
                  <c:v>99.39</c:v>
                </c:pt>
                <c:pt idx="5">
                  <c:v>99.13</c:v>
                </c:pt>
                <c:pt idx="6">
                  <c:v>99.05</c:v>
                </c:pt>
                <c:pt idx="7">
                  <c:v>99.02</c:v>
                </c:pt>
                <c:pt idx="8">
                  <c:v>98.67</c:v>
                </c:pt>
                <c:pt idx="9">
                  <c:v>98.62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47552"/>
        <c:axId val="33853440"/>
        <c:axId val="0"/>
      </c:bar3DChart>
      <c:catAx>
        <c:axId val="3384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3853440"/>
        <c:crosses val="autoZero"/>
        <c:auto val="1"/>
        <c:lblAlgn val="ctr"/>
        <c:lblOffset val="100"/>
        <c:noMultiLvlLbl val="0"/>
      </c:catAx>
      <c:valAx>
        <c:axId val="338534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3847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'10 สุดท้าย'!$C$1</c:f>
              <c:strCache>
                <c:ptCount val="1"/>
                <c:pt idx="0">
                  <c:v>(%) BCG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6.0882807905512761E-3"/>
                  <c:y val="5.79932453869604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สุดท้าย'!$C$2:$C$11</c:f>
              <c:numCache>
                <c:formatCode>0.00</c:formatCode>
                <c:ptCount val="10"/>
                <c:pt idx="0">
                  <c:v>79.17</c:v>
                </c:pt>
                <c:pt idx="1">
                  <c:v>61.54</c:v>
                </c:pt>
                <c:pt idx="2">
                  <c:v>100</c:v>
                </c:pt>
                <c:pt idx="3">
                  <c:v>93.18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82.93</c:v>
                </c:pt>
                <c:pt idx="8">
                  <c:v>79.59</c:v>
                </c:pt>
                <c:pt idx="9">
                  <c:v>69.569999999999993</c:v>
                </c:pt>
              </c:numCache>
            </c:numRef>
          </c:val>
        </c:ser>
        <c:ser>
          <c:idx val="1"/>
          <c:order val="1"/>
          <c:tx>
            <c:strRef>
              <c:f>'10 สุดท้าย'!$D$1</c:f>
              <c:strCache>
                <c:ptCount val="1"/>
                <c:pt idx="0">
                  <c:v>(%) HBV1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สุดท้าย'!$D$2:$D$11</c:f>
              <c:numCache>
                <c:formatCode>0.00</c:formatCode>
                <c:ptCount val="10"/>
                <c:pt idx="0">
                  <c:v>79.17</c:v>
                </c:pt>
                <c:pt idx="1">
                  <c:v>76.92</c:v>
                </c:pt>
                <c:pt idx="2">
                  <c:v>90</c:v>
                </c:pt>
                <c:pt idx="3">
                  <c:v>90.91</c:v>
                </c:pt>
                <c:pt idx="4">
                  <c:v>87.5</c:v>
                </c:pt>
                <c:pt idx="5">
                  <c:v>96.15</c:v>
                </c:pt>
                <c:pt idx="6">
                  <c:v>90</c:v>
                </c:pt>
                <c:pt idx="7">
                  <c:v>92.68</c:v>
                </c:pt>
                <c:pt idx="8">
                  <c:v>89.8</c:v>
                </c:pt>
                <c:pt idx="9">
                  <c:v>91.3</c:v>
                </c:pt>
              </c:numCache>
            </c:numRef>
          </c:val>
        </c:ser>
        <c:ser>
          <c:idx val="2"/>
          <c:order val="2"/>
          <c:tx>
            <c:strRef>
              <c:f>'10 สุดท้าย'!$E$1</c:f>
              <c:strCache>
                <c:ptCount val="1"/>
                <c:pt idx="0">
                  <c:v>(%) DTP-HB3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สุดท้าย'!$E$2:$E$11</c:f>
              <c:numCache>
                <c:formatCode>0.00</c:formatCode>
                <c:ptCount val="10"/>
                <c:pt idx="0">
                  <c:v>41.67</c:v>
                </c:pt>
                <c:pt idx="1">
                  <c:v>79.489999999999995</c:v>
                </c:pt>
                <c:pt idx="2">
                  <c:v>60</c:v>
                </c:pt>
                <c:pt idx="3">
                  <c:v>72.73</c:v>
                </c:pt>
                <c:pt idx="4">
                  <c:v>68.75</c:v>
                </c:pt>
                <c:pt idx="5">
                  <c:v>76.92</c:v>
                </c:pt>
                <c:pt idx="6">
                  <c:v>70</c:v>
                </c:pt>
                <c:pt idx="7">
                  <c:v>78.05</c:v>
                </c:pt>
                <c:pt idx="8">
                  <c:v>77.55</c:v>
                </c:pt>
                <c:pt idx="9">
                  <c:v>86.96</c:v>
                </c:pt>
              </c:numCache>
            </c:numRef>
          </c:val>
        </c:ser>
        <c:ser>
          <c:idx val="3"/>
          <c:order val="3"/>
          <c:tx>
            <c:strRef>
              <c:f>'10 สุดท้าย'!$F$1</c:f>
              <c:strCache>
                <c:ptCount val="1"/>
                <c:pt idx="0">
                  <c:v>(%) OPV3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สุดท้าย'!$F$2:$F$11</c:f>
              <c:numCache>
                <c:formatCode>0.00</c:formatCode>
                <c:ptCount val="10"/>
                <c:pt idx="0">
                  <c:v>62.5</c:v>
                </c:pt>
                <c:pt idx="1">
                  <c:v>74.36</c:v>
                </c:pt>
                <c:pt idx="2">
                  <c:v>90</c:v>
                </c:pt>
                <c:pt idx="3">
                  <c:v>70.45</c:v>
                </c:pt>
                <c:pt idx="4">
                  <c:v>66.67</c:v>
                </c:pt>
                <c:pt idx="5">
                  <c:v>63.46</c:v>
                </c:pt>
                <c:pt idx="6">
                  <c:v>80</c:v>
                </c:pt>
                <c:pt idx="7">
                  <c:v>78.05</c:v>
                </c:pt>
                <c:pt idx="8">
                  <c:v>77.55</c:v>
                </c:pt>
                <c:pt idx="9">
                  <c:v>86.96</c:v>
                </c:pt>
              </c:numCache>
            </c:numRef>
          </c:val>
        </c:ser>
        <c:ser>
          <c:idx val="4"/>
          <c:order val="4"/>
          <c:tx>
            <c:strRef>
              <c:f>'10 สุดท้าย'!$G$1</c:f>
              <c:strCache>
                <c:ptCount val="1"/>
                <c:pt idx="0">
                  <c:v>(%) MMR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สุดท้าย'!$G$2:$G$11</c:f>
              <c:numCache>
                <c:formatCode>0.00</c:formatCode>
                <c:ptCount val="10"/>
                <c:pt idx="0">
                  <c:v>83.33</c:v>
                </c:pt>
                <c:pt idx="1">
                  <c:v>58.97</c:v>
                </c:pt>
                <c:pt idx="2">
                  <c:v>30</c:v>
                </c:pt>
                <c:pt idx="3">
                  <c:v>54.55</c:v>
                </c:pt>
                <c:pt idx="4">
                  <c:v>62.5</c:v>
                </c:pt>
                <c:pt idx="5">
                  <c:v>57.69</c:v>
                </c:pt>
                <c:pt idx="6">
                  <c:v>55</c:v>
                </c:pt>
                <c:pt idx="7">
                  <c:v>65.849999999999994</c:v>
                </c:pt>
                <c:pt idx="8">
                  <c:v>73.47</c:v>
                </c:pt>
                <c:pt idx="9">
                  <c:v>73.91</c:v>
                </c:pt>
              </c:numCache>
            </c:numRef>
          </c:val>
        </c:ser>
        <c:ser>
          <c:idx val="5"/>
          <c:order val="5"/>
          <c:tx>
            <c:strRef>
              <c:f>'10 สุดท้าย'!$H$1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สุดท้าย'!$B$2:$B$11</c:f>
              <c:strCache>
                <c:ptCount val="10"/>
                <c:pt idx="0">
                  <c:v>10197 รพ.สต.คลองหมากนัด ตำบลบ้านแก้ง</c:v>
                </c:pt>
                <c:pt idx="1">
                  <c:v>02477 สถานีอนามัยคลองหินปูน ตำบลคลองหินปูน</c:v>
                </c:pt>
                <c:pt idx="2">
                  <c:v>02456 รพ.สต.บ้านทับทิมสยาม ตำบลคลองไก่เถื่อน</c:v>
                </c:pt>
                <c:pt idx="3">
                  <c:v>02533 รพ.สต.ทุ่งกบินทร์ ตำบลวังใหม่</c:v>
                </c:pt>
                <c:pt idx="4">
                  <c:v>02438 รพ.สต.หนองไทร ตำบลศาลาลำดวน</c:v>
                </c:pt>
                <c:pt idx="5">
                  <c:v>02482 รพ.สต.บ้านท่าเกวียน ตำบลท่าเกวียน</c:v>
                </c:pt>
                <c:pt idx="6">
                  <c:v>02472 รพ.สต.รัตนะ ตำบลทัพไทย</c:v>
                </c:pt>
                <c:pt idx="7">
                  <c:v>13817 โรงพยาบาลเขาฉกรรจ์</c:v>
                </c:pt>
                <c:pt idx="8">
                  <c:v>02519 รพ.สต.ไทรทอง ตำบลพระเพลิง</c:v>
                </c:pt>
                <c:pt idx="9">
                  <c:v>02476 รพ.สต.บ้านท่าตาสี ตำบลตาหลังใน</c:v>
                </c:pt>
              </c:strCache>
            </c:strRef>
          </c:cat>
          <c:val>
            <c:numRef>
              <c:f>'10 สุดท้าย'!$H$2:$H$11</c:f>
              <c:numCache>
                <c:formatCode>0.00</c:formatCode>
                <c:ptCount val="10"/>
                <c:pt idx="0">
                  <c:v>69.17</c:v>
                </c:pt>
                <c:pt idx="1">
                  <c:v>70.260000000000005</c:v>
                </c:pt>
                <c:pt idx="2">
                  <c:v>74</c:v>
                </c:pt>
                <c:pt idx="3">
                  <c:v>76.36</c:v>
                </c:pt>
                <c:pt idx="4">
                  <c:v>77.08</c:v>
                </c:pt>
                <c:pt idx="5">
                  <c:v>78.849999999999994</c:v>
                </c:pt>
                <c:pt idx="6">
                  <c:v>79</c:v>
                </c:pt>
                <c:pt idx="7">
                  <c:v>79.510000000000005</c:v>
                </c:pt>
                <c:pt idx="8">
                  <c:v>79.59</c:v>
                </c:pt>
                <c:pt idx="9">
                  <c:v>81.739999999999995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21536"/>
        <c:axId val="34323072"/>
        <c:axId val="0"/>
      </c:bar3DChart>
      <c:catAx>
        <c:axId val="3432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4323072"/>
        <c:crosses val="autoZero"/>
        <c:auto val="1"/>
        <c:lblAlgn val="ctr"/>
        <c:lblOffset val="100"/>
        <c:noMultiLvlLbl val="0"/>
      </c:catAx>
      <c:valAx>
        <c:axId val="343230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34321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D8A5-4E5F-4553-BA81-9B50676C36DE}" type="datetimeFigureOut">
              <a:rPr lang="th-TH" smtClean="0"/>
              <a:t>30/06/59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2B5B-9078-4F60-B40C-0678B874B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59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7713"/>
            <a:ext cx="4954588" cy="3717925"/>
          </a:xfrm>
          <a:ln/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 smtClean="0"/>
          </a:p>
        </p:txBody>
      </p:sp>
      <p:sp>
        <p:nvSpPr>
          <p:cNvPr id="184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DC3C-DFAE-4B15-B794-1DDB74E825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A7E199-01C2-4C0A-93BE-208A043F0F57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3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57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4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28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555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640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72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20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A7E199-01C2-4C0A-93BE-208A043F0F57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31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581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68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1964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89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09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796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900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147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A7E199-01C2-4C0A-93BE-208A043F0F57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735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793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405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70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100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6666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745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691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423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1B13-81AA-456D-AB28-9A0E663FFF36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D2DA-36A9-426A-BDD4-8468D4F90895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1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E1FF-D078-4336-926C-D9E4DD10DE5D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3841-1A3C-4FAE-BB8E-65D3B6F0B30B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1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6A83-F7AC-455F-8F67-70AF312EB5B9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2557-23C4-430C-91FF-152A1AF70550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4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2EBE-50B2-42C0-8362-E17453228A9B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E9FA-1FCF-42F8-8557-4245D558D6ED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24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C04E-E9F9-4B9B-97D8-60A6CDD172CB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95ED-419E-495A-8E4D-3D3A6965E98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C852-39FF-421B-844B-DCE2753D4A26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5661-8059-4058-8F0D-5EECB9E7C303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4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984C-747A-487C-93B6-1BE6F691C62B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1246-1062-47D8-ACCF-755696F5E925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2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16F5-2F04-4B30-A54A-CF7556020CB4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ECD1-438D-429F-ADAB-DF5AD36EC82F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0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5029-FFEC-4A72-ADD4-EA9F7D3B6141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B938-74ED-43D4-8CDE-59213A9F7FE6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42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B01A-AE23-4205-BFA0-A65DCE54571C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A1C8-D23E-464C-B4E5-E17A6140D0FC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39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F5B4-0E53-4728-A63C-25251C4660AD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F39B-E881-4230-8685-BF9BCDBB631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7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576F-4ABB-44D7-97AA-E7DF980048C4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E175-98DD-401E-AF4F-E5638A69107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2B7E-20B9-4090-92AF-0DFE57963209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F112-8FCF-4DB8-AF7C-E3D03F67E8AD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1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858D-0680-4A0B-B94B-7D952D528717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A173-DF8D-4782-A42C-C5277B3C57E2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19F9-7DB2-46D4-8E58-C36598EBF1D3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4B1E-3437-45E4-AB7A-A67BEF0C5963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88F6-DA9A-4E36-95D2-44E95903E9DC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9AF8-C9C5-49B5-A19F-DB7539F5662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2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5A8A-668F-4E1A-9696-60395089D686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ABCB-25D6-4625-829A-6D7B9E09BFF2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27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DB35-1023-402E-95AE-0489A9021C24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6637-120D-4268-81E4-E9CD0EBD392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7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ACF2-6F40-40BF-BAE0-F27C8D7D677E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40C9-1F4C-4E10-9CAE-145E6DED3C9E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6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ADC3-479C-4D4C-84F9-BBE660CA6501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7947-981D-4339-8989-6231E62E2C94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38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5160-DCAC-4050-A55A-F33B70E3B286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2A99-D167-4742-BCCC-D01E74F9BE15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92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0DBB-5939-44B9-9AF8-23B919E9ECD6}" type="datetimeFigureOut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8C95-1306-4C07-9D51-EF859BA74D01}" type="slidenum">
              <a:rPr lang="th-TH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2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AC739-B9D4-4264-8118-D9EABF105958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E0F572-89D6-414C-92F0-30E97E2B3627}" type="datetimeFigureOut">
              <a:rPr lang="th-TH" smtClean="0"/>
              <a:t>30/06/59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52498B-F2EC-488B-BD5A-C8FCBB3B485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0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2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2F1B8A-5D50-4BA5-9E36-9FF31608CF49}" type="datetimeFigureOut">
              <a:rPr lang="th-TH" smtClean="0">
                <a:solidFill>
                  <a:srgbClr val="438086"/>
                </a:solidFill>
              </a:rPr>
              <a:pPr/>
              <a:t>30/06/59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A7E199-01C2-4C0A-93BE-208A043F0F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1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ตัวยึดข้อความ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364AD-51CF-457F-9C95-E89C7A9FE29D}" type="datetimeFigureOut">
              <a:rPr lang="th-TH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5C4C2-D6CB-473B-80DF-6EE71BE93BC8}" type="slidenum">
              <a:rPr lang="th-TH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100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ตัวยึดข้อความ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77464-4CBD-460F-932B-5E2A716BD97C}" type="datetimeFigureOut">
              <a:rPr lang="th-TH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30/06/59</a:t>
            </a:fld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2B4AD-21B3-4D6B-8558-87B4B60767DB}" type="slidenum">
              <a:rPr lang="th-TH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0A22E">
                  <a:shade val="75000"/>
                </a:srgb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508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docid=aGnPgH7paHawdM&amp;tbnid=wuvGozzg1QHsqM:&amp;ved=0CAUQjRw&amp;url=http://th.wikipedia.org/wiki/%E0%B9%80%E0%B8%9A%E0%B8%B2%E0%B8%AB%E0%B8%A7%E0%B8%B2%E0%B8%99&amp;ei=q1mUUo7pJ8v9rAfmm4DwDA&amp;bvm=bv.57155469,d.bmk&amp;psig=AFQjCNE4qxgs4f8feqU9Ex7X2wn122adaQ&amp;ust=1385540219881802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th/url?sa=i&amp;rct=j&amp;q=&amp;esrc=s&amp;frm=1&amp;source=images&amp;cd=&amp;cad=rja&amp;docid=5H08cwTFObbkfM&amp;tbnid=bpSpSzIyl1tjtM:&amp;ved=0CAUQjRw&amp;url=http://chittra-chaisuk.blogspot.com/2012/08/blog-post_30.html&amp;ei=oVuUUuPBC8KLrQeBy4CADg&amp;bvm=bv.57155469,d.bmk&amp;psig=AFQjCNEnGplIgps626P6ni3PclLjtDEItg&amp;ust=1385540546124748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.th/url?sa=i&amp;rct=j&amp;q=%E0%B8%AD%E0%B8%B8%E0%B8%9A%E0%B8%B1%E0%B8%95%E0%B8%B4%E0%B9%80%E0%B8%AB%E0%B8%95%E0%B8%B8%20%E0%B8%AA%E0%B8%B2%E0%B8%98%E0%B8%B2%E0%B8%A3%E0%B8%93%E0%B8%A0%E0%B8%B1%E0%B8%A2&amp;source=images&amp;cd=&amp;cad=rja&amp;docid=kYgDu9AshTjGJM&amp;tbnid=mnlr96jZREQcEM:&amp;ved=0CAUQjRw&amp;url=http://chiangrai.prdnorth.in.th/ct/news/viewnews.php?ID=130409161327&amp;ei=8yQ5UrnWGs6FrAeg34GYBA&amp;bvm=bv.52288139,d.bmk&amp;psig=AFQjCNHPLQxgwT69rcjGsOK5Cw1tAVrtsw&amp;ust=1379563099529569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503552" y="1916832"/>
            <a:ext cx="52519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“CD HEART     </a:t>
            </a:r>
            <a:r>
              <a:rPr lang="th-TH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4800" b="1" i="1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i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b="1" i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ควบคุม</a:t>
            </a:r>
            <a:r>
              <a:rPr lang="th-TH" sz="4000" b="1" i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โรคฉับไว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i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    ภายใต้หัวใจเดียวกัน”</a:t>
            </a:r>
          </a:p>
        </p:txBody>
      </p:sp>
      <p:pic>
        <p:nvPicPr>
          <p:cNvPr id="7171" name="Picture 6" descr="https://encrypted-tbn2.gstatic.com/images?q=tbn:ANd9GcSiWetZ-qz2YT2PDoj4Fv8hB2I9-F_Y5_hksaEb2S4gD5n2CV4CS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89" y="1916832"/>
            <a:ext cx="2749359" cy="255093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8" descr="https://encrypted-tbn1.gstatic.com/images?q=tbn:ANd9GcSjB_pdMHLwIyudGznR4w7MYLKVfFZZcU5n_3-wfomnpCveK3H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695" y="2853630"/>
            <a:ext cx="2626265" cy="27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502" y="3141666"/>
            <a:ext cx="305679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Healthy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Excellent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- Accurate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- Rapid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T- Teamwork</a:t>
            </a:r>
            <a:endParaRPr lang="th-TH" sz="36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503552" y="5957603"/>
            <a:ext cx="456593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MOTTO – </a:t>
            </a:r>
            <a:r>
              <a:rPr lang="th-TH" sz="32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กลุ่มงานควบคุม</a:t>
            </a:r>
            <a:r>
              <a:rPr lang="th-TH" sz="32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โรคติดต่อ</a:t>
            </a:r>
            <a:endParaRPr lang="th-TH" sz="32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ดาว 5 แฉก 9"/>
          <p:cNvSpPr/>
          <p:nvPr/>
        </p:nvSpPr>
        <p:spPr>
          <a:xfrm>
            <a:off x="2836851" y="1787004"/>
            <a:ext cx="1009650" cy="80962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 b="1" dirty="0">
              <a:solidFill>
                <a:prstClr val="white"/>
              </a:solidFill>
              <a:cs typeface="TH SarabunPSK" pitchFamily="34" charset="-34"/>
            </a:endParaRPr>
          </a:p>
        </p:txBody>
      </p:sp>
      <p:sp>
        <p:nvSpPr>
          <p:cNvPr id="11" name="ดาว 5 แฉก 9"/>
          <p:cNvSpPr/>
          <p:nvPr/>
        </p:nvSpPr>
        <p:spPr>
          <a:xfrm>
            <a:off x="4372593" y="3789042"/>
            <a:ext cx="1129972" cy="1097657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 b="1" dirty="0">
              <a:solidFill>
                <a:prstClr val="white"/>
              </a:solidFill>
              <a:cs typeface="TH SarabunPSK" pitchFamily="34" charset="-34"/>
            </a:endParaRPr>
          </a:p>
        </p:txBody>
      </p:sp>
      <p:sp>
        <p:nvSpPr>
          <p:cNvPr id="13" name="ดาว 5 แฉก 9"/>
          <p:cNvSpPr/>
          <p:nvPr/>
        </p:nvSpPr>
        <p:spPr>
          <a:xfrm>
            <a:off x="7812360" y="1938150"/>
            <a:ext cx="731158" cy="80962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 b="1" dirty="0">
              <a:solidFill>
                <a:prstClr val="white"/>
              </a:solidFill>
              <a:cs typeface="TH SarabunPSK" pitchFamily="34" charset="-34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37086" y="511175"/>
            <a:ext cx="8395217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ประชุม </a:t>
            </a:r>
            <a:r>
              <a:rPr lang="th-TH" sz="5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คป</a:t>
            </a:r>
            <a:r>
              <a:rPr lang="th-TH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สจ.ประจำเดือนมิถุนายน ๒๕๕๙</a:t>
            </a:r>
            <a:endParaRPr lang="th-TH" sz="5400" b="1" dirty="0">
              <a:solidFill>
                <a:prstClr val="black">
                  <a:lumMod val="95000"/>
                  <a:lumOff val="5000"/>
                </a:prst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283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938" y="752475"/>
            <a:ext cx="8892480" cy="994792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IPV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จังหวัดสระแก้ว 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(ธ.ค.58- </a:t>
            </a:r>
            <a:r>
              <a:rPr lang="th-TH" b="1" dirty="0" err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มิ.ย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59)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96151" y="1783885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660232" y="4977164"/>
            <a:ext cx="778356" cy="36004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</a:rPr>
              <a:t>อำเภอ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2200" y="178388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528712"/>
              </p:ext>
            </p:extLst>
          </p:nvPr>
        </p:nvGraphicFramePr>
        <p:xfrm>
          <a:off x="963423" y="1963905"/>
          <a:ext cx="7498933" cy="366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1560" y="5949280"/>
            <a:ext cx="8068865" cy="76944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ผลงานคือเด็ก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อายุตั้งแต่ 4 เดือนขึ้นไปทุกคนที่ได้รับวัคซีนโปลิโอชนิดฉีด (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IPV) 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ในแต่ละเดือนทั้งเด็กในและนอกพื้นที่รับผิดชอบ (รวมเด็กต่างชาติ) ที่มารับบริการ ตั้งแต่ 1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ธค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.2558 ถึง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2559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910416"/>
            <a:ext cx="8229600" cy="1066800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th-TH" sz="3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ร้อยละของเด็กอายุครบ 1 ปีที่ได้รับวัคซีน </a:t>
            </a:r>
            <a:r>
              <a:rPr lang="en-US" sz="3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BCG, HBV1,  DTPHBV3, OPV3, </a:t>
            </a:r>
            <a:r>
              <a:rPr lang="en-US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M/MMR</a:t>
            </a:r>
            <a:r>
              <a:rPr lang="th-TH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(10 อันดับแรกของจังหวัดสระแก้ว</a:t>
            </a:r>
            <a:r>
              <a:rPr lang="en-US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400" b="1" dirty="0"/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812814"/>
              </p:ext>
            </p:extLst>
          </p:nvPr>
        </p:nvGraphicFramePr>
        <p:xfrm>
          <a:off x="395536" y="1988840"/>
          <a:ext cx="8343899" cy="38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535553" y="623680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วงรี 8"/>
          <p:cNvSpPr/>
          <p:nvPr/>
        </p:nvSpPr>
        <p:spPr>
          <a:xfrm>
            <a:off x="6105959" y="2601822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6677810" y="2601822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08806" y="5786100"/>
            <a:ext cx="80648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ความครอบคลุมของวัคซีนทุกตัวต้องผ่านร้อยละ 90  ยกเว้น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MMR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ร้อยละ 95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2684" y="5010269"/>
            <a:ext cx="2356927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ทั้งหมด 117 หน่วยบริการ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010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910416"/>
            <a:ext cx="8229600" cy="1066800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th-TH" sz="3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ร้อยละของเด็กอายุครบ 1 ปีที่ได้รับวัคซีน </a:t>
            </a:r>
            <a:r>
              <a:rPr lang="en-US" sz="3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BCG, HBV1,  DTPHBV3, OPV3, </a:t>
            </a:r>
            <a:r>
              <a:rPr lang="en-US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M/MMR</a:t>
            </a:r>
            <a:r>
              <a:rPr lang="th-TH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(10 อันดับสุดท้ายของจังหวัดสระแก้ว</a:t>
            </a:r>
            <a:r>
              <a:rPr lang="en-US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4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400" b="1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535553" y="623680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806" y="5786100"/>
            <a:ext cx="80648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ความครอบคลุมของวัคซีนทุกตัวต้องผ่านร้อยละ 90  ยกเว้น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MMR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ร้อยละ 95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684" y="5271533"/>
            <a:ext cx="2356927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ทั้งหมด 117 หน่วยบริการ</a:t>
            </a:r>
            <a:endParaRPr lang="th-TH" sz="2400" dirty="0"/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12895"/>
              </p:ext>
            </p:extLst>
          </p:nvPr>
        </p:nvGraphicFramePr>
        <p:xfrm>
          <a:off x="329803" y="1844824"/>
          <a:ext cx="8343899" cy="401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วงรี 7"/>
          <p:cNvSpPr/>
          <p:nvPr/>
        </p:nvSpPr>
        <p:spPr>
          <a:xfrm>
            <a:off x="2771800" y="2720615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2771800" y="328498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2750888" y="364502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3354519" y="332581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3300952" y="368585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3829240" y="368585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4415638" y="3652383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4415637" y="3304042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4932040" y="3323100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4979426" y="3685854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5445386" y="3407438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6579097" y="3448268"/>
            <a:ext cx="451231" cy="2375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0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92088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th-TH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ผลการดำเนินงานฉีดวัคซีนไข้หวัดใหญ่ ปี พ.ศ. 2559</a:t>
            </a:r>
            <a:endParaRPr lang="th-TH" b="1" dirty="0">
              <a:solidFill>
                <a:srgbClr val="1508B8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444208" y="623609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27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7802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หมายเหตุ : </a:t>
            </a:r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1. กลุ่มเป้าหมาย </a:t>
            </a:r>
            <a:r>
              <a:rPr lang="th-TH" sz="220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คือจำนวนวัคซีน (</a:t>
            </a:r>
            <a:r>
              <a:rPr lang="th-TH" sz="2200" dirty="0" err="1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โด๊ส</a:t>
            </a:r>
            <a:r>
              <a:rPr lang="th-TH" sz="220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) ที่ได้รับจัดสรรให้บุคลากรทางการแพทย์และสาธารณสุขและประชากรกลุ่ม</a:t>
            </a:r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เสี่ยง</a:t>
            </a:r>
          </a:p>
          <a:p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        2. ในช่วง</a:t>
            </a:r>
            <a:r>
              <a:rPr lang="th-TH" sz="220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รณรงค์หมายถึง รับบริการฉีดวัคซีนตั้งแต่วันที่ 1 พฤษภาคม ถึง 31 </a:t>
            </a:r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กรกฎาคม 2559</a:t>
            </a:r>
            <a:endParaRPr lang="th-TH" sz="2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20897"/>
              </p:ext>
            </p:extLst>
          </p:nvPr>
        </p:nvGraphicFramePr>
        <p:xfrm>
          <a:off x="916770" y="1670344"/>
          <a:ext cx="7617296" cy="3292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914"/>
                <a:gridCol w="1690834"/>
                <a:gridCol w="1417568"/>
                <a:gridCol w="1070294"/>
                <a:gridCol w="1730686"/>
              </a:tblGrid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อำเภอ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กลุ่มเป้าหมาย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ช่วงรณรงค์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นอกช่วงรณรงค์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เมืองสระแก้ว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4829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 smtClean="0">
                          <a:effectLst/>
                        </a:rPr>
                        <a:t>1384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 smtClean="0">
                          <a:effectLst/>
                        </a:rPr>
                        <a:t>28.66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คลองหาด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1753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51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2.91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ตาพระยา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2413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0.08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469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วังน้ำเย็นและวังสมบูรณ์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4344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985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 smtClean="0">
                          <a:effectLst/>
                        </a:rPr>
                        <a:t>22.67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วัฒนานคร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3520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 smtClean="0">
                          <a:effectLst/>
                        </a:rPr>
                        <a:t>17.87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อรัญประเทศ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3802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0.00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235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เขาฉกรรจ์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2520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405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16.07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โคกสูง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1192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</a:rPr>
                        <a:t>0.00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/>
                </a:tc>
              </a:tr>
              <a:tr h="327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24373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</a:rPr>
                        <a:t>3456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</a:rPr>
                        <a:t>14.18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</a:rPr>
                        <a:t>238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6409" y="802358"/>
            <a:ext cx="8229600" cy="770054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ข้อเสนอแนะการดำเนินงานฉีดวัคซีน</a:t>
            </a:r>
            <a:r>
              <a:rPr lang="th-TH" b="1" dirty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ไข้หวัดใหญ่ ปี พ.ศ. 2559</a:t>
            </a:r>
            <a:endParaRPr lang="th-TH" b="1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64706"/>
              </p:ext>
            </p:extLst>
          </p:nvPr>
        </p:nvGraphicFramePr>
        <p:xfrm>
          <a:off x="489858" y="1677338"/>
          <a:ext cx="8229600" cy="4599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8416"/>
                <a:gridCol w="1656184"/>
                <a:gridCol w="5915000"/>
              </a:tblGrid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ลำดับที่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อำเภอ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0000FF"/>
                          </a:solidFill>
                        </a:rPr>
                        <a:t>ข้อเสนอแนะจากผลงาน</a:t>
                      </a:r>
                      <a:endParaRPr lang="th-TH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เมืองสระแก้ว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จัดสรรวัคซีนให้แต่ละหน่วยบริการฉีดเอง / ให้บริการแล้วกำลังเร่งดำเนินการ</a:t>
                      </a:r>
                      <a:r>
                        <a:rPr lang="th-TH" baseline="0" dirty="0" smtClean="0"/>
                        <a:t>คีย์ข้อมูล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คลองหาด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โรงพยาบาลดำเนินการฉีดให้ / พื้นที่รับผิดชอบของโรงพยาบาลดำเนินการแล้วส่วนตำบลอื่นจะดำเนินการในเดือนกรกฎาคม</a:t>
                      </a:r>
                      <a:r>
                        <a:rPr lang="th-TH" baseline="0" dirty="0" smtClean="0"/>
                        <a:t> 2559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ตาพระยา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จัดสรรวัคซีนให้แต่ละหน่วยบริการฉีดเอง / รพ.สต.ยังไม่ได้รับจัดสรรวัคซีนจากโรงพยาบาล/ข้อมูลบางส่วนของโรงพยาบาลมีการคีย์แล้วแต่ยังไม่ได้ส่งออกข้อมูล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วังน้ำเย็นและวังสมบูรณ์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จัดสรรวัคซีนให้แต่ละหน่วยบริการฉีดเอง /  ข้อมูลบางส่วนของโรงพยาบาลยังไม่ได้คีย์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วัฒนานคร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โรงพยาบาลดำเนินการฉีดให้ / จะฉีดแล้วเสร็จ</a:t>
                      </a:r>
                      <a:r>
                        <a:rPr lang="th-TH" baseline="0" dirty="0" smtClean="0"/>
                        <a:t> 28 มิ.ย.59 /</a:t>
                      </a:r>
                      <a:r>
                        <a:rPr lang="th-TH" dirty="0" smtClean="0"/>
                        <a:t>ข้อมูลบางส่วนคีย์แล้วแต่ยังไม่ได้ส่งออกข้อมูล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อรัญประเทศ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โรงพยาบาลดำเนินการฉีดให้ / อยู่ระหว่างดำเนินการ</a:t>
                      </a:r>
                      <a:endParaRPr lang="th-TH" dirty="0"/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เขาฉกรรจ์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จัดสรรวัคซีนให้แต่ละหน่วยบริการฉีดเอง /  จะดำเนินการแล้วเสร็จ 1 ก.ค. 59 / ข้อมูลบางส่วนคีย์แล้วแต่ยังไม่ได้ส่งออกข้อมูล</a:t>
                      </a:r>
                    </a:p>
                  </a:txBody>
                  <a:tcPr/>
                </a:tc>
              </a:tr>
              <a:tr h="40780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โคกสูง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โรงพยาบาลดำเนินการฉีดให้ / จะเริ่มดำเนินการ 28 มิ.ย. - 4</a:t>
                      </a:r>
                      <a:r>
                        <a:rPr lang="th-TH" baseline="0" dirty="0" smtClean="0"/>
                        <a:t> ก.ค. 59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43808" y="4823008"/>
            <a:ext cx="2252286" cy="161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0" y="116632"/>
            <a:ext cx="8535248" cy="373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2" descr="http://www.prdnorth.in.th/Images/NewsImg/D13/13040916132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51520" y="4817103"/>
            <a:ext cx="2685402" cy="1703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0" y="3082925"/>
            <a:ext cx="8388350" cy="9223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3.การบาดเจ็บทางถนน </a:t>
            </a:r>
            <a:r>
              <a:rPr lang="th-TH" sz="5400" b="1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pic>
        <p:nvPicPr>
          <p:cNvPr id="15" name="Picture 2" descr="โลโก้ EMS 3 copy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956376" y="5810274"/>
            <a:ext cx="959441" cy="855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-17463" y="3997325"/>
            <a:ext cx="5848351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Roads Traffic Injury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937201" y="2927661"/>
            <a:ext cx="2684311" cy="174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096094" y="4817103"/>
            <a:ext cx="2068193" cy="134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8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แผนภูมิ 1"/>
          <p:cNvGraphicFramePr>
            <a:graphicFrameLocks/>
          </p:cNvGraphicFramePr>
          <p:nvPr/>
        </p:nvGraphicFramePr>
        <p:xfrm>
          <a:off x="285750" y="1714500"/>
          <a:ext cx="8643938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8644877" imgH="3286029" progId="Excel.Chart.8">
                  <p:embed/>
                </p:oleObj>
              </mc:Choice>
              <mc:Fallback>
                <p:oleObj r:id="rId4" imgW="8644877" imgH="32860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14500"/>
                        <a:ext cx="8643938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965802" y="69775"/>
            <a:ext cx="7056438" cy="10779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จำนวนผู้เสียชีวิตจากการบาดเจ็บทางถนนจังหวัดสระแก้ว</a:t>
            </a:r>
          </a:p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ปีงบประมาณ </a:t>
            </a:r>
            <a:r>
              <a:rPr lang="en-US" sz="32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2558-2559 </a:t>
            </a:r>
            <a:r>
              <a:rPr lang="th-TH" sz="32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แยกรายเดือน</a:t>
            </a:r>
            <a:endParaRPr lang="en-US" sz="3200" b="1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270" name="สี่เหลี่ยมผืนผ้า 3"/>
          <p:cNvSpPr>
            <a:spLocks noChangeArrowheads="1"/>
          </p:cNvSpPr>
          <p:nvPr/>
        </p:nvSpPr>
        <p:spPr bwMode="auto">
          <a:xfrm>
            <a:off x="3635375" y="5083175"/>
            <a:ext cx="53657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เสียชีวิต </a:t>
            </a:r>
            <a:r>
              <a:rPr lang="en-US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8 </a:t>
            </a:r>
            <a:r>
              <a:rPr lang="th-TH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เดือน </a:t>
            </a:r>
            <a:r>
              <a:rPr lang="en-US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=</a:t>
            </a:r>
            <a:r>
              <a:rPr lang="th-TH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151 </a:t>
            </a:r>
            <a:r>
              <a:rPr lang="th-TH" sz="2400" b="1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ราย (เฉลี่ย 18.88ราย/เดือน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214313" y="1428750"/>
            <a:ext cx="50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11272" name="สี่เหลี่ยมผืนผ้า 11"/>
          <p:cNvSpPr>
            <a:spLocks noChangeArrowheads="1"/>
          </p:cNvSpPr>
          <p:nvPr/>
        </p:nvSpPr>
        <p:spPr bwMode="auto">
          <a:xfrm>
            <a:off x="214313" y="5599113"/>
            <a:ext cx="8929687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ปีงบฯ </a:t>
            </a:r>
            <a:r>
              <a:rPr lang="en-US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2559 </a:t>
            </a: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8 </a:t>
            </a: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เดือน) อัตราตาย</a:t>
            </a:r>
            <a:r>
              <a:rPr lang="en-US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=</a:t>
            </a: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27.35 </a:t>
            </a: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ต่อแสน ปชก. เกินเป้าหมายที่กำหนด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(เป้าหมาย ปี </a:t>
            </a:r>
            <a:r>
              <a:rPr lang="en-US" sz="2400" b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59 </a:t>
            </a:r>
            <a:r>
              <a:rPr lang="th-TH" sz="2400" b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ไม่เกิน 16 ต่อแสน ปชก.)</a:t>
            </a: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6357938" y="6416675"/>
            <a:ext cx="278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ที่มา </a:t>
            </a:r>
            <a:r>
              <a:rPr lang="en-US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2400" b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รายงาน 19 สาเหตุ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404664"/>
            <a:ext cx="2824249" cy="1486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250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แผนภูมิ 1"/>
          <p:cNvGraphicFramePr>
            <a:graphicFrameLocks/>
          </p:cNvGraphicFramePr>
          <p:nvPr/>
        </p:nvGraphicFramePr>
        <p:xfrm>
          <a:off x="57150" y="1644650"/>
          <a:ext cx="56800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5681964" imgH="3609145" progId="Excel.Chart.8">
                  <p:embed/>
                </p:oleObj>
              </mc:Choice>
              <mc:Fallback>
                <p:oleObj r:id="rId4" imgW="5681964" imgH="36091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644650"/>
                        <a:ext cx="5680075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63330" y="363014"/>
            <a:ext cx="6798113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อัตราเสียชีวิตจากการบาดเจ็บทางถนน จังหวัดสระแก้ว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ปีงบประมาณ  </a:t>
            </a:r>
            <a:r>
              <a:rPr lang="en-US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2559 </a:t>
            </a:r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ต</a:t>
            </a:r>
            <a:r>
              <a:rPr lang="en-US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.-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พ.ค.) </a:t>
            </a:r>
            <a:endParaRPr lang="th-TH" b="1" dirty="0" smtClean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แยก</a:t>
            </a:r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ตามพื้นที่เกิดเหตุ</a:t>
            </a:r>
            <a:endParaRPr lang="en-US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860425" y="1628775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</a:rPr>
              <a:t>ต่อแสน ปชก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842963" y="3417888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3</a:t>
            </a:r>
            <a:endParaRPr lang="th-TH" smtClean="0">
              <a:solidFill>
                <a:prstClr val="white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657225" y="3500438"/>
            <a:ext cx="44307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665413" y="252888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1</a:t>
            </a:r>
            <a:endParaRPr lang="th-TH" smtClean="0">
              <a:solidFill>
                <a:prstClr val="white"/>
              </a:solidFill>
            </a:endParaRPr>
          </a:p>
        </p:txBody>
      </p:sp>
      <p:graphicFrame>
        <p:nvGraphicFramePr>
          <p:cNvPr id="12296" name="วัตถุ 3"/>
          <p:cNvGraphicFramePr>
            <a:graphicFrameLocks/>
          </p:cNvGraphicFramePr>
          <p:nvPr/>
        </p:nvGraphicFramePr>
        <p:xfrm>
          <a:off x="5508625" y="1938338"/>
          <a:ext cx="339407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7" imgW="3389670" imgH="3322608" progId="Excel.Chart.8">
                  <p:embed/>
                </p:oleObj>
              </mc:Choice>
              <mc:Fallback>
                <p:oleObj r:id="rId7" imgW="3389670" imgH="332260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38338"/>
                        <a:ext cx="3394075" cy="332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501650" y="5300663"/>
            <a:ext cx="6721475" cy="4619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อัตราตายจากการบาดเจ็บทางถนนเฉาะคนในพื้นที่ เท่ากับ 19.2 ต่อแสน ปชก. 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523875" y="5762625"/>
            <a:ext cx="63373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b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อัตราตายจากการบาดเจ็บทางถนนทั้งหมด เท่ากับ 27.35 ต่อแสน ปชก.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926"/>
            <a:ext cx="252028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139950"/>
            <a:ext cx="1296988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55576" y="366137"/>
            <a:ext cx="5987897" cy="95410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สรุป</a:t>
            </a: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การดำเนินงานตามมาตรการความปลอดภัย</a:t>
            </a:r>
          </a:p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รถพยาบาลพยาบาล  </a:t>
            </a:r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 rot="10800000">
            <a:off x="7585075" y="5205413"/>
            <a:ext cx="1250950" cy="7508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450" tIns="72780" rIns="99450" bIns="72780" spcCol="1270" anchor="ctr"/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th-TH" sz="1400" dirty="0">
              <a:solidFill>
                <a:prstClr val="white"/>
              </a:solidFill>
            </a:endParaRPr>
          </a:p>
        </p:txBody>
      </p:sp>
      <p:pic>
        <p:nvPicPr>
          <p:cNvPr id="11" name="Picture 10" descr="DSCF86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83" y="3789040"/>
            <a:ext cx="1439764" cy="1228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11622"/>
              </p:ext>
            </p:extLst>
          </p:nvPr>
        </p:nvGraphicFramePr>
        <p:xfrm>
          <a:off x="346075" y="1484313"/>
          <a:ext cx="7261224" cy="482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425"/>
                <a:gridCol w="670875"/>
                <a:gridCol w="503155"/>
                <a:gridCol w="605102"/>
                <a:gridCol w="601813"/>
                <a:gridCol w="618256"/>
                <a:gridCol w="499867"/>
                <a:gridCol w="670875"/>
                <a:gridCol w="591947"/>
                <a:gridCol w="591947"/>
                <a:gridCol w="933962"/>
              </a:tblGrid>
              <a:tr h="339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รถ</a:t>
                      </a:r>
                    </a:p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พยาบาล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(คัน)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 </a:t>
                      </a:r>
                      <a:endParaRPr lang="th-TH" sz="2000" b="1" u="none" strike="noStrike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GPS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ติด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CCTV 2 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อุบัติเหตุ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(ครั้ง) </a:t>
                      </a:r>
                      <a:b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ต.ค.-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พ.ค.59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พขร.</a:t>
                      </a:r>
                      <a:b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b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endParaRPr lang="th-TH" sz="2000" b="1" i="0" u="none" strike="noStrike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ผ่านหลักสูตร</a:t>
                      </a:r>
                      <a:b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พขร.พยาบาล</a:t>
                      </a:r>
                      <a:endParaRPr lang="th-TH" sz="2000" b="1" i="0" u="none" strike="noStrike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ประกันชั้น</a:t>
                      </a:r>
                      <a:b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546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ห้อง</a:t>
                      </a:r>
                      <a:b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คนขับ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นอกรถ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รพร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.สระแก้ว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รพ.คลองหาด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รพ.ตาพระยา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85.71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รพ.วังน้ำเย็น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87.50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รพ.วัฒนานคร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rgbClr val="92D050"/>
                    </a:solidFill>
                  </a:tcPr>
                </a:tc>
              </a:tr>
              <a:tr h="370926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อรัญฯ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รพ.เขาฉกรรจ์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รพ.โคกสูง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28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รพ.วังสมบูรณ์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94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89.58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3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26384"/>
            <a:ext cx="2088233" cy="2013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สี่เหลี่ยมผืนผ้า 1"/>
          <p:cNvSpPr>
            <a:spLocks noChangeArrowheads="1"/>
          </p:cNvSpPr>
          <p:nvPr/>
        </p:nvSpPr>
        <p:spPr bwMode="auto">
          <a:xfrm>
            <a:off x="1042988" y="1150938"/>
            <a:ext cx="6475412" cy="17541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สระแก้ว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(1 ม.ค.59 จนถึง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22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มิ.ย.59)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ผู้ป่วย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136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ราย 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อัตราป่วย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28.80/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แสน</a:t>
            </a:r>
            <a:r>
              <a:rPr lang="th-TH" sz="3600" b="1" dirty="0" err="1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ปชก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ไม่มีผู้ป่วยเสียชีวิต 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สี่เหลี่ยมผืนผ้า 3"/>
          <p:cNvSpPr>
            <a:spLocks noChangeArrowheads="1"/>
          </p:cNvSpPr>
          <p:nvPr/>
        </p:nvSpPr>
        <p:spPr bwMode="auto">
          <a:xfrm>
            <a:off x="87622" y="3140968"/>
            <a:ext cx="4357687" cy="2308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 u="sng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จำแนกรายอำเภอ 3 อันดับแรก</a:t>
            </a:r>
            <a:r>
              <a:rPr lang="th-TH" sz="36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0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1. อ.เขาฉกรรจ์  	  (88.05)</a:t>
            </a:r>
          </a:p>
          <a:p>
            <a:pPr>
              <a:defRPr/>
            </a:pP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2. อ.อรัญประเทศ   </a:t>
            </a:r>
            <a:r>
              <a:rPr lang="th-TH" sz="36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(</a:t>
            </a: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24.74)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3. อ.เมืองสระแก้ว	  (18.47</a:t>
            </a:r>
            <a:r>
              <a:rPr lang="en-US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2" name="สี่เหลี่ยมผืนผ้า 3"/>
          <p:cNvSpPr>
            <a:spLocks noChangeArrowheads="1"/>
          </p:cNvSpPr>
          <p:nvPr/>
        </p:nvSpPr>
        <p:spPr bwMode="auto">
          <a:xfrm>
            <a:off x="4413906" y="3140968"/>
            <a:ext cx="4632325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3600" b="1" u="sng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จำแนกตามกลุ่มอายุ 3 อันดับแรก</a:t>
            </a:r>
            <a:endParaRPr lang="th-TH" sz="36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1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. กลุ่ม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อายุ 10-14 ปี (102.16)</a:t>
            </a:r>
          </a:p>
          <a:p>
            <a:pPr>
              <a:defRPr/>
            </a:pP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2. กลุ่ม</a:t>
            </a: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อายุ  5-9 ปี (62.53)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๓. กลุ่ม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อายุ 15-24 ปี (31.20)                  </a:t>
            </a:r>
          </a:p>
        </p:txBody>
      </p:sp>
      <p:sp>
        <p:nvSpPr>
          <p:cNvPr id="12293" name="สี่เหลี่ยมผืนผ้า 4"/>
          <p:cNvSpPr>
            <a:spLocks noChangeArrowheads="1"/>
          </p:cNvSpPr>
          <p:nvPr/>
        </p:nvSpPr>
        <p:spPr bwMode="auto">
          <a:xfrm>
            <a:off x="1327150" y="5648319"/>
            <a:ext cx="6197600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อัตราส่วนผู้ป่วยเพศชายต่อเพศหญิง 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= 1.02 : 1</a:t>
            </a:r>
            <a:endParaRPr lang="th-TH" sz="32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56367"/>
            <a:ext cx="1728192" cy="168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500" y="214313"/>
            <a:ext cx="342900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1.โรค</a:t>
            </a: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ไข้เลือดออก</a:t>
            </a:r>
            <a:endParaRPr lang="en-US" sz="4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300192" y="6309320"/>
            <a:ext cx="2810070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รง.506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22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10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42938" y="642938"/>
            <a:ext cx="8001000" cy="10779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</a:rPr>
              <a:t>ตารางแสดง</a:t>
            </a:r>
            <a:r>
              <a:rPr lang="th-TH" sz="3200" dirty="0" smtClean="0">
                <a:solidFill>
                  <a:srgbClr val="0000FF"/>
                </a:solidFill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</a:rPr>
              <a:t>ตำบลเกิดโรคไข้เลือดออกสูงสุด 5 อันดับแรก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</a:rPr>
              <a:t>(22 พฤษภาคม - 18 มิถุนายน 2559)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10191"/>
              </p:ext>
            </p:extLst>
          </p:nvPr>
        </p:nvGraphicFramePr>
        <p:xfrm>
          <a:off x="500063" y="2000250"/>
          <a:ext cx="8392417" cy="2454010"/>
        </p:xfrm>
        <a:graphic>
          <a:graphicData uri="http://schemas.openxmlformats.org/drawingml/2006/table">
            <a:tbl>
              <a:tblPr/>
              <a:tblGrid>
                <a:gridCol w="903585"/>
                <a:gridCol w="1440160"/>
                <a:gridCol w="1368152"/>
                <a:gridCol w="1512168"/>
                <a:gridCol w="3168352"/>
              </a:tblGrid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อันดับ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ตำบล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อำเภอ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จำนวน(ราย)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หมู่บ้านที่เสี่ยง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หนองหว้า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เขาฉกรรจ์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ม.24 </a:t>
                      </a: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ลานไผ่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ศาลาลำดวน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เมือง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ม.1 ศาลาลำดวน </a:t>
                      </a:r>
                      <a:r>
                        <a:rPr lang="en-US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,</a:t>
                      </a:r>
                      <a:r>
                        <a:rPr lang="en-US" sz="28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ม.6 ท่าช้าง </a:t>
                      </a:r>
                      <a:endParaRPr lang="en-US" sz="28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สระขวัญ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เมือง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ม.8 คลองปูน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ทุ่งมหาเจริญ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วังน้ำเย็น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ม.1 ทุ่งมหาเจริญ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1311" name="TextBox 4"/>
          <p:cNvSpPr txBox="1">
            <a:spLocks noChangeArrowheads="1"/>
          </p:cNvSpPr>
          <p:nvPr/>
        </p:nvSpPr>
        <p:spPr bwMode="auto">
          <a:xfrm>
            <a:off x="642938" y="5429250"/>
            <a:ext cx="7500937" cy="5842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</a:rPr>
              <a:t>หมายเหตุ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ngsana New" pitchFamily="18" charset="-34"/>
              </a:rPr>
              <a:t>: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พื้นที่เสี่ยง คือ พื้นที่ที่พบผู้ป่วยย้อนหลัง 4 สัปดาห์ 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13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300192" y="6309320"/>
            <a:ext cx="2810070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รง.506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22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4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138324" y="820960"/>
            <a:ext cx="9005860" cy="754081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th-TH" sz="2500" b="1" u="sng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ร้อยละของเด็กอายุครบ 1 ปีที่ได้รับวัคซีน </a:t>
            </a:r>
            <a:r>
              <a:rPr lang="en-US" sz="2500" b="1" u="sng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BCG, HBV1,  DTPHBV3, OPV3, M/MMR </a:t>
            </a:r>
            <a:r>
              <a:rPr lang="th-TH" sz="2500" b="1" u="sng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แยกรายอำเภอ </a:t>
            </a:r>
            <a:endParaRPr lang="th-TH" sz="2500" u="sng" dirty="0" smtClean="0">
              <a:solidFill>
                <a:srgbClr val="006600"/>
              </a:solidFill>
            </a:endParaRPr>
          </a:p>
        </p:txBody>
      </p:sp>
      <p:sp>
        <p:nvSpPr>
          <p:cNvPr id="52" name="ชื่อเรื่อง 1"/>
          <p:cNvSpPr txBox="1">
            <a:spLocks/>
          </p:cNvSpPr>
          <p:nvPr/>
        </p:nvSpPr>
        <p:spPr>
          <a:xfrm>
            <a:off x="6517974" y="6309320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8873"/>
            <a:ext cx="8208912" cy="40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กลุ่ม 53"/>
          <p:cNvGrpSpPr/>
          <p:nvPr/>
        </p:nvGrpSpPr>
        <p:grpSpPr>
          <a:xfrm>
            <a:off x="1094769" y="2062423"/>
            <a:ext cx="7463080" cy="2805644"/>
            <a:chOff x="1630558" y="2528052"/>
            <a:chExt cx="7463080" cy="2805644"/>
          </a:xfrm>
        </p:grpSpPr>
        <p:sp>
          <p:nvSpPr>
            <p:cNvPr id="55" name="TextBox 54"/>
            <p:cNvSpPr txBox="1"/>
            <p:nvPr/>
          </p:nvSpPr>
          <p:spPr>
            <a:xfrm>
              <a:off x="1663216" y="252805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100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62468" y="257539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100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58750" y="256450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98.64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05268" y="2553619"/>
              <a:ext cx="604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99.84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62672" y="258015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98.81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41848" y="2594698"/>
              <a:ext cx="62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99.21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66594" y="262479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95.20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42144" y="263580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89.28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98980" y="2643604"/>
              <a:ext cx="53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96.53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1574" y="3212976"/>
              <a:ext cx="636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99.71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41444" y="3717032"/>
              <a:ext cx="604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93.51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50235" y="4391772"/>
              <a:ext cx="604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95.58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30558" y="4913689"/>
              <a:ext cx="604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81.42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20616" y="3203781"/>
              <a:ext cx="587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95.67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486266" y="3792904"/>
              <a:ext cx="556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95.05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03714" y="4379498"/>
              <a:ext cx="628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95.67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14600" y="4940361"/>
              <a:ext cx="556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80.00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71667" y="3225552"/>
              <a:ext cx="53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99.09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48878" y="3794924"/>
              <a:ext cx="668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91.36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59765" y="4379497"/>
              <a:ext cx="668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90.91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59765" y="4951246"/>
              <a:ext cx="668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86.36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96412" y="3227244"/>
              <a:ext cx="623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98.05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06283" y="3785730"/>
              <a:ext cx="592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93.83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95397" y="4392075"/>
              <a:ext cx="592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92.86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95397" y="4985596"/>
              <a:ext cx="592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81.66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72916" y="3212976"/>
              <a:ext cx="598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96.76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71900" y="3760576"/>
              <a:ext cx="566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89.73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61014" y="4410465"/>
              <a:ext cx="566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91.82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71900" y="4971328"/>
              <a:ext cx="566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79.90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34008" y="3269272"/>
              <a:ext cx="53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97.29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11220" y="3784214"/>
              <a:ext cx="635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88.93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11220" y="4434103"/>
              <a:ext cx="635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89.38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22106" y="4994966"/>
              <a:ext cx="635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80.23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76332" y="3302106"/>
              <a:ext cx="677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95.20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75316" y="3849706"/>
              <a:ext cx="646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89.69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64430" y="4423393"/>
              <a:ext cx="646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89.45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53544" y="4995142"/>
              <a:ext cx="646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77.22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12532" y="3302106"/>
              <a:ext cx="616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95.67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17668" y="3804649"/>
              <a:ext cx="584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90.52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09486" y="4434103"/>
              <a:ext cx="584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90.31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31258" y="4995142"/>
              <a:ext cx="584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75.05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498980" y="3300593"/>
              <a:ext cx="535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96.53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465306" y="3891737"/>
              <a:ext cx="616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88.89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77208" y="4456051"/>
              <a:ext cx="616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87.50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57827" y="4995142"/>
              <a:ext cx="616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70.14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806" y="5786100"/>
            <a:ext cx="80648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ความครอบคลุมของวัคซีนทุกตัวต้องผ่านร้อยละ 90  ยกเว้น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MMR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ร้อยละ 95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1" name="วงรี 100"/>
          <p:cNvSpPr/>
          <p:nvPr/>
        </p:nvSpPr>
        <p:spPr>
          <a:xfrm>
            <a:off x="7042055" y="2114521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" name="วงรี 103"/>
          <p:cNvSpPr/>
          <p:nvPr/>
        </p:nvSpPr>
        <p:spPr>
          <a:xfrm>
            <a:off x="4486385" y="3247486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วงรี 104"/>
          <p:cNvSpPr/>
          <p:nvPr/>
        </p:nvSpPr>
        <p:spPr>
          <a:xfrm>
            <a:off x="5313145" y="3226638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วงรี 105"/>
          <p:cNvSpPr/>
          <p:nvPr/>
        </p:nvSpPr>
        <p:spPr>
          <a:xfrm>
            <a:off x="6206869" y="3247460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วงรี 106"/>
          <p:cNvSpPr/>
          <p:nvPr/>
        </p:nvSpPr>
        <p:spPr>
          <a:xfrm>
            <a:off x="7933013" y="3289491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วงรี 107"/>
          <p:cNvSpPr/>
          <p:nvPr/>
        </p:nvSpPr>
        <p:spPr>
          <a:xfrm>
            <a:off x="5343224" y="3856621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วงรี 108"/>
          <p:cNvSpPr/>
          <p:nvPr/>
        </p:nvSpPr>
        <p:spPr>
          <a:xfrm>
            <a:off x="6206869" y="3845911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0" name="วงรี 109"/>
          <p:cNvSpPr/>
          <p:nvPr/>
        </p:nvSpPr>
        <p:spPr>
          <a:xfrm>
            <a:off x="7911749" y="3922113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1" name="วงรี 110"/>
          <p:cNvSpPr/>
          <p:nvPr/>
        </p:nvSpPr>
        <p:spPr>
          <a:xfrm>
            <a:off x="7880415" y="4437390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" name="วงรี 111"/>
          <p:cNvSpPr/>
          <p:nvPr/>
        </p:nvSpPr>
        <p:spPr>
          <a:xfrm>
            <a:off x="7076743" y="4398286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วงรี 112"/>
          <p:cNvSpPr/>
          <p:nvPr/>
        </p:nvSpPr>
        <p:spPr>
          <a:xfrm>
            <a:off x="6206869" y="4474732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วงรี 113"/>
          <p:cNvSpPr/>
          <p:nvPr/>
        </p:nvSpPr>
        <p:spPr>
          <a:xfrm>
            <a:off x="5313145" y="4428546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วงรี 114"/>
          <p:cNvSpPr/>
          <p:nvPr/>
        </p:nvSpPr>
        <p:spPr>
          <a:xfrm>
            <a:off x="4500361" y="4437390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วงรี 115"/>
          <p:cNvSpPr/>
          <p:nvPr/>
        </p:nvSpPr>
        <p:spPr>
          <a:xfrm>
            <a:off x="3647478" y="4417308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วงรี 116"/>
          <p:cNvSpPr/>
          <p:nvPr/>
        </p:nvSpPr>
        <p:spPr>
          <a:xfrm>
            <a:off x="2755014" y="4399288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8" name="วงรี 117"/>
          <p:cNvSpPr/>
          <p:nvPr/>
        </p:nvSpPr>
        <p:spPr>
          <a:xfrm>
            <a:off x="1939681" y="4392720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9" name="วงรี 118"/>
          <p:cNvSpPr/>
          <p:nvPr/>
        </p:nvSpPr>
        <p:spPr>
          <a:xfrm>
            <a:off x="1071056" y="4369082"/>
            <a:ext cx="616562" cy="475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วงรี 101"/>
          <p:cNvSpPr/>
          <p:nvPr/>
        </p:nvSpPr>
        <p:spPr>
          <a:xfrm>
            <a:off x="1884198" y="0"/>
            <a:ext cx="4982628" cy="847010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2. งานสร้างเสริมภูมิคุ้มกันโรค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489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2770" y="730703"/>
            <a:ext cx="8363272" cy="1037658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OPV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 (10 อันดับแรกของประเทศ)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343944" y="5703405"/>
            <a:ext cx="4312096" cy="533400"/>
          </a:xfrm>
          <a:prstGeom prst="rect">
            <a:avLst/>
          </a:prstGeom>
          <a:solidFill>
            <a:srgbClr val="FFC000"/>
          </a:solidFill>
        </p:spPr>
        <p:txBody>
          <a:bodyPr vert="horz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จ.สระแก้ว อยู่ลำดับที่ 42 ของประเทศ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535553" y="623680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571877"/>
              </p:ext>
            </p:extLst>
          </p:nvPr>
        </p:nvGraphicFramePr>
        <p:xfrm>
          <a:off x="971600" y="1916832"/>
          <a:ext cx="727280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907155" y="1670212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7831697" y="4581128"/>
            <a:ext cx="1008112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752474"/>
            <a:ext cx="8229600" cy="834541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OPV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เขต 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6</a:t>
            </a:r>
            <a:endParaRPr lang="th-TH" sz="3600" b="1" dirty="0">
              <a:solidFill>
                <a:srgbClr val="00B050"/>
              </a:solidFill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5291" y="1670212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403648" y="5725177"/>
            <a:ext cx="5040560" cy="533400"/>
          </a:xfrm>
          <a:prstGeom prst="rect">
            <a:avLst/>
          </a:prstGeom>
          <a:solidFill>
            <a:srgbClr val="FFC00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sz="2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จ.สระแก้วอยู่ลำดับที่ 4 ของเขต 6 จากทั้งหมด 8 จังหวัด</a:t>
            </a:r>
            <a:endParaRPr lang="th-TH" sz="24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7452320" y="4725144"/>
            <a:ext cx="1008112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จังหวัด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535553" y="623680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687803"/>
              </p:ext>
            </p:extLst>
          </p:nvPr>
        </p:nvGraphicFramePr>
        <p:xfrm>
          <a:off x="755576" y="1772816"/>
          <a:ext cx="7992888" cy="385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792088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OPV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 จังหวัดสระแก้ว แยกรายอำเภอ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40698" y="1782513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20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236296" y="5229200"/>
            <a:ext cx="778356" cy="36004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</a:rPr>
              <a:t>อำเภอ</a:t>
            </a:r>
            <a:endParaRPr lang="th-TH" sz="20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444208" y="6236095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67851"/>
              </p:ext>
            </p:extLst>
          </p:nvPr>
        </p:nvGraphicFramePr>
        <p:xfrm>
          <a:off x="616492" y="2055146"/>
          <a:ext cx="7891742" cy="40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88978" y="723333"/>
            <a:ext cx="8229600" cy="1066800"/>
          </a:xfrm>
          <a:prstGeom prst="rect">
            <a:avLst/>
          </a:prstGeom>
          <a:solidFill>
            <a:srgbClr val="FF7C80"/>
          </a:solidFill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IPV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(10 อันดับแรกของประเทศ)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83568" y="1792938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20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677138" y="4797152"/>
            <a:ext cx="778356" cy="36004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</a:rPr>
              <a:t>จังหวัด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434339" y="5217308"/>
            <a:ext cx="4312096" cy="533400"/>
          </a:xfrm>
          <a:prstGeom prst="rect">
            <a:avLst/>
          </a:prstGeom>
          <a:solidFill>
            <a:srgbClr val="FFC000"/>
          </a:solidFill>
        </p:spPr>
        <p:txBody>
          <a:bodyPr vert="horz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จ.สระแก้วอยู่ลำดับที่ 10 ของประเทศ </a:t>
            </a:r>
            <a:endParaRPr lang="th-TH" b="1" dirty="0">
              <a:solidFill>
                <a:srgbClr val="1508B8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143600" y="1802404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3" name="แผนภูมิ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61266"/>
              </p:ext>
            </p:extLst>
          </p:nvPr>
        </p:nvGraphicFramePr>
        <p:xfrm>
          <a:off x="488978" y="1962150"/>
          <a:ext cx="8043462" cy="36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560" y="5949280"/>
            <a:ext cx="8068865" cy="76944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ผลงานคือเด็ก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อายุตั้งแต่ 4 เดือนขึ้นไปทุกคนที่ได้รับวัคซีนโปลิโอชนิดฉีด (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IPV) 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ในแต่ละเดือนทั้งเด็กในและนอกพื้นที่รับผิดชอบ (รวมเด็กต่างชาติ) ที่มารับบริการ ตั้งแต่ 1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ธค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.2558 ถึง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2559</a:t>
            </a:r>
          </a:p>
        </p:txBody>
      </p:sp>
    </p:spTree>
    <p:extLst>
      <p:ext uri="{BB962C8B-B14F-4D97-AF65-F5344CB8AC3E}">
        <p14:creationId xmlns:p14="http://schemas.microsoft.com/office/powerpoint/2010/main" val="3534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51520" y="729216"/>
            <a:ext cx="8640960" cy="994792"/>
          </a:xfrm>
          <a:prstGeom prst="rect">
            <a:avLst/>
          </a:prstGeom>
          <a:solidFill>
            <a:srgbClr val="FF7C80"/>
          </a:solidFill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ความครอบคลุมการได้รับวัคซีน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IPV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เขต 6 (ธ.ค.58- 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มิ.ย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59)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96" y="1772999"/>
            <a:ext cx="778357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  <a:cs typeface="Angsana New" pitchFamily="18" charset="-34"/>
              </a:rPr>
              <a:t>ร้อยละ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948264" y="4914251"/>
            <a:ext cx="778356" cy="36004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gsana New" pitchFamily="18" charset="-34"/>
              </a:rPr>
              <a:t>จังหวัด</a:t>
            </a:r>
            <a:endParaRPr lang="th-TH" sz="1800" b="1" dirty="0">
              <a:solidFill>
                <a:prstClr val="black">
                  <a:lumMod val="95000"/>
                  <a:lumOff val="5000"/>
                </a:prstClr>
              </a:solidFill>
              <a:latin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367813" y="5191777"/>
            <a:ext cx="5040560" cy="533400"/>
          </a:xfrm>
          <a:prstGeom prst="rect">
            <a:avLst/>
          </a:prstGeom>
          <a:solidFill>
            <a:srgbClr val="FFC00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***</a:t>
            </a:r>
            <a:r>
              <a:rPr lang="th-TH" sz="2400" b="1" dirty="0" smtClean="0">
                <a:solidFill>
                  <a:srgbClr val="1508B8"/>
                </a:solidFill>
                <a:latin typeface="Angsana New" pitchFamily="18" charset="-34"/>
                <a:cs typeface="Angsana New" pitchFamily="18" charset="-34"/>
              </a:rPr>
              <a:t>จ.สระแก้วอยู่ลำดับที่ 3 ของเขต 6 จากทั้งหมด 8 จังหวัด</a:t>
            </a:r>
            <a:endParaRPr lang="th-TH" sz="2400" b="1" dirty="0">
              <a:solidFill>
                <a:srgbClr val="1508B8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6289848" y="1772999"/>
            <a:ext cx="2592288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3" name="แผนภูมิ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28402"/>
              </p:ext>
            </p:extLst>
          </p:nvPr>
        </p:nvGraphicFramePr>
        <p:xfrm>
          <a:off x="827584" y="1794209"/>
          <a:ext cx="7488832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949280"/>
            <a:ext cx="8068865" cy="76944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ผลงานคือเด็ก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อายุตั้งแต่ 4 เดือนขึ้นไปทุกคนที่ได้รับวัคซีนโปลิโอชนิดฉีด (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IPV) 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ในแต่ละเดือนทั้งเด็กในและนอกพื้นที่รับผิดชอบ (รวมเด็กต่างชาติ) ที่มารับบริการ ตั้งแต่ 1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ธค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.2558 ถึง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28 มิ.ย.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2559</a:t>
            </a:r>
          </a:p>
        </p:txBody>
      </p:sp>
    </p:spTree>
    <p:extLst>
      <p:ext uri="{BB962C8B-B14F-4D97-AF65-F5344CB8AC3E}">
        <p14:creationId xmlns:p14="http://schemas.microsoft.com/office/powerpoint/2010/main" val="2045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ทางเดิน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ทางเดิน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1440</Words>
  <Application>Microsoft Office PowerPoint</Application>
  <PresentationFormat>On-screen Show (4:3)</PresentationFormat>
  <Paragraphs>392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ทางเดิน</vt:lpstr>
      <vt:lpstr>ในเมือง</vt:lpstr>
      <vt:lpstr>1_ในเมือง</vt:lpstr>
      <vt:lpstr>2_ในเมือง</vt:lpstr>
      <vt:lpstr>2_ทางเดิน</vt:lpstr>
      <vt:lpstr>1_ทางเดิน</vt:lpstr>
      <vt:lpstr>Microsoft Excel Chart</vt:lpstr>
      <vt:lpstr>PowerPoint Presentation</vt:lpstr>
      <vt:lpstr>PowerPoint Presentation</vt:lpstr>
      <vt:lpstr>PowerPoint Presentation</vt:lpstr>
      <vt:lpstr>ร้อยละของเด็กอายุครบ 1 ปีที่ได้รับวัคซีน BCG, HBV1,  DTPHBV3, OPV3, M/MMR แยกรายอำเภอ </vt:lpstr>
      <vt:lpstr>ความครอบคลุมการได้รับวัคซีน OPV3 (10 อันดับแรกของประเทศ)</vt:lpstr>
      <vt:lpstr>ความครอบคลุมการได้รับวัคซีน OPV3 เขต 6</vt:lpstr>
      <vt:lpstr>ความครอบคลุมการได้รับวัคซีน OPV3 จังหวัดสระแก้ว แยกรายอำเภอ</vt:lpstr>
      <vt:lpstr>PowerPoint Presentation</vt:lpstr>
      <vt:lpstr>PowerPoint Presentation</vt:lpstr>
      <vt:lpstr>ความครอบคลุมการได้รับวัคซีน IPV จังหวัดสระแก้ว (ธ.ค.58- มิ.ย 59)</vt:lpstr>
      <vt:lpstr>ร้อยละของเด็กอายุครบ 1 ปีที่ได้รับวัคซีน BCG, HBV1,  DTPHBV3, OPV3, M/MMR (10 อันดับแรกของจังหวัดสระแก้ว) </vt:lpstr>
      <vt:lpstr>ร้อยละของเด็กอายุครบ 1 ปีที่ได้รับวัคซีน BCG, HBV1,  DTPHBV3, OPV3, M/MMR (10 อันดับสุดท้ายของจังหวัดสระแก้ว) </vt:lpstr>
      <vt:lpstr>ผลการดำเนินงานฉีดวัคซีนไข้หวัดใหญ่ ปี พ.ศ. 2559</vt:lpstr>
      <vt:lpstr>ข้อเสนอแนะการดำเนินงานฉีดวัคซีนไข้หวัดใหญ่ ปี พ.ศ. 2559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daracat</cp:lastModifiedBy>
  <cp:revision>46</cp:revision>
  <cp:lastPrinted>2016-06-28T13:24:36Z</cp:lastPrinted>
  <dcterms:created xsi:type="dcterms:W3CDTF">2016-06-24T02:24:10Z</dcterms:created>
  <dcterms:modified xsi:type="dcterms:W3CDTF">2016-06-30T09:47:59Z</dcterms:modified>
</cp:coreProperties>
</file>