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63" r:id="rId5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636BA-E2B5-4354-89E8-EB0993B16253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EED6A-3E4E-4A34-9709-E09085FB51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301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227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392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37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726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202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50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78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073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885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682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371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A6D5-E9CE-46BB-97DB-4192111115E5}" type="datetimeFigureOut">
              <a:rPr lang="th-TH" smtClean="0"/>
              <a:t>30/11/59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67DB4-B14F-4AAE-948E-5654061E303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097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fo.cfo.in.th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08012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b="1" dirty="0" smtClean="0"/>
              <a:t>สรุปวาระการประชุม </a:t>
            </a:r>
            <a:r>
              <a:rPr lang="en-US" b="1" dirty="0" smtClean="0"/>
              <a:t>CFO </a:t>
            </a:r>
            <a:r>
              <a:rPr lang="th-TH" b="1" dirty="0" smtClean="0"/>
              <a:t>เขต 6 </a:t>
            </a:r>
            <a:br>
              <a:rPr lang="th-TH" b="1" dirty="0" smtClean="0"/>
            </a:br>
            <a:r>
              <a:rPr lang="th-TH" b="1" dirty="0" smtClean="0"/>
              <a:t>ครั้งที่ 1/2560</a:t>
            </a:r>
            <a:br>
              <a:rPr lang="th-TH" b="1" dirty="0" smtClean="0"/>
            </a:b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8136904" cy="482453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/>
            <a:r>
              <a:rPr lang="th-TH" sz="3600" b="1" dirty="0" smtClean="0">
                <a:solidFill>
                  <a:schemeClr val="bg1"/>
                </a:solidFill>
              </a:rPr>
              <a:t>	</a:t>
            </a:r>
            <a:r>
              <a:rPr lang="th-TH" sz="3600" b="1" dirty="0" smtClean="0">
                <a:solidFill>
                  <a:schemeClr val="tx1"/>
                </a:solidFill>
              </a:rPr>
              <a:t>1.คำสั่งแต่งตั้ง</a:t>
            </a:r>
            <a:r>
              <a:rPr lang="en-US" sz="3600" b="1" dirty="0" smtClean="0">
                <a:solidFill>
                  <a:schemeClr val="tx1"/>
                </a:solidFill>
              </a:rPr>
              <a:t> CFO  </a:t>
            </a:r>
            <a:r>
              <a:rPr lang="th-TH" sz="3600" b="1" dirty="0" smtClean="0">
                <a:solidFill>
                  <a:schemeClr val="tx1"/>
                </a:solidFill>
              </a:rPr>
              <a:t>เขต 6 โดยมี นายอภิรัต กตัญญุตานนท์ นายแพทย์</a:t>
            </a:r>
            <a:r>
              <a:rPr lang="th-TH" sz="3600" b="1" dirty="0" smtClean="0">
                <a:solidFill>
                  <a:schemeClr val="tx1"/>
                </a:solidFill>
              </a:rPr>
              <a:t>เชี่ยวชาญ(</a:t>
            </a:r>
            <a:r>
              <a:rPr lang="th-TH" sz="3600" b="1" dirty="0" smtClean="0">
                <a:solidFill>
                  <a:schemeClr val="tx1"/>
                </a:solidFill>
              </a:rPr>
              <a:t>ด้านเวช</a:t>
            </a:r>
            <a:r>
              <a:rPr lang="th-TH" sz="3600" b="1" dirty="0" smtClean="0">
                <a:solidFill>
                  <a:schemeClr val="tx1"/>
                </a:solidFill>
              </a:rPr>
              <a:t>กรรมป้องกัน</a:t>
            </a:r>
            <a:r>
              <a:rPr lang="th-TH" sz="3600" b="1" dirty="0" smtClean="0">
                <a:solidFill>
                  <a:schemeClr val="tx1"/>
                </a:solidFill>
              </a:rPr>
              <a:t>) </a:t>
            </a:r>
            <a:r>
              <a:rPr lang="th-TH" sz="3600" b="1" dirty="0" err="1" smtClean="0">
                <a:solidFill>
                  <a:schemeClr val="tx1"/>
                </a:solidFill>
              </a:rPr>
              <a:t>สสจ</a:t>
            </a:r>
            <a:r>
              <a:rPr lang="th-TH" sz="3600" b="1" dirty="0" smtClean="0">
                <a:solidFill>
                  <a:schemeClr val="tx1"/>
                </a:solidFill>
              </a:rPr>
              <a:t>.ฉะเชิงเทรา เป็นประธาน </a:t>
            </a:r>
          </a:p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	2.ผลการประเมิน </a:t>
            </a:r>
            <a:r>
              <a:rPr lang="en-US" sz="3600" b="1" dirty="0" smtClean="0">
                <a:solidFill>
                  <a:schemeClr val="tx1"/>
                </a:solidFill>
              </a:rPr>
              <a:t>FAI </a:t>
            </a:r>
            <a:r>
              <a:rPr lang="th-TH" sz="3600" b="1" dirty="0" err="1" smtClean="0">
                <a:solidFill>
                  <a:schemeClr val="tx1"/>
                </a:solidFill>
              </a:rPr>
              <a:t>ไตรมาส</a:t>
            </a:r>
            <a:r>
              <a:rPr lang="th-TH" sz="3600" b="1" dirty="0" smtClean="0">
                <a:solidFill>
                  <a:schemeClr val="tx1"/>
                </a:solidFill>
              </a:rPr>
              <a:t> 4  </a:t>
            </a:r>
            <a:r>
              <a:rPr lang="th-TH" sz="3600" b="1" dirty="0" smtClean="0">
                <a:solidFill>
                  <a:schemeClr val="tx1"/>
                </a:solidFill>
              </a:rPr>
              <a:t>ปี 2559 จังหวัดสระแก้ว ได้คะแนนร้อยละ 88.00 ค่าเฉลี่ยทั้งเขต ได้คะแนน  ร้อยละ  91.14 ผ่านเกณฑ์</a:t>
            </a:r>
          </a:p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	3. ประสิทธิภาพ</a:t>
            </a:r>
            <a:r>
              <a:rPr lang="th-TH" sz="3600" b="1" dirty="0">
                <a:solidFill>
                  <a:schemeClr val="tx1"/>
                </a:solidFill>
              </a:rPr>
              <a:t>ของการบริหารการเงินการคลังควบคุมปัญหาการเงินระดับ 7 </a:t>
            </a:r>
            <a:r>
              <a:rPr lang="th-TH" sz="3600" b="1" dirty="0" err="1">
                <a:solidFill>
                  <a:schemeClr val="tx1"/>
                </a:solidFill>
              </a:rPr>
              <a:t>ไตรมาส</a:t>
            </a:r>
            <a:r>
              <a:rPr lang="th-TH" sz="3600" b="1" dirty="0">
                <a:solidFill>
                  <a:schemeClr val="tx1"/>
                </a:solidFill>
              </a:rPr>
              <a:t> 4  ของเขต 6 ผลงานมีระดับ 7 จำนวน 4 แห่ง เป็น</a:t>
            </a:r>
            <a:r>
              <a:rPr lang="th-TH" sz="3600" b="1" dirty="0" smtClean="0">
                <a:solidFill>
                  <a:schemeClr val="tx1"/>
                </a:solidFill>
              </a:rPr>
              <a:t>ของ จันทบุรี  </a:t>
            </a:r>
            <a:r>
              <a:rPr lang="th-TH" sz="3600" b="1" dirty="0">
                <a:solidFill>
                  <a:schemeClr val="tx1"/>
                </a:solidFill>
              </a:rPr>
              <a:t>สระแก้วไม่มีระดับ 7</a:t>
            </a:r>
          </a:p>
          <a:p>
            <a:pPr algn="l"/>
            <a:endParaRPr lang="th-TH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8136904" cy="61926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th-TH" sz="3600" b="1" dirty="0" smtClean="0">
                <a:solidFill>
                  <a:schemeClr val="bg1"/>
                </a:solidFill>
              </a:rPr>
              <a:t>	</a:t>
            </a:r>
            <a:r>
              <a:rPr lang="th-TH" sz="3600" b="1" dirty="0" smtClean="0">
                <a:solidFill>
                  <a:schemeClr val="tx1"/>
                </a:solidFill>
              </a:rPr>
              <a:t>4. ตัวชี้วัด ปี 60 คือ ประสิทธิภาพการบริหารการเงินสามารถควบคุมปัญหาการเงินระดับ 7 ไม่เกินร้อยละ 10 สำหรับเขต 6 มีมติที่ประชุม ให้ดำเนินการดังนี้</a:t>
            </a:r>
          </a:p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		4.1</a:t>
            </a:r>
            <a:r>
              <a:rPr lang="th-TH" sz="3600" b="1" dirty="0">
                <a:solidFill>
                  <a:schemeClr val="tx1"/>
                </a:solidFill>
              </a:rPr>
              <a:t>. </a:t>
            </a:r>
            <a:r>
              <a:rPr lang="th-TH" sz="3600" b="1" dirty="0" err="1">
                <a:solidFill>
                  <a:schemeClr val="tx1"/>
                </a:solidFill>
              </a:rPr>
              <a:t>ไตรมาส</a:t>
            </a:r>
            <a:r>
              <a:rPr lang="th-TH" sz="3600" b="1" dirty="0">
                <a:solidFill>
                  <a:schemeClr val="tx1"/>
                </a:solidFill>
              </a:rPr>
              <a:t> 1, </a:t>
            </a:r>
            <a:r>
              <a:rPr lang="th-TH" sz="3600" b="1" dirty="0" err="1">
                <a:solidFill>
                  <a:schemeClr val="tx1"/>
                </a:solidFill>
              </a:rPr>
              <a:t>ไตรมาส</a:t>
            </a:r>
            <a:r>
              <a:rPr lang="th-TH" sz="3600" b="1" dirty="0">
                <a:solidFill>
                  <a:schemeClr val="tx1"/>
                </a:solidFill>
              </a:rPr>
              <a:t> 3 คณะกรรมการจังหวัดประเมินหน่วยบริการของ</a:t>
            </a:r>
            <a:r>
              <a:rPr lang="th-TH" sz="3600" b="1" dirty="0" smtClean="0">
                <a:solidFill>
                  <a:schemeClr val="tx1"/>
                </a:solidFill>
              </a:rPr>
              <a:t>ตนเอง และ</a:t>
            </a:r>
            <a:r>
              <a:rPr lang="th-TH" sz="3600" b="1" dirty="0" err="1" smtClean="0">
                <a:solidFill>
                  <a:schemeClr val="tx1"/>
                </a:solidFill>
              </a:rPr>
              <a:t>ไตร</a:t>
            </a:r>
            <a:r>
              <a:rPr lang="th-TH" sz="3600" b="1" dirty="0" err="1">
                <a:solidFill>
                  <a:schemeClr val="tx1"/>
                </a:solidFill>
              </a:rPr>
              <a:t>มาส</a:t>
            </a:r>
            <a:r>
              <a:rPr lang="th-TH" sz="3600" b="1" dirty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2,</a:t>
            </a:r>
            <a:r>
              <a:rPr lang="th-TH" sz="3600" b="1" dirty="0" err="1" smtClean="0">
                <a:solidFill>
                  <a:schemeClr val="tx1"/>
                </a:solidFill>
              </a:rPr>
              <a:t>ไตร</a:t>
            </a:r>
            <a:r>
              <a:rPr lang="th-TH" sz="3600" b="1" dirty="0" err="1">
                <a:solidFill>
                  <a:schemeClr val="tx1"/>
                </a:solidFill>
              </a:rPr>
              <a:t>มาส</a:t>
            </a:r>
            <a:r>
              <a:rPr lang="th-TH" sz="3600" b="1" dirty="0">
                <a:solidFill>
                  <a:schemeClr val="tx1"/>
                </a:solidFill>
              </a:rPr>
              <a:t> 4 </a:t>
            </a:r>
            <a:r>
              <a:rPr lang="th-TH" sz="3600" b="1" dirty="0" smtClean="0">
                <a:solidFill>
                  <a:schemeClr val="tx1"/>
                </a:solidFill>
              </a:rPr>
              <a:t>ประเมิน</a:t>
            </a:r>
            <a:r>
              <a:rPr lang="th-TH" sz="3600" b="1" dirty="0">
                <a:solidFill>
                  <a:schemeClr val="tx1"/>
                </a:solidFill>
              </a:rPr>
              <a:t>ภายในเขต ข้ามจังหวัด  โดยประเมิน</a:t>
            </a:r>
            <a:r>
              <a:rPr lang="th-TH" sz="3600" b="1" dirty="0" smtClean="0">
                <a:solidFill>
                  <a:schemeClr val="tx1"/>
                </a:solidFill>
              </a:rPr>
              <a:t>แบบงู</a:t>
            </a:r>
            <a:r>
              <a:rPr lang="th-TH" sz="3600" b="1" dirty="0">
                <a:solidFill>
                  <a:schemeClr val="tx1"/>
                </a:solidFill>
              </a:rPr>
              <a:t>กินหาง   	</a:t>
            </a:r>
            <a:r>
              <a:rPr lang="th-TH" sz="3600" b="1" dirty="0" smtClean="0">
                <a:solidFill>
                  <a:schemeClr val="tx1"/>
                </a:solidFill>
              </a:rPr>
              <a:t>	4.2.</a:t>
            </a:r>
            <a:r>
              <a:rPr lang="th-TH" sz="3600" b="1" dirty="0">
                <a:solidFill>
                  <a:schemeClr val="tx1"/>
                </a:solidFill>
              </a:rPr>
              <a:t>ส่งผลการประเมิน ราย</a:t>
            </a:r>
            <a:r>
              <a:rPr lang="th-TH" sz="3600" b="1" dirty="0" err="1">
                <a:solidFill>
                  <a:schemeClr val="tx1"/>
                </a:solidFill>
              </a:rPr>
              <a:t>ไตรมาส</a:t>
            </a:r>
            <a:r>
              <a:rPr lang="th-TH" sz="3600" b="1" dirty="0">
                <a:solidFill>
                  <a:schemeClr val="tx1"/>
                </a:solidFill>
              </a:rPr>
              <a:t> </a:t>
            </a:r>
            <a:r>
              <a:rPr lang="th-TH" sz="3600" b="1" dirty="0" err="1">
                <a:solidFill>
                  <a:schemeClr val="tx1"/>
                </a:solidFill>
              </a:rPr>
              <a:t>ทางเว็ปไซต์</a:t>
            </a:r>
            <a:r>
              <a:rPr lang="th-TH" sz="3600" b="1" dirty="0">
                <a:solidFill>
                  <a:schemeClr val="tx1"/>
                </a:solidFill>
              </a:rPr>
              <a:t>กลุ่มงานประกันสุขภาพ </a:t>
            </a:r>
            <a:r>
              <a:rPr lang="en-US" sz="3600" b="1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sz="3600" b="1" dirty="0" smtClean="0">
                <a:solidFill>
                  <a:schemeClr val="tx1"/>
                </a:solidFill>
                <a:hlinkClick r:id="rId2"/>
              </a:rPr>
              <a:t>hfo.cfo.in.th</a:t>
            </a:r>
            <a:endParaRPr lang="th-TH" sz="3600" b="1" dirty="0" smtClean="0">
              <a:solidFill>
                <a:schemeClr val="tx1"/>
              </a:solidFill>
            </a:endParaRP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	</a:t>
            </a:r>
            <a:r>
              <a:rPr lang="th-TH" sz="3600" b="1" dirty="0" smtClean="0">
                <a:solidFill>
                  <a:schemeClr val="tx1"/>
                </a:solidFill>
              </a:rPr>
              <a:t>	4.3 </a:t>
            </a:r>
            <a:r>
              <a:rPr lang="th-TH" sz="3600" b="1" dirty="0">
                <a:solidFill>
                  <a:schemeClr val="tx1"/>
                </a:solidFill>
              </a:rPr>
              <a:t>จังหวัดแต่งตั้งคณะกรรมการบริหารการเงินการคลังระดับจังหวัด และกำกับติดตาม 4.4.การพัฒนาระบบบัญชีเกณฑ์คงค้าง โปรแกรม</a:t>
            </a:r>
            <a:r>
              <a:rPr lang="en-US" sz="3600" b="1" dirty="0">
                <a:solidFill>
                  <a:schemeClr val="tx1"/>
                </a:solidFill>
              </a:rPr>
              <a:t>GL </a:t>
            </a:r>
            <a:r>
              <a:rPr lang="th-TH" sz="3600" b="1" dirty="0">
                <a:solidFill>
                  <a:schemeClr val="tx1"/>
                </a:solidFill>
              </a:rPr>
              <a:t>เป็น </a:t>
            </a:r>
            <a:r>
              <a:rPr lang="en-US" sz="3600" b="1" dirty="0">
                <a:solidFill>
                  <a:schemeClr val="tx1"/>
                </a:solidFill>
              </a:rPr>
              <a:t>Electronic Accounting  </a:t>
            </a:r>
            <a:r>
              <a:rPr lang="th-TH" sz="3600" b="1" dirty="0">
                <a:solidFill>
                  <a:schemeClr val="tx1"/>
                </a:solidFill>
              </a:rPr>
              <a:t>มติที่ประชุม ให้แต่ละจังหวัดคัดเลือก รพ.ที่มีความพร้อม 1-2 แห่ง เข้าร่วมเป็น รพ.นำร่อง</a:t>
            </a:r>
          </a:p>
          <a:p>
            <a:pPr algn="l"/>
            <a:endParaRPr lang="en-US" sz="3600" b="1" dirty="0">
              <a:solidFill>
                <a:schemeClr val="tx1"/>
              </a:solidFill>
            </a:endParaRPr>
          </a:p>
          <a:p>
            <a:pPr algn="l"/>
            <a:endParaRPr lang="th-TH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0960" cy="64087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/>
            <a:r>
              <a:rPr lang="th-TH" sz="3600" b="1" dirty="0" smtClean="0">
                <a:solidFill>
                  <a:schemeClr val="bg1"/>
                </a:solidFill>
              </a:rPr>
              <a:t>	</a:t>
            </a:r>
            <a:r>
              <a:rPr lang="th-TH" sz="5800" b="1" dirty="0" smtClean="0">
                <a:solidFill>
                  <a:prstClr val="black"/>
                </a:solidFill>
              </a:rPr>
              <a:t>5.สรุปผลระบบ</a:t>
            </a:r>
            <a:r>
              <a:rPr lang="th-TH" sz="5800" b="1" dirty="0">
                <a:solidFill>
                  <a:prstClr val="black"/>
                </a:solidFill>
              </a:rPr>
              <a:t>บัญชีของเขต 6 ปี </a:t>
            </a:r>
            <a:r>
              <a:rPr lang="th-TH" sz="5800" b="1" dirty="0" smtClean="0">
                <a:solidFill>
                  <a:prstClr val="black"/>
                </a:solidFill>
              </a:rPr>
              <a:t> </a:t>
            </a:r>
            <a:r>
              <a:rPr lang="th-TH" sz="5800" b="1" dirty="0">
                <a:solidFill>
                  <a:prstClr val="black"/>
                </a:solidFill>
              </a:rPr>
              <a:t>2559 เฉลี่ยทั้งเขต ระดับ </a:t>
            </a:r>
            <a:r>
              <a:rPr lang="en-US" sz="5800" b="1" dirty="0">
                <a:solidFill>
                  <a:prstClr val="black"/>
                </a:solidFill>
              </a:rPr>
              <a:t>B </a:t>
            </a:r>
            <a:r>
              <a:rPr lang="th-TH" sz="5800" b="1" dirty="0">
                <a:solidFill>
                  <a:prstClr val="black"/>
                </a:solidFill>
              </a:rPr>
              <a:t>คะแนน 77.18 </a:t>
            </a:r>
            <a:r>
              <a:rPr lang="th-TH" sz="5800" b="1" dirty="0" smtClean="0">
                <a:solidFill>
                  <a:prstClr val="black"/>
                </a:solidFill>
              </a:rPr>
              <a:t>ค่าเฉลี่ย</a:t>
            </a:r>
            <a:r>
              <a:rPr lang="th-TH" sz="5800" b="1" dirty="0">
                <a:solidFill>
                  <a:prstClr val="black"/>
                </a:solidFill>
              </a:rPr>
              <a:t>ยังอยู่ที่ ระดับ </a:t>
            </a:r>
            <a:r>
              <a:rPr lang="en-US" sz="5800" b="1" dirty="0">
                <a:solidFill>
                  <a:prstClr val="black"/>
                </a:solidFill>
              </a:rPr>
              <a:t>B </a:t>
            </a:r>
            <a:r>
              <a:rPr lang="th-TH" sz="5800" b="1" dirty="0">
                <a:solidFill>
                  <a:prstClr val="black"/>
                </a:solidFill>
              </a:rPr>
              <a:t>ตลอด 3 ปี  </a:t>
            </a:r>
            <a:r>
              <a:rPr lang="th-TH" sz="5800" b="1" dirty="0" smtClean="0">
                <a:solidFill>
                  <a:prstClr val="black"/>
                </a:solidFill>
              </a:rPr>
              <a:t>พบว่า</a:t>
            </a:r>
            <a:r>
              <a:rPr lang="th-TH" sz="5800" b="1" dirty="0">
                <a:solidFill>
                  <a:prstClr val="black"/>
                </a:solidFill>
              </a:rPr>
              <a:t>ปัญหาอุปสรรค เกิดจาการขาดแคลนนักบัญชี และนักบัญชีเปลี่ยนบ่อย </a:t>
            </a:r>
            <a:r>
              <a:rPr lang="th-TH" sz="5800" b="1" dirty="0" smtClean="0">
                <a:solidFill>
                  <a:prstClr val="black"/>
                </a:solidFill>
              </a:rPr>
              <a:t> การ</a:t>
            </a:r>
            <a:r>
              <a:rPr lang="th-TH" sz="5800" b="1" dirty="0">
                <a:solidFill>
                  <a:prstClr val="black"/>
                </a:solidFill>
              </a:rPr>
              <a:t>ดำเนินการเชิงระบบ นักบัญชีไม่สามารถขอความร่วมมือจากฝ่ายต่างๆในการให้ข้อมูลที่เป็นปัจจุบันได้</a:t>
            </a:r>
          </a:p>
          <a:p>
            <a:pPr lvl="0" algn="l"/>
            <a:r>
              <a:rPr lang="th-TH" sz="5800" b="1" dirty="0" smtClean="0">
                <a:solidFill>
                  <a:prstClr val="black"/>
                </a:solidFill>
              </a:rPr>
              <a:t>	6</a:t>
            </a:r>
            <a:r>
              <a:rPr lang="th-TH" sz="5800" b="1" dirty="0">
                <a:solidFill>
                  <a:prstClr val="black"/>
                </a:solidFill>
              </a:rPr>
              <a:t>. ชี้แจงเกณฑ์</a:t>
            </a:r>
            <a:r>
              <a:rPr lang="en-US" sz="5800" b="1" dirty="0">
                <a:solidFill>
                  <a:prstClr val="black"/>
                </a:solidFill>
              </a:rPr>
              <a:t>FAI </a:t>
            </a:r>
            <a:r>
              <a:rPr lang="th-TH" sz="5800" b="1" dirty="0">
                <a:solidFill>
                  <a:prstClr val="black"/>
                </a:solidFill>
              </a:rPr>
              <a:t>ปี 2560 มีดังนี้</a:t>
            </a:r>
          </a:p>
          <a:p>
            <a:pPr lvl="0" algn="l"/>
            <a:r>
              <a:rPr lang="th-TH" sz="5800" b="1" dirty="0">
                <a:solidFill>
                  <a:prstClr val="black"/>
                </a:solidFill>
              </a:rPr>
              <a:t>	-</a:t>
            </a:r>
            <a:r>
              <a:rPr lang="th-TH" sz="5800" b="1" dirty="0" smtClean="0">
                <a:solidFill>
                  <a:prstClr val="black"/>
                </a:solidFill>
              </a:rPr>
              <a:t>การ</a:t>
            </a:r>
            <a:r>
              <a:rPr lang="th-TH" sz="5800" b="1" dirty="0">
                <a:solidFill>
                  <a:prstClr val="black"/>
                </a:solidFill>
              </a:rPr>
              <a:t>พัฒนาระบบการควบคุมภายใน (</a:t>
            </a:r>
            <a:r>
              <a:rPr lang="en-US" sz="5800" b="1" dirty="0">
                <a:solidFill>
                  <a:prstClr val="black"/>
                </a:solidFill>
              </a:rPr>
              <a:t>IC) </a:t>
            </a:r>
            <a:r>
              <a:rPr lang="th-TH" sz="5800" b="1" dirty="0" smtClean="0">
                <a:solidFill>
                  <a:prstClr val="black"/>
                </a:solidFill>
              </a:rPr>
              <a:t>น้ำหนัก  20</a:t>
            </a:r>
            <a:r>
              <a:rPr lang="en-US" sz="5800" b="1" dirty="0" smtClean="0">
                <a:solidFill>
                  <a:prstClr val="black"/>
                </a:solidFill>
              </a:rPr>
              <a:t>%</a:t>
            </a:r>
            <a:endParaRPr lang="th-TH" sz="5800" b="1" dirty="0">
              <a:solidFill>
                <a:prstClr val="black"/>
              </a:solidFill>
            </a:endParaRPr>
          </a:p>
          <a:p>
            <a:pPr lvl="0" algn="l"/>
            <a:r>
              <a:rPr lang="th-TH" sz="5800" b="1" dirty="0" smtClean="0">
                <a:solidFill>
                  <a:prstClr val="black"/>
                </a:solidFill>
              </a:rPr>
              <a:t>           -การ</a:t>
            </a:r>
            <a:r>
              <a:rPr lang="th-TH" sz="5800" b="1" dirty="0">
                <a:solidFill>
                  <a:prstClr val="black"/>
                </a:solidFill>
              </a:rPr>
              <a:t>พัฒนาคุณภาพบัญชี (</a:t>
            </a:r>
            <a:r>
              <a:rPr lang="en-US" sz="5800" b="1" dirty="0">
                <a:solidFill>
                  <a:prstClr val="black"/>
                </a:solidFill>
              </a:rPr>
              <a:t>AC) </a:t>
            </a:r>
            <a:r>
              <a:rPr lang="th-TH" sz="5800" b="1" dirty="0" smtClean="0">
                <a:solidFill>
                  <a:prstClr val="black"/>
                </a:solidFill>
              </a:rPr>
              <a:t>น้ำหนัก  20</a:t>
            </a:r>
            <a:r>
              <a:rPr lang="en-US" sz="5800" b="1" dirty="0" smtClean="0">
                <a:solidFill>
                  <a:prstClr val="black"/>
                </a:solidFill>
              </a:rPr>
              <a:t>%</a:t>
            </a:r>
            <a:endParaRPr lang="th-TH" sz="5800" b="1" dirty="0">
              <a:solidFill>
                <a:prstClr val="black"/>
              </a:solidFill>
            </a:endParaRPr>
          </a:p>
          <a:p>
            <a:pPr lvl="0" algn="l"/>
            <a:r>
              <a:rPr lang="th-TH" sz="5800" b="1" dirty="0" smtClean="0">
                <a:solidFill>
                  <a:prstClr val="black"/>
                </a:solidFill>
              </a:rPr>
              <a:t>           -การ</a:t>
            </a:r>
            <a:r>
              <a:rPr lang="th-TH" sz="5800" b="1" dirty="0">
                <a:solidFill>
                  <a:prstClr val="black"/>
                </a:solidFill>
              </a:rPr>
              <a:t>เพิ่มประสิทธิภาพการบริหาร</a:t>
            </a:r>
            <a:r>
              <a:rPr lang="th-TH" sz="5800" b="1" dirty="0" smtClean="0">
                <a:solidFill>
                  <a:prstClr val="black"/>
                </a:solidFill>
              </a:rPr>
              <a:t>การเงินการ</a:t>
            </a:r>
            <a:r>
              <a:rPr lang="th-TH" sz="5800" b="1" dirty="0">
                <a:solidFill>
                  <a:prstClr val="black"/>
                </a:solidFill>
              </a:rPr>
              <a:t>คลัง (</a:t>
            </a:r>
            <a:r>
              <a:rPr lang="en-US" sz="5800" b="1" dirty="0">
                <a:solidFill>
                  <a:prstClr val="black"/>
                </a:solidFill>
              </a:rPr>
              <a:t>FM) </a:t>
            </a:r>
            <a:r>
              <a:rPr lang="th-TH" sz="5800" b="1" dirty="0" smtClean="0">
                <a:solidFill>
                  <a:prstClr val="black"/>
                </a:solidFill>
              </a:rPr>
              <a:t>น้ำหนัก 30</a:t>
            </a:r>
            <a:r>
              <a:rPr lang="en-US" sz="5800" b="1" dirty="0" smtClean="0">
                <a:solidFill>
                  <a:prstClr val="black"/>
                </a:solidFill>
              </a:rPr>
              <a:t>%</a:t>
            </a:r>
            <a:endParaRPr lang="th-TH" sz="5800" b="1" dirty="0">
              <a:solidFill>
                <a:prstClr val="black"/>
              </a:solidFill>
            </a:endParaRPr>
          </a:p>
          <a:p>
            <a:pPr lvl="0" algn="l"/>
            <a:r>
              <a:rPr lang="th-TH" sz="5800" b="1" dirty="0" smtClean="0">
                <a:solidFill>
                  <a:prstClr val="black"/>
                </a:solidFill>
              </a:rPr>
              <a:t>           -การ</a:t>
            </a:r>
            <a:r>
              <a:rPr lang="th-TH" sz="5800" b="1" dirty="0">
                <a:solidFill>
                  <a:prstClr val="black"/>
                </a:solidFill>
              </a:rPr>
              <a:t>บริหารต้นทุนอย่างมีประสิทธิภาพ (</a:t>
            </a:r>
            <a:r>
              <a:rPr lang="en-US" sz="5800" b="1" dirty="0">
                <a:solidFill>
                  <a:prstClr val="black"/>
                </a:solidFill>
              </a:rPr>
              <a:t>UC)</a:t>
            </a:r>
            <a:r>
              <a:rPr lang="th-TH" sz="5800" b="1" dirty="0" smtClean="0">
                <a:solidFill>
                  <a:prstClr val="black"/>
                </a:solidFill>
              </a:rPr>
              <a:t>น้ำหนัก 30</a:t>
            </a:r>
            <a:r>
              <a:rPr lang="en-US" sz="5800" b="1" dirty="0" smtClean="0">
                <a:solidFill>
                  <a:prstClr val="black"/>
                </a:solidFill>
              </a:rPr>
              <a:t>%</a:t>
            </a:r>
            <a:endParaRPr lang="th-TH" sz="5800" b="1" dirty="0" smtClean="0">
              <a:solidFill>
                <a:prstClr val="black"/>
              </a:solidFill>
            </a:endParaRPr>
          </a:p>
          <a:p>
            <a:pPr lvl="0" algn="l"/>
            <a:r>
              <a:rPr lang="th-TH" sz="5800" b="1" dirty="0" smtClean="0">
                <a:solidFill>
                  <a:prstClr val="black"/>
                </a:solidFill>
              </a:rPr>
              <a:t>	7.แต่งตั้ง</a:t>
            </a:r>
            <a:r>
              <a:rPr lang="th-TH" sz="5800" b="1" dirty="0">
                <a:solidFill>
                  <a:prstClr val="black"/>
                </a:solidFill>
              </a:rPr>
              <a:t>คณะกรรมการศึกษาผลการจัดสรร</a:t>
            </a:r>
            <a:r>
              <a:rPr lang="th-TH" sz="5800" b="1" dirty="0" smtClean="0">
                <a:solidFill>
                  <a:prstClr val="black"/>
                </a:solidFill>
              </a:rPr>
              <a:t>เงินกองทุนเพิ่มเติม </a:t>
            </a:r>
            <a:r>
              <a:rPr lang="th-TH" sz="5800" b="1" dirty="0">
                <a:solidFill>
                  <a:prstClr val="black"/>
                </a:solidFill>
              </a:rPr>
              <a:t>ปี2560 </a:t>
            </a:r>
            <a:r>
              <a:rPr lang="th-TH" sz="5800" b="1" dirty="0" smtClean="0">
                <a:solidFill>
                  <a:prstClr val="black"/>
                </a:solidFill>
              </a:rPr>
              <a:t>ให้เกิดความ</a:t>
            </a:r>
            <a:r>
              <a:rPr lang="th-TH" sz="5800" b="1" dirty="0">
                <a:solidFill>
                  <a:prstClr val="black"/>
                </a:solidFill>
              </a:rPr>
              <a:t>เป็น</a:t>
            </a:r>
            <a:r>
              <a:rPr lang="th-TH" sz="5800" b="1" dirty="0" smtClean="0">
                <a:solidFill>
                  <a:prstClr val="black"/>
                </a:solidFill>
              </a:rPr>
              <a:t>ธรรม และเหมาะสม กรรมการ</a:t>
            </a:r>
            <a:r>
              <a:rPr lang="th-TH" sz="5800" b="1" dirty="0">
                <a:solidFill>
                  <a:prstClr val="black"/>
                </a:solidFill>
              </a:rPr>
              <a:t>ชุด</a:t>
            </a:r>
            <a:r>
              <a:rPr lang="th-TH" sz="5800" b="1" dirty="0" smtClean="0">
                <a:solidFill>
                  <a:prstClr val="black"/>
                </a:solidFill>
              </a:rPr>
              <a:t>นี้เข้า</a:t>
            </a:r>
            <a:r>
              <a:rPr lang="th-TH" sz="5800" b="1" dirty="0">
                <a:solidFill>
                  <a:prstClr val="black"/>
                </a:solidFill>
              </a:rPr>
              <a:t>ร่วมพิจารณาการจัดสรรเงินที่เหมาะสม</a:t>
            </a:r>
            <a:r>
              <a:rPr lang="th-TH" sz="5800" b="1" dirty="0" smtClean="0">
                <a:solidFill>
                  <a:prstClr val="black"/>
                </a:solidFill>
              </a:rPr>
              <a:t>ต่อไป</a:t>
            </a:r>
            <a:endParaRPr lang="th-TH" sz="5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5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712968" cy="67413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ข้อเสนอแนะในการพัฒนา</a:t>
            </a:r>
          </a:p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1.พิจารณา รพ.ที่ใช้โปรแกรม</a:t>
            </a:r>
            <a:r>
              <a:rPr lang="en-US" sz="3600" b="1" dirty="0" smtClean="0">
                <a:solidFill>
                  <a:schemeClr val="tx1"/>
                </a:solidFill>
              </a:rPr>
              <a:t>GL </a:t>
            </a:r>
            <a:r>
              <a:rPr lang="th-TH" sz="3600" b="1" dirty="0" smtClean="0">
                <a:solidFill>
                  <a:schemeClr val="tx1"/>
                </a:solidFill>
              </a:rPr>
              <a:t>เป็น </a:t>
            </a:r>
            <a:r>
              <a:rPr lang="en-US" sz="3600" b="1" dirty="0" smtClean="0">
                <a:solidFill>
                  <a:schemeClr val="tx1"/>
                </a:solidFill>
              </a:rPr>
              <a:t>Electronic Accounting  </a:t>
            </a:r>
            <a:r>
              <a:rPr lang="th-TH" sz="3600" b="1" dirty="0" smtClean="0">
                <a:solidFill>
                  <a:schemeClr val="tx1"/>
                </a:solidFill>
              </a:rPr>
              <a:t>รพ.นำร่อง 2 แห่งที่มีความพร้อม</a:t>
            </a:r>
          </a:p>
          <a:p>
            <a:pPr algn="l"/>
            <a:r>
              <a:rPr lang="th-TH" sz="3600" b="1" dirty="0" smtClean="0">
                <a:solidFill>
                  <a:schemeClr val="tx1"/>
                </a:solidFill>
              </a:rPr>
              <a:t>2.กำหนดแนวทางการเฝ้าระวัง ภาวะวิกฤต ทางการเงิน</a:t>
            </a: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3.การสร้างทีมตรวจสอบบัญชีระดับจังหวัดที่เข้มแข็งจาก </a:t>
            </a:r>
            <a:r>
              <a:rPr lang="th-TH" sz="3600" b="1" dirty="0" smtClean="0">
                <a:solidFill>
                  <a:schemeClr val="tx1"/>
                </a:solidFill>
              </a:rPr>
              <a:t>ลง</a:t>
            </a:r>
            <a:r>
              <a:rPr lang="th-TH" sz="3600" b="1" dirty="0">
                <a:solidFill>
                  <a:schemeClr val="tx1"/>
                </a:solidFill>
              </a:rPr>
              <a:t>เยี่ยมเพื่อช่วยเหลือ รพ.อื่นๆ แบบเครือข่าย พี่ช่วยน้อง</a:t>
            </a: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4.ควรมีการจัดตั้งคณะกรรมการบริหารการเงินการคลัง ทุกระดับ ที่ประกอบด้วย 1.นักวิชาการเงินและบัญชี 2.นักบัญชี 3.หัวหน้างานตรวจสอบภายใน 4.หัวหน้ากลุ่มงานประกันสุขภาพ และควรมีการดำเนินการแบบ</a:t>
            </a:r>
            <a:r>
              <a:rPr lang="th-TH" sz="3600" b="1" dirty="0" err="1">
                <a:solidFill>
                  <a:schemeClr val="tx1"/>
                </a:solidFill>
              </a:rPr>
              <a:t>บูรณา</a:t>
            </a:r>
            <a:r>
              <a:rPr lang="th-TH" sz="3600" b="1" dirty="0">
                <a:solidFill>
                  <a:schemeClr val="tx1"/>
                </a:solidFill>
              </a:rPr>
              <a:t>การ </a:t>
            </a:r>
            <a:r>
              <a:rPr lang="th-TH" sz="3600" b="1" dirty="0" smtClean="0">
                <a:solidFill>
                  <a:schemeClr val="tx1"/>
                </a:solidFill>
              </a:rPr>
              <a:t>ร่วมกันใน</a:t>
            </a:r>
            <a:r>
              <a:rPr lang="th-TH" sz="3600" b="1" dirty="0">
                <a:solidFill>
                  <a:schemeClr val="tx1"/>
                </a:solidFill>
              </a:rPr>
              <a:t>การวิเคราะห์ข้อมูล นิเทศ กำกับติดตามและประเมินผล </a:t>
            </a:r>
            <a:endParaRPr lang="th-TH" sz="3600" b="1" dirty="0" smtClean="0">
              <a:solidFill>
                <a:schemeClr val="tx1"/>
              </a:solidFill>
            </a:endParaRP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5</a:t>
            </a:r>
            <a:r>
              <a:rPr lang="th-TH" sz="3600" b="1" dirty="0" smtClean="0">
                <a:solidFill>
                  <a:schemeClr val="tx1"/>
                </a:solidFill>
              </a:rPr>
              <a:t>.จัดทำโครงสร้างกลุ่มงานการเงินและบัญชี รพ.ให้ชัดเจน</a:t>
            </a: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6</a:t>
            </a:r>
            <a:r>
              <a:rPr lang="th-TH" sz="3600" b="1" dirty="0" smtClean="0">
                <a:solidFill>
                  <a:schemeClr val="tx1"/>
                </a:solidFill>
              </a:rPr>
              <a:t>.จัดสรรคนให้เพียงพอ</a:t>
            </a:r>
          </a:p>
          <a:p>
            <a:pPr algn="l"/>
            <a:r>
              <a:rPr lang="th-TH" sz="3600" b="1" dirty="0">
                <a:solidFill>
                  <a:schemeClr val="tx1"/>
                </a:solidFill>
              </a:rPr>
              <a:t>7</a:t>
            </a:r>
            <a:r>
              <a:rPr lang="th-TH" sz="3600" b="1" dirty="0" smtClean="0">
                <a:solidFill>
                  <a:schemeClr val="tx1"/>
                </a:solidFill>
              </a:rPr>
              <a:t>.จัดทำ </a:t>
            </a:r>
            <a:r>
              <a:rPr lang="en-US" sz="3600" b="1" dirty="0" smtClean="0">
                <a:solidFill>
                  <a:schemeClr val="tx1"/>
                </a:solidFill>
              </a:rPr>
              <a:t>Flow</a:t>
            </a:r>
            <a:r>
              <a:rPr lang="th-TH" sz="3600" b="1" dirty="0" smtClean="0">
                <a:solidFill>
                  <a:schemeClr val="tx1"/>
                </a:solidFill>
              </a:rPr>
              <a:t> ของ</a:t>
            </a:r>
            <a:r>
              <a:rPr lang="th-TH" sz="3600" b="1" dirty="0">
                <a:solidFill>
                  <a:schemeClr val="tx1"/>
                </a:solidFill>
              </a:rPr>
              <a:t>ข้อมูลการเงินและบัญชี 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ให้ชัดเจน</a:t>
            </a:r>
          </a:p>
          <a:p>
            <a:pPr algn="l"/>
            <a:endParaRPr lang="th-TH" sz="3600" b="1" dirty="0" smtClean="0">
              <a:solidFill>
                <a:schemeClr val="bg1"/>
              </a:solidFill>
            </a:endParaRPr>
          </a:p>
          <a:p>
            <a:pPr algn="l"/>
            <a:endParaRPr lang="th-TH" sz="5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9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132</Words>
  <Application>Microsoft Office PowerPoint</Application>
  <PresentationFormat>นำเสนอทางหน้าจอ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 สรุปวาระการประชุม CFO เขต 6  ครั้งที่ 1/2560 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สรุปวาระการประชุม CFO เขต 6  ครั้งที่ 1/2560</dc:title>
  <dc:creator>User</dc:creator>
  <cp:lastModifiedBy>acer009</cp:lastModifiedBy>
  <cp:revision>29</cp:revision>
  <cp:lastPrinted>2016-11-28T06:08:41Z</cp:lastPrinted>
  <dcterms:created xsi:type="dcterms:W3CDTF">2016-11-26T08:24:05Z</dcterms:created>
  <dcterms:modified xsi:type="dcterms:W3CDTF">2016-11-30T06:04:01Z</dcterms:modified>
</cp:coreProperties>
</file>