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7" r:id="rId3"/>
    <p:sldId id="266" r:id="rId4"/>
    <p:sldId id="259" r:id="rId5"/>
    <p:sldId id="265" r:id="rId6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507CD-310C-4272-BAE5-0036CB6053A7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AD638-252D-42FA-9BBD-7E68FE9D69C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572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16BE-6F20-49EA-93BB-7A6E036E3AB2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43B3-C6B5-4D26-ADF9-C44849C1E8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863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16BE-6F20-49EA-93BB-7A6E036E3AB2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43B3-C6B5-4D26-ADF9-C44849C1E8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844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16BE-6F20-49EA-93BB-7A6E036E3AB2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43B3-C6B5-4D26-ADF9-C44849C1E8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527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16BE-6F20-49EA-93BB-7A6E036E3AB2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43B3-C6B5-4D26-ADF9-C44849C1E8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914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16BE-6F20-49EA-93BB-7A6E036E3AB2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43B3-C6B5-4D26-ADF9-C44849C1E8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661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16BE-6F20-49EA-93BB-7A6E036E3AB2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43B3-C6B5-4D26-ADF9-C44849C1E8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03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16BE-6F20-49EA-93BB-7A6E036E3AB2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43B3-C6B5-4D26-ADF9-C44849C1E8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988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16BE-6F20-49EA-93BB-7A6E036E3AB2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43B3-C6B5-4D26-ADF9-C44849C1E8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978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16BE-6F20-49EA-93BB-7A6E036E3AB2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43B3-C6B5-4D26-ADF9-C44849C1E8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619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16BE-6F20-49EA-93BB-7A6E036E3AB2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43B3-C6B5-4D26-ADF9-C44849C1E8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564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16BE-6F20-49EA-93BB-7A6E036E3AB2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43B3-C6B5-4D26-ADF9-C44849C1E8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540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116BE-6F20-49EA-93BB-7A6E036E3AB2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443B3-C6B5-4D26-ADF9-C44849C1E8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732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116633"/>
            <a:ext cx="7772400" cy="576064"/>
          </a:xfrm>
          <a:ln w="63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KPI </a:t>
            </a:r>
            <a:r>
              <a:rPr lang="th-TH" dirty="0" smtClean="0"/>
              <a:t>กลุ่มงานพัฒนาคุณภาพและรูปแบบบริการ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635686"/>
              </p:ext>
            </p:extLst>
          </p:nvPr>
        </p:nvGraphicFramePr>
        <p:xfrm>
          <a:off x="0" y="764704"/>
          <a:ext cx="9144000" cy="61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696"/>
                <a:gridCol w="2245097"/>
                <a:gridCol w="1715343"/>
                <a:gridCol w="2088232"/>
                <a:gridCol w="1259632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1800" dirty="0" smtClean="0"/>
                        <a:t>KPI</a:t>
                      </a:r>
                      <a:endParaRPr lang="th-TH" sz="18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Small Success</a:t>
                      </a:r>
                      <a:endParaRPr lang="th-TH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3เดือนแรก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6เดือน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9เดือน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12</a:t>
                      </a:r>
                      <a:r>
                        <a:rPr lang="th-TH" sz="1800" baseline="0" dirty="0" smtClean="0"/>
                        <a:t> เดือน</a:t>
                      </a:r>
                      <a:endParaRPr lang="th-TH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1.ร้อยละอำเภอมี</a:t>
                      </a:r>
                      <a:r>
                        <a:rPr lang="en-US" sz="2400" dirty="0" smtClean="0"/>
                        <a:t>DHS</a:t>
                      </a:r>
                      <a:r>
                        <a:rPr lang="th-TH" sz="2400" dirty="0" smtClean="0"/>
                        <a:t>คุณภาพ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อำเภอประเมินตนเองและทำแผนปรับปรุงตามเกณฑ์ </a:t>
                      </a:r>
                      <a:r>
                        <a:rPr lang="en-US" sz="2400" dirty="0" smtClean="0"/>
                        <a:t>DHSA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มีการดำเนินงานตามแผนที่กำหนด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มีการประเมินผลการดำเนินงานและมี</a:t>
                      </a:r>
                      <a:r>
                        <a:rPr lang="en-US" sz="2400" dirty="0" smtClean="0"/>
                        <a:t> Best practice</a:t>
                      </a:r>
                      <a:r>
                        <a:rPr lang="th-TH" sz="2400" dirty="0" smtClean="0"/>
                        <a:t> อำเภอ จังหวัด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ร้อยละ</a:t>
                      </a:r>
                      <a:r>
                        <a:rPr lang="th-TH" sz="2400" baseline="0" dirty="0" smtClean="0"/>
                        <a:t> 100</a:t>
                      </a:r>
                      <a:endParaRPr lang="th-TH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2.ร้อยละ</a:t>
                      </a:r>
                      <a:r>
                        <a:rPr lang="en-US" sz="2400" dirty="0" smtClean="0"/>
                        <a:t>PCC</a:t>
                      </a:r>
                      <a:r>
                        <a:rPr lang="th-TH" sz="2400" dirty="0" smtClean="0"/>
                        <a:t>เปิดดำเนินการในพื้นที่</a:t>
                      </a:r>
                    </a:p>
                    <a:p>
                      <a:r>
                        <a:rPr lang="th-TH" sz="2400" dirty="0" smtClean="0"/>
                        <a:t>(เป้าหมายหลัก2แห่ง)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จัด</a:t>
                      </a:r>
                      <a:r>
                        <a:rPr lang="en-US" sz="2400" dirty="0" smtClean="0"/>
                        <a:t>Catchment</a:t>
                      </a:r>
                      <a:r>
                        <a:rPr lang="en-US" sz="2400" baseline="0" dirty="0" smtClean="0"/>
                        <a:t> Area</a:t>
                      </a:r>
                      <a:r>
                        <a:rPr lang="th-TH" sz="2400" baseline="0" dirty="0" smtClean="0"/>
                        <a:t>และจัดระบบการบริการและระบบสนับสนุนตามบริบท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เริ่มเปิดบริการและมีการ</a:t>
                      </a:r>
                      <a:r>
                        <a:rPr lang="en-US" sz="2400" dirty="0" smtClean="0"/>
                        <a:t>Kick off</a:t>
                      </a:r>
                      <a:r>
                        <a:rPr lang="th-TH" sz="2400" dirty="0" smtClean="0"/>
                        <a:t>อย่างเป็นทางการ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ประเมินผลการดำเนินงานและได้แนวทางการปรับปรุงระยะสั้นและปี2561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ร้อยละ100</a:t>
                      </a:r>
                      <a:endParaRPr lang="th-TH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เป้าหมายรอง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ทุกอำเภอจัด</a:t>
                      </a:r>
                      <a:r>
                        <a:rPr lang="en-US" sz="2400" dirty="0" smtClean="0"/>
                        <a:t>Catchment Area</a:t>
                      </a:r>
                      <a:r>
                        <a:rPr lang="th-TH" sz="2400" dirty="0" smtClean="0"/>
                        <a:t> 10000 และระบบการส่งต่อผู้ป่วยและสิ่งส่งตรวจภายในพื้นที่และในเครือข่าย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/>
                        <a:t>1.ทำแผนสนับสนุนคนเงินของ(5 ปี)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aseline="0" dirty="0" smtClean="0"/>
                        <a:t> </a:t>
                      </a:r>
                      <a:r>
                        <a:rPr lang="th-TH" sz="2400" dirty="0" smtClean="0"/>
                        <a:t>2.มีการจัดบริการร่วมกันและ</a:t>
                      </a:r>
                      <a:r>
                        <a:rPr lang="en-US" sz="2400" dirty="0" smtClean="0"/>
                        <a:t>Share</a:t>
                      </a:r>
                      <a:r>
                        <a:rPr lang="th-TH" sz="2400" baseline="0" dirty="0" smtClean="0"/>
                        <a:t>ทรัพยากร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1.มีการประเมินผลการจัดบริการในรูปแบบหมอครอบครัวตามบริบท</a:t>
                      </a:r>
                      <a:endParaRPr lang="en-US" sz="2400" dirty="0" smtClean="0"/>
                    </a:p>
                    <a:p>
                      <a:r>
                        <a:rPr lang="en-US" sz="2400" dirty="0" smtClean="0"/>
                        <a:t>2.</a:t>
                      </a:r>
                      <a:r>
                        <a:rPr lang="th-TH" sz="2400" dirty="0" smtClean="0"/>
                        <a:t>มี</a:t>
                      </a:r>
                      <a:r>
                        <a:rPr lang="en-US" sz="2000" dirty="0" smtClean="0"/>
                        <a:t>Best Practice</a:t>
                      </a:r>
                      <a:r>
                        <a:rPr lang="th-TH" sz="2000" dirty="0" smtClean="0"/>
                        <a:t>อำเภอ</a:t>
                      </a:r>
                      <a:r>
                        <a:rPr lang="th-TH" sz="2000" baseline="0" dirty="0" smtClean="0"/>
                        <a:t> จังหวัด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ทุกอำเภอมีแผนปรับปรุงการจัดบริการ</a:t>
                      </a:r>
                    </a:p>
                    <a:p>
                      <a:r>
                        <a:rPr lang="th-TH" sz="2400" dirty="0" smtClean="0"/>
                        <a:t>ปี61</a:t>
                      </a:r>
                      <a:endParaRPr lang="th-TH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7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KPI </a:t>
            </a:r>
            <a:r>
              <a:rPr lang="th-TH" dirty="0" smtClean="0"/>
              <a:t>กลุ่มงานพัฒนาคุณภาพและรูปแบบบริการ</a:t>
            </a:r>
            <a:endParaRPr lang="th-TH" dirty="0"/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898500"/>
              </p:ext>
            </p:extLst>
          </p:nvPr>
        </p:nvGraphicFramePr>
        <p:xfrm>
          <a:off x="107504" y="1196752"/>
          <a:ext cx="8964488" cy="5226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9064"/>
                <a:gridCol w="1943344"/>
                <a:gridCol w="1656184"/>
                <a:gridCol w="1800200"/>
                <a:gridCol w="1835696"/>
              </a:tblGrid>
              <a:tr h="440525">
                <a:tc rowSpan="2">
                  <a:txBody>
                    <a:bodyPr/>
                    <a:lstStyle/>
                    <a:p>
                      <a:r>
                        <a:rPr lang="en-US" sz="1800" dirty="0" smtClean="0"/>
                        <a:t>KPI</a:t>
                      </a:r>
                      <a:endParaRPr lang="th-TH" sz="18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Small Success</a:t>
                      </a:r>
                      <a:endParaRPr lang="th-TH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478584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3เดือนแรก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6เดือน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9เดือน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12</a:t>
                      </a:r>
                      <a:r>
                        <a:rPr lang="th-TH" sz="1800" baseline="0" dirty="0" smtClean="0"/>
                        <a:t> เดือน</a:t>
                      </a:r>
                      <a:endParaRPr lang="th-TH" sz="1800" dirty="0"/>
                    </a:p>
                  </a:txBody>
                  <a:tcPr/>
                </a:tc>
              </a:tr>
              <a:tr h="1529163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2.ร้อยละตำบลจัดการสุขภาพแบบ</a:t>
                      </a:r>
                      <a:r>
                        <a:rPr lang="th-TH" sz="2400" dirty="0" err="1" smtClean="0"/>
                        <a:t>บูรณา</a:t>
                      </a:r>
                      <a:r>
                        <a:rPr lang="th-TH" sz="2400" dirty="0" smtClean="0"/>
                        <a:t>การผ่านเกณฑ์ระดับดี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ทุกตำบลมีการประเมินตนเองและทำ</a:t>
                      </a:r>
                      <a:r>
                        <a:rPr lang="en-US" sz="2400" dirty="0" smtClean="0"/>
                        <a:t>MOU</a:t>
                      </a:r>
                      <a:r>
                        <a:rPr lang="th-TH" sz="2400" dirty="0" smtClean="0"/>
                        <a:t>ปรับปรุงแก้ไขร่วมกัน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ทุกตำบลมีการดำเนินการตามแผนที่กำหนด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ทุกตำบลมีการประเมินผลและมี</a:t>
                      </a:r>
                      <a:r>
                        <a:rPr lang="en-US" sz="2400" dirty="0" smtClean="0"/>
                        <a:t>Best</a:t>
                      </a:r>
                      <a:r>
                        <a:rPr lang="en-US" sz="2400" baseline="0" dirty="0" smtClean="0"/>
                        <a:t> practice</a:t>
                      </a:r>
                      <a:endParaRPr lang="th-TH" sz="2400" baseline="0" dirty="0" smtClean="0"/>
                    </a:p>
                    <a:p>
                      <a:r>
                        <a:rPr lang="th-TH" sz="2400" baseline="0" dirty="0" smtClean="0"/>
                        <a:t>อำเภอ จังหวัด 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ตำบลผ่านเกณฑ์ระดับดีขึ้นไปอย่างน้อยร้อยละ 70</a:t>
                      </a:r>
                    </a:p>
                    <a:p>
                      <a:endParaRPr lang="th-TH" sz="2400" dirty="0"/>
                    </a:p>
                  </a:txBody>
                  <a:tcPr/>
                </a:tc>
              </a:tr>
              <a:tr h="2753278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3.ร้อยละ รพ.สต.ติดดาวผ่านเกณฑ์รพ.สต.ติดดาว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ทุกรพ.สต.ประเมินตนเองและมีแผนปรับปรุงตนเองระดับ</a:t>
                      </a:r>
                      <a:r>
                        <a:rPr lang="en-US" sz="2400" dirty="0" smtClean="0"/>
                        <a:t>CUP  </a:t>
                      </a:r>
                      <a:r>
                        <a:rPr lang="th-TH" sz="2400" dirty="0" smtClean="0"/>
                        <a:t>จังหวัด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มีการปรับปรุงตนเองภายใน</a:t>
                      </a:r>
                      <a:r>
                        <a:rPr lang="en-US" sz="2400" dirty="0" smtClean="0"/>
                        <a:t>CUP</a:t>
                      </a:r>
                      <a:r>
                        <a:rPr lang="th-TH" sz="2400" dirty="0" smtClean="0"/>
                        <a:t>และจังหวัด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1.มีการประเมินตนเองและประเมินจากจังหวัด</a:t>
                      </a:r>
                    </a:p>
                    <a:p>
                      <a:r>
                        <a:rPr lang="th-TH" sz="2400" dirty="0" smtClean="0"/>
                        <a:t>2.มี</a:t>
                      </a:r>
                      <a:r>
                        <a:rPr lang="en-US" sz="2400" dirty="0" smtClean="0"/>
                        <a:t>Best</a:t>
                      </a:r>
                      <a:r>
                        <a:rPr lang="en-US" sz="2400" baseline="0" dirty="0" smtClean="0"/>
                        <a:t> practice</a:t>
                      </a:r>
                      <a:endParaRPr lang="th-TH" sz="2400" baseline="0" dirty="0" smtClean="0"/>
                    </a:p>
                    <a:p>
                      <a:r>
                        <a:rPr lang="th-TH" sz="2400" baseline="0" dirty="0" smtClean="0"/>
                        <a:t>อำเภอ จังหวัด 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/>
                        <a:t>รพ.สต.ผ่านเกณฑ์รพ.สต.ติดดาวอย่างน้อยร้อยละ 10</a:t>
                      </a:r>
                    </a:p>
                    <a:p>
                      <a:endParaRPr lang="th-TH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18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KPI </a:t>
            </a:r>
            <a:r>
              <a:rPr lang="th-TH" dirty="0" smtClean="0"/>
              <a:t>กลุ่มงานพัฒนาคุณภาพและรูปแบบบริการ</a:t>
            </a:r>
            <a:endParaRPr lang="th-TH" dirty="0"/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32764"/>
              </p:ext>
            </p:extLst>
          </p:nvPr>
        </p:nvGraphicFramePr>
        <p:xfrm>
          <a:off x="0" y="1111726"/>
          <a:ext cx="9144000" cy="6181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4"/>
                <a:gridCol w="2376264"/>
                <a:gridCol w="1872208"/>
                <a:gridCol w="2088232"/>
                <a:gridCol w="1619672"/>
              </a:tblGrid>
              <a:tr h="374046">
                <a:tc rowSpan="2">
                  <a:txBody>
                    <a:bodyPr/>
                    <a:lstStyle/>
                    <a:p>
                      <a:r>
                        <a:rPr lang="en-US" sz="1800" dirty="0" smtClean="0"/>
                        <a:t>KPI</a:t>
                      </a:r>
                      <a:endParaRPr lang="th-TH" sz="18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Small Success</a:t>
                      </a:r>
                      <a:endParaRPr lang="th-TH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4046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3เดือนแรก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6เดือน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9เดือน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12</a:t>
                      </a:r>
                      <a:r>
                        <a:rPr lang="th-TH" sz="1800" baseline="0" dirty="0" smtClean="0"/>
                        <a:t> เดือน</a:t>
                      </a:r>
                      <a:endParaRPr lang="th-TH" sz="1800" dirty="0"/>
                    </a:p>
                  </a:txBody>
                  <a:tcPr/>
                </a:tc>
              </a:tr>
              <a:tr h="1704244">
                <a:tc rowSpan="2">
                  <a:txBody>
                    <a:bodyPr/>
                    <a:lstStyle/>
                    <a:p>
                      <a:r>
                        <a:rPr lang="th-TH" sz="2400" dirty="0" smtClean="0"/>
                        <a:t>4.ร้อยละของครอบครัวที่มีศักยภาพในการดูแลตนเองได้ตามเกณฑ์ที่กำหนด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1.อำเภอ ตำบล ค้นหารายชื่อผู้ที่จะอบรม</a:t>
                      </a:r>
                      <a:r>
                        <a:rPr lang="th-TH" sz="2400" baseline="0" dirty="0" smtClean="0"/>
                        <a:t> </a:t>
                      </a:r>
                      <a:r>
                        <a:rPr lang="th-TH" sz="2400" baseline="0" dirty="0" err="1" smtClean="0"/>
                        <a:t>อสค</a:t>
                      </a:r>
                      <a:r>
                        <a:rPr lang="th-TH" sz="2400" baseline="0" dirty="0" smtClean="0"/>
                        <a:t>.ในครัวเรือนที่มี</a:t>
                      </a:r>
                      <a:r>
                        <a:rPr lang="en-US" sz="2400" baseline="0" dirty="0" smtClean="0"/>
                        <a:t>CKD Stage 4</a:t>
                      </a:r>
                      <a:r>
                        <a:rPr lang="th-TH" sz="2400" baseline="0" dirty="0" smtClean="0"/>
                        <a:t> จำนวนประมาณ 400 คน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1.พื้นที่</a:t>
                      </a:r>
                      <a:r>
                        <a:rPr lang="th-TH" sz="2400" baseline="0" dirty="0" smtClean="0"/>
                        <a:t> อบรมกลุ่มเป้าหมายเพื่อดูแลคนในครัวเรือนและติดตามเยี่ยมบ้านเพื่อเสริมพลัง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</a:t>
                      </a:r>
                      <a:r>
                        <a:rPr lang="th-TH" sz="2400" dirty="0" smtClean="0"/>
                        <a:t>ประเมินผลการดูแลคนในครัวเรือนของ </a:t>
                      </a:r>
                      <a:r>
                        <a:rPr lang="th-TH" sz="2400" dirty="0" err="1" smtClean="0"/>
                        <a:t>อสค</a:t>
                      </a:r>
                      <a:r>
                        <a:rPr lang="th-TH" sz="2400" dirty="0" smtClean="0"/>
                        <a:t>.และเสริมพลังต่อเนื่อง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</a:t>
                      </a:r>
                      <a:r>
                        <a:rPr lang="th-TH" sz="2400" dirty="0" err="1" smtClean="0"/>
                        <a:t>อสค</a:t>
                      </a:r>
                      <a:r>
                        <a:rPr lang="th-TH" sz="2400" dirty="0" smtClean="0"/>
                        <a:t>.สามารถดูแลคนในครัวเรือนได้อย่างน้อยร้อยละ</a:t>
                      </a:r>
                      <a:r>
                        <a:rPr lang="th-TH" sz="2400" baseline="0" dirty="0" smtClean="0"/>
                        <a:t> 50</a:t>
                      </a:r>
                      <a:endParaRPr lang="th-TH" sz="2400" dirty="0"/>
                    </a:p>
                  </a:txBody>
                  <a:tcPr/>
                </a:tc>
              </a:tr>
              <a:tr h="1593158">
                <a:tc vMerge="1"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2.อำเภอมีแผนดูแลต่อเนื่องกลุ่มเป้าหมายโดย</a:t>
                      </a:r>
                      <a:r>
                        <a:rPr lang="en-US" sz="2400" dirty="0" smtClean="0"/>
                        <a:t>FCT</a:t>
                      </a:r>
                      <a:r>
                        <a:rPr lang="th-TH" sz="2400" dirty="0" smtClean="0"/>
                        <a:t>ครอบคลุมทุกพื้นที่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2.FCT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th-TH" sz="2400" baseline="0" dirty="0" smtClean="0"/>
                        <a:t>มีการดูแลต่อเนื่องตามแผนที่กำหนด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</a:t>
                      </a:r>
                      <a:r>
                        <a:rPr lang="th-TH" sz="2400" dirty="0" smtClean="0"/>
                        <a:t>อำเภอมีการประเมินผลการดูแลต่อเนื่องและปรับปรุงระบบการดูแลต่อเนื่อง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</a:t>
                      </a:r>
                      <a:r>
                        <a:rPr lang="th-TH" sz="2400" dirty="0" smtClean="0"/>
                        <a:t>กลุ่มเป้าหมายได้รับการดูแลต่อเนื่องอย่างน้อยร้อยละ80</a:t>
                      </a:r>
                      <a:endParaRPr lang="th-TH" sz="2400" dirty="0"/>
                    </a:p>
                  </a:txBody>
                  <a:tcPr/>
                </a:tc>
              </a:tr>
              <a:tr h="1589694"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</a:t>
                      </a:r>
                      <a:r>
                        <a:rPr lang="th-TH" sz="2400" dirty="0" err="1" smtClean="0"/>
                        <a:t>อส</a:t>
                      </a:r>
                      <a:r>
                        <a:rPr lang="th-TH" sz="2400" dirty="0" smtClean="0"/>
                        <a:t>ม.มีแผนดูแลสุขภาพกลุ่มวัยตามบริบททุกหมู่บ้านและได้รับการอบรมต่อเนื่องทุกเดือน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3.</a:t>
                      </a:r>
                      <a:r>
                        <a:rPr lang="th-TH" sz="2400" dirty="0" err="1" smtClean="0"/>
                        <a:t>อส</a:t>
                      </a:r>
                      <a:r>
                        <a:rPr lang="th-TH" sz="2400" dirty="0" smtClean="0"/>
                        <a:t>ม.ได้รับการอบรมการดูแลสุขภาพตามแผนทุกเดือน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3.มีการประเมินผลการดูสุขภาพรายหมู่บ้าน</a:t>
                      </a:r>
                      <a:r>
                        <a:rPr lang="th-TH" sz="2400" dirty="0" err="1" smtClean="0"/>
                        <a:t>มีอ</a:t>
                      </a:r>
                      <a:r>
                        <a:rPr lang="th-TH" sz="2400" dirty="0" smtClean="0"/>
                        <a:t>สม.ดีเด่น  มีเรื่องเล่าดีๆทุกหมู่บ้าน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3.</a:t>
                      </a:r>
                      <a:r>
                        <a:rPr lang="th-TH" sz="2400" dirty="0" err="1" smtClean="0"/>
                        <a:t>อส</a:t>
                      </a:r>
                      <a:r>
                        <a:rPr lang="th-TH" sz="2400" dirty="0" smtClean="0"/>
                        <a:t>ม.มีความเชี่ยวชาญในการดูแลสุขภาพกลุ่มวัยอย่างน้อยร้อยละ70</a:t>
                      </a:r>
                      <a:endParaRPr lang="th-TH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2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KPI </a:t>
            </a:r>
            <a:r>
              <a:rPr lang="th-TH" dirty="0" smtClean="0"/>
              <a:t>กลุ่มงานพัฒนาคุณภาพและรูปแบบบริการ</a:t>
            </a:r>
            <a:endParaRPr lang="th-TH" dirty="0"/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829577"/>
              </p:ext>
            </p:extLst>
          </p:nvPr>
        </p:nvGraphicFramePr>
        <p:xfrm>
          <a:off x="107504" y="1042373"/>
          <a:ext cx="8964488" cy="5824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9064"/>
                <a:gridCol w="1727320"/>
                <a:gridCol w="2016224"/>
                <a:gridCol w="1656184"/>
                <a:gridCol w="1835696"/>
              </a:tblGrid>
              <a:tr h="352336">
                <a:tc rowSpan="2">
                  <a:txBody>
                    <a:bodyPr/>
                    <a:lstStyle/>
                    <a:p>
                      <a:r>
                        <a:rPr lang="en-US" sz="1800" dirty="0" smtClean="0"/>
                        <a:t>KPI</a:t>
                      </a:r>
                      <a:endParaRPr lang="th-TH" sz="18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Small Success</a:t>
                      </a:r>
                      <a:endParaRPr lang="th-TH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52336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3เดือนแรก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6เดือน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9เดือน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12</a:t>
                      </a:r>
                      <a:r>
                        <a:rPr lang="th-TH" sz="1800" baseline="0" dirty="0" smtClean="0"/>
                        <a:t> เดือน</a:t>
                      </a:r>
                      <a:endParaRPr lang="th-TH" sz="1800" dirty="0"/>
                    </a:p>
                  </a:txBody>
                  <a:tcPr/>
                </a:tc>
              </a:tr>
              <a:tr h="1497427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5.ร้อยละ รพ.ในสังกัดมีคุณภาพมาตรฐานผ่านการรับรอง </a:t>
                      </a:r>
                      <a:r>
                        <a:rPr lang="en-US" sz="2400" dirty="0" smtClean="0"/>
                        <a:t>HA</a:t>
                      </a:r>
                      <a:r>
                        <a:rPr lang="th-TH" sz="2400" dirty="0" smtClean="0"/>
                        <a:t>ขั้น3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ทุกโรงพยาบาลมีแผนขับเคลื่อนการพัฒนา</a:t>
                      </a:r>
                      <a:r>
                        <a:rPr lang="en-US" sz="2400" dirty="0" smtClean="0"/>
                        <a:t>HA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มีการดำเนินงานตามแผนที่กำหนด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มีการทำรายงานขอรับการประเมิน</a:t>
                      </a:r>
                      <a:r>
                        <a:rPr lang="en-US" sz="2400" dirty="0" smtClean="0"/>
                        <a:t>HA </a:t>
                      </a:r>
                      <a:r>
                        <a:rPr lang="th-TH" sz="2400" dirty="0" smtClean="0"/>
                        <a:t>จำนวน</a:t>
                      </a:r>
                      <a:r>
                        <a:rPr lang="th-TH" sz="2400" baseline="0" dirty="0" smtClean="0"/>
                        <a:t>  23แห่ง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มีการ</a:t>
                      </a:r>
                      <a:r>
                        <a:rPr lang="en-US" sz="2400" baseline="0" dirty="0" smtClean="0"/>
                        <a:t>Accredit </a:t>
                      </a:r>
                      <a:endParaRPr lang="th-TH" sz="2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aseline="0" dirty="0" smtClean="0"/>
                        <a:t>หรือมีวัน</a:t>
                      </a:r>
                      <a:r>
                        <a:rPr lang="en-US" sz="2400" baseline="0" dirty="0" smtClean="0"/>
                        <a:t>Accredit </a:t>
                      </a:r>
                      <a:endParaRPr lang="th-TH" sz="2400" baseline="0" dirty="0" smtClean="0"/>
                    </a:p>
                    <a:p>
                      <a:r>
                        <a:rPr lang="th-TH" sz="2400" baseline="0" dirty="0" smtClean="0"/>
                        <a:t>ชัดเจน</a:t>
                      </a:r>
                      <a:endParaRPr lang="th-TH" sz="2400" dirty="0"/>
                    </a:p>
                  </a:txBody>
                  <a:tcPr/>
                </a:tc>
              </a:tr>
              <a:tr h="1849762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6.ร้อยละ </a:t>
                      </a:r>
                      <a:r>
                        <a:rPr lang="en-US" sz="2400" dirty="0" smtClean="0"/>
                        <a:t>ER </a:t>
                      </a:r>
                      <a:r>
                        <a:rPr lang="th-TH" sz="2400" dirty="0" smtClean="0"/>
                        <a:t>คุณภาพผ่านมาตรฐานอย่างน้อยร้อยละ</a:t>
                      </a:r>
                      <a:r>
                        <a:rPr lang="th-TH" sz="2400" baseline="0" dirty="0" smtClean="0"/>
                        <a:t> 75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ทุกโรงพยาบาลประเมินตนเองและทำแผนปรับปรุงระยะ3เดือน</a:t>
                      </a:r>
                      <a:r>
                        <a:rPr lang="th-TH" sz="2400" baseline="0" dirty="0" smtClean="0"/>
                        <a:t> 6 เดือน 1 ปี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มีการปรับปรุงตนเองตามแผนระยะ</a:t>
                      </a:r>
                      <a:r>
                        <a:rPr lang="th-TH" sz="2400" baseline="0" dirty="0" smtClean="0"/>
                        <a:t> 3 เดือน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มีการประเมินตนเอง</a:t>
                      </a:r>
                      <a:r>
                        <a:rPr lang="th-TH" sz="2400" baseline="0" dirty="0" smtClean="0"/>
                        <a:t> </a:t>
                      </a:r>
                      <a:r>
                        <a:rPr lang="th-TH" sz="2400" dirty="0" smtClean="0"/>
                        <a:t>มี</a:t>
                      </a:r>
                      <a:r>
                        <a:rPr lang="en-US" sz="2400" dirty="0" smtClean="0"/>
                        <a:t>Best practice</a:t>
                      </a:r>
                      <a:r>
                        <a:rPr lang="th-TH" sz="2400" dirty="0" smtClean="0"/>
                        <a:t>และแผนปรับปรุงต่อเนื่อง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/>
                        <a:t>ร้อยละ </a:t>
                      </a:r>
                      <a:r>
                        <a:rPr lang="en-US" sz="2400" dirty="0" smtClean="0"/>
                        <a:t>ER </a:t>
                      </a:r>
                      <a:r>
                        <a:rPr lang="th-TH" sz="2400" dirty="0" smtClean="0"/>
                        <a:t>คุณภาพผ่านมาตรฐานอย่างน้อยร้อยละ</a:t>
                      </a:r>
                      <a:r>
                        <a:rPr lang="th-TH" sz="2400" baseline="0" dirty="0" smtClean="0"/>
                        <a:t> 100</a:t>
                      </a:r>
                      <a:endParaRPr lang="th-TH" sz="2400" dirty="0" smtClean="0"/>
                    </a:p>
                  </a:txBody>
                  <a:tcPr/>
                </a:tc>
              </a:tr>
              <a:tr h="1617935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7.ร้อยละหน่วยบริการผ่านเกณฑ์มาตรฐาน</a:t>
                      </a:r>
                    </a:p>
                    <a:p>
                      <a:r>
                        <a:rPr lang="th-TH" sz="2000" dirty="0" smtClean="0"/>
                        <a:t>2</a:t>
                      </a:r>
                      <a:r>
                        <a:rPr lang="en-US" sz="2000" dirty="0" smtClean="0"/>
                        <a:t>P</a:t>
                      </a:r>
                      <a:r>
                        <a:rPr lang="en-US" sz="2000" baseline="0" dirty="0" smtClean="0"/>
                        <a:t> Safety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ทุก รพ.ปรับปรุงระบบบริหารความเสี่ยงให้มีการตรวจจับความเสี่ยงอย่างต่อเนื่อง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พัฒนาระบบรายงานความเสี่ยงด้วย</a:t>
                      </a:r>
                      <a:r>
                        <a:rPr lang="th-TH" sz="2000" baseline="0" dirty="0" smtClean="0"/>
                        <a:t> </a:t>
                      </a:r>
                      <a:r>
                        <a:rPr lang="en-US" sz="2000" baseline="0" dirty="0" smtClean="0"/>
                        <a:t>Smart RM</a:t>
                      </a:r>
                      <a:r>
                        <a:rPr lang="th-TH" sz="2000" baseline="0" dirty="0" smtClean="0"/>
                        <a:t>ที่สามารถรายงานนพ.</a:t>
                      </a:r>
                      <a:r>
                        <a:rPr lang="th-TH" sz="2000" baseline="0" dirty="0" err="1" smtClean="0"/>
                        <a:t>สสจ</a:t>
                      </a:r>
                      <a:r>
                        <a:rPr lang="th-TH" sz="2000" baseline="0" dirty="0" smtClean="0"/>
                        <a:t>.และผู้ตรวจได้โดยตรง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มีการดำเนินการรายงานความเสี่ยงถึงผู้บริหารที่กำหนดและประเมิลผลเพื่อปรับปรุง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/>
                        <a:t>ทุกโรงพยาบาลสามารถเฝ้าระวังตรวจจับความเสี่ยง</a:t>
                      </a:r>
                      <a:r>
                        <a:rPr lang="th-TH" sz="2000" baseline="0" dirty="0" smtClean="0"/>
                        <a:t> มีการรายงานและมีการจัดการความเสี่ยงตามขั้นตอนที่กำหนด</a:t>
                      </a:r>
                      <a:endParaRPr lang="th-TH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97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KPI </a:t>
            </a:r>
            <a:r>
              <a:rPr lang="th-TH" dirty="0" smtClean="0"/>
              <a:t>กลุ่มงานพัฒนาคุณภาพและรูปแบบบริการ</a:t>
            </a:r>
            <a:endParaRPr lang="th-TH" dirty="0"/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062333"/>
              </p:ext>
            </p:extLst>
          </p:nvPr>
        </p:nvGraphicFramePr>
        <p:xfrm>
          <a:off x="107504" y="1042373"/>
          <a:ext cx="8964488" cy="5696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9064"/>
                <a:gridCol w="1799328"/>
                <a:gridCol w="1800200"/>
                <a:gridCol w="1800200"/>
                <a:gridCol w="1835696"/>
              </a:tblGrid>
              <a:tr h="352336">
                <a:tc rowSpan="2">
                  <a:txBody>
                    <a:bodyPr/>
                    <a:lstStyle/>
                    <a:p>
                      <a:r>
                        <a:rPr lang="en-US" sz="1800" dirty="0" smtClean="0"/>
                        <a:t>KPI</a:t>
                      </a:r>
                      <a:endParaRPr lang="th-TH" sz="18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Small Success</a:t>
                      </a:r>
                      <a:endParaRPr lang="th-TH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52336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3เดือนแรก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6เดือน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9เดือน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12</a:t>
                      </a:r>
                      <a:r>
                        <a:rPr lang="th-TH" sz="1800" baseline="0" dirty="0" smtClean="0"/>
                        <a:t> เดือน</a:t>
                      </a:r>
                      <a:endParaRPr lang="th-TH" sz="1800" dirty="0"/>
                    </a:p>
                  </a:txBody>
                  <a:tcPr/>
                </a:tc>
              </a:tr>
              <a:tr h="4965124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8ร้อยละการส่งต่อผู้ป่วยนอกเขตสุขภาพลดลง</a:t>
                      </a:r>
                    </a:p>
                    <a:p>
                      <a:r>
                        <a:rPr lang="th-TH" sz="2400" dirty="0" smtClean="0"/>
                        <a:t>(ร้อยละ 10)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1.ศูนย์ประสานส่งต่อจังหวัด</a:t>
                      </a:r>
                      <a:r>
                        <a:rPr lang="th-TH" sz="2400" baseline="0" dirty="0" smtClean="0"/>
                        <a:t> อำเภอทบทวนแนวทางการส่งต่อและปรับปรุงระบบ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2.จังหวัดอำเภอวิเคราะห์ข้อมูลการส่งต่อสาขา</a:t>
                      </a:r>
                    </a:p>
                    <a:p>
                      <a:r>
                        <a:rPr lang="th-TH" sz="2400" dirty="0" smtClean="0"/>
                        <a:t>ที่มีปัญหาและวิเคราะห์และทำแผนแก้ไขปัญหา</a:t>
                      </a:r>
                    </a:p>
                    <a:p>
                      <a:r>
                        <a:rPr lang="th-TH" sz="2400" dirty="0" smtClean="0"/>
                        <a:t>3.เครือข่ายผู้เชี่ยวชาญในจังหวัดปรับระบบการส่งต่อและ</a:t>
                      </a:r>
                      <a:r>
                        <a:rPr lang="en-US" sz="2400" dirty="0" smtClean="0"/>
                        <a:t>Service</a:t>
                      </a:r>
                      <a:r>
                        <a:rPr lang="th-TH" sz="2400" dirty="0" smtClean="0"/>
                        <a:t> </a:t>
                      </a:r>
                      <a:r>
                        <a:rPr lang="en-US" sz="2400" dirty="0" smtClean="0"/>
                        <a:t>plan</a:t>
                      </a:r>
                      <a:r>
                        <a:rPr lang="th-TH" sz="2400" dirty="0" smtClean="0"/>
                        <a:t>รองรับการแก้ไขปัญหา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4.ติดตามผลการดำเนินงานและวิเคราะห์ผลงานและหาแนวทางแก้ไขปัญหาร่วมกัน</a:t>
                      </a:r>
                    </a:p>
                    <a:p>
                      <a:r>
                        <a:rPr lang="th-TH" sz="2400" dirty="0" smtClean="0"/>
                        <a:t>5.สรุปรายงานผลการส่งต่อและทำแผนปรับปรุงระบบและการป้องกันในพื้นที่อำเภอ</a:t>
                      </a:r>
                      <a:r>
                        <a:rPr lang="th-TH" sz="2400" baseline="0" dirty="0" smtClean="0"/>
                        <a:t> ตำบลและหมู่บ้าน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การส่งต่อผู้ป่วยนอกเขตสุขภาพลดลงอย่างน้อยร้อยละ</a:t>
                      </a:r>
                      <a:r>
                        <a:rPr lang="th-TH" sz="2400" baseline="0" dirty="0" smtClean="0"/>
                        <a:t> 10</a:t>
                      </a:r>
                      <a:endParaRPr lang="th-TH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22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875</Words>
  <Application>Microsoft Office PowerPoint</Application>
  <PresentationFormat>นำเสนอทางหน้าจอ (4:3)</PresentationFormat>
  <Paragraphs>107</Paragraphs>
  <Slides>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6" baseType="lpstr">
      <vt:lpstr>ชุดรูปแบบของ Office</vt:lpstr>
      <vt:lpstr>KPI กลุ่มงานพัฒนาคุณภาพและรูปแบบบริการ</vt:lpstr>
      <vt:lpstr>KPI กลุ่มงานพัฒนาคุณภาพและรูปแบบบริการ</vt:lpstr>
      <vt:lpstr>KPI กลุ่มงานพัฒนาคุณภาพและรูปแบบบริการ</vt:lpstr>
      <vt:lpstr>KPI กลุ่มงานพัฒนาคุณภาพและรูปแบบบริการ</vt:lpstr>
      <vt:lpstr>KPI กลุ่มงานพัฒนาคุณภาพและรูปแบบบริการ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KPI กลุ่มงานพัฒนาคุณภาพและรูปแบบบริการ</dc:title>
  <dc:creator>User</dc:creator>
  <cp:lastModifiedBy>User</cp:lastModifiedBy>
  <cp:revision>18</cp:revision>
  <cp:lastPrinted>2016-11-28T05:35:24Z</cp:lastPrinted>
  <dcterms:created xsi:type="dcterms:W3CDTF">2016-11-28T02:23:13Z</dcterms:created>
  <dcterms:modified xsi:type="dcterms:W3CDTF">2016-11-28T05:46:47Z</dcterms:modified>
</cp:coreProperties>
</file>