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7" r:id="rId2"/>
    <p:sldId id="443" r:id="rId3"/>
    <p:sldId id="444" r:id="rId4"/>
    <p:sldId id="437" r:id="rId5"/>
    <p:sldId id="445" r:id="rId6"/>
    <p:sldId id="446" r:id="rId7"/>
    <p:sldId id="447" r:id="rId8"/>
    <p:sldId id="458" r:id="rId9"/>
    <p:sldId id="450" r:id="rId10"/>
    <p:sldId id="455" r:id="rId11"/>
    <p:sldId id="451" r:id="rId12"/>
    <p:sldId id="351" r:id="rId13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47" autoAdjust="0"/>
    <p:restoredTop sz="94660"/>
  </p:normalViewPr>
  <p:slideViewPr>
    <p:cSldViewPr snapToGrid="0">
      <p:cViewPr>
        <p:scale>
          <a:sx n="80" d="100"/>
          <a:sy n="80" d="100"/>
        </p:scale>
        <p:origin x="-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920EA-0ADC-4A55-A03A-122B4C65549B}" type="datetimeFigureOut">
              <a:rPr lang="th-TH" smtClean="0"/>
              <a:pPr/>
              <a:t>24/03/60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93EFD-0D99-43EB-B004-B8C51D3A9FA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0316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043B3-EACD-40B0-96E3-1C37E06814E6}" type="datetimeFigureOut">
              <a:rPr lang="th-TH" smtClean="0"/>
              <a:pPr/>
              <a:t>24/03/60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FEF6C-C485-47DA-AFB5-20BFA443F14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9790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13146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413146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413146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413146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413146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56342" indent="-232395" defTabSz="4131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021132" indent="-232395" defTabSz="4131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85921" indent="-232395" defTabSz="4131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950711" indent="-232395" defTabSz="4131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FF8F15B6-D210-494D-AF16-3DD12F5D37E9}" type="datetime1">
              <a:rPr lang="th-TH" altLang="th-TH" sz="1300" b="0">
                <a:latin typeface="Times New Roman" panose="02020603050405020304" pitchFamily="18" charset="0"/>
                <a:cs typeface="TH SarabunPSK" panose="020B0500040200020003" pitchFamily="34" charset="-34"/>
              </a:rPr>
              <a:pPr eaLnBrk="1"/>
              <a:t>24/03/60</a:t>
            </a:fld>
            <a:endParaRPr lang="en-US" altLang="th-TH" sz="1300" b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13146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413146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413146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413146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413146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56342" indent="-232395" defTabSz="4131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021132" indent="-232395" defTabSz="4131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85921" indent="-232395" defTabSz="4131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950711" indent="-232395" defTabSz="4131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EA1CCE07-CF98-482D-88F7-8E13F51BF2A4}" type="slidenum">
              <a:rPr lang="en-US" altLang="th-TH" sz="1300" b="0">
                <a:latin typeface="Times New Roman" panose="02020603050405020304" pitchFamily="18" charset="0"/>
                <a:cs typeface="TH SarabunPSK" panose="020B0500040200020003" pitchFamily="34" charset="-34"/>
              </a:rPr>
              <a:pPr eaLnBrk="1"/>
              <a:t>12</a:t>
            </a:fld>
            <a:endParaRPr lang="en-US" altLang="th-TH" sz="1300" b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8975" y="814388"/>
            <a:ext cx="5359400" cy="4019550"/>
          </a:xfrm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5" y="5090850"/>
            <a:ext cx="5390934" cy="48254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904" tIns="42451" rIns="84904" bIns="42451" anchor="ctr"/>
          <a:lstStyle/>
          <a:p>
            <a:pPr eaLnBrk="1" hangingPunct="1"/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235732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FFE0-A095-4FEA-89C3-65402916373F}" type="datetimeFigureOut">
              <a:rPr lang="th-TH" smtClean="0"/>
              <a:pPr/>
              <a:t>24/03/60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A64-F789-4B9B-8F14-F974AC0DFA0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106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FFE0-A095-4FEA-89C3-65402916373F}" type="datetimeFigureOut">
              <a:rPr lang="th-TH" smtClean="0"/>
              <a:pPr/>
              <a:t>24/03/60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A64-F789-4B9B-8F14-F974AC0DFA0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038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FFE0-A095-4FEA-89C3-65402916373F}" type="datetimeFigureOut">
              <a:rPr lang="th-TH" smtClean="0"/>
              <a:pPr/>
              <a:t>24/03/60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A64-F789-4B9B-8F14-F974AC0DFA0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083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6638" y="272542"/>
            <a:ext cx="8227914" cy="1146108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F0085-609A-47D5-A53B-0D9B5D10D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6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FFE0-A095-4FEA-89C3-65402916373F}" type="datetimeFigureOut">
              <a:rPr lang="th-TH" smtClean="0"/>
              <a:pPr/>
              <a:t>24/03/60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A64-F789-4B9B-8F14-F974AC0DFA0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105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FFE0-A095-4FEA-89C3-65402916373F}" type="datetimeFigureOut">
              <a:rPr lang="th-TH" smtClean="0"/>
              <a:pPr/>
              <a:t>24/03/60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A64-F789-4B9B-8F14-F974AC0DFA0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547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FFE0-A095-4FEA-89C3-65402916373F}" type="datetimeFigureOut">
              <a:rPr lang="th-TH" smtClean="0"/>
              <a:pPr/>
              <a:t>24/03/60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A64-F789-4B9B-8F14-F974AC0DFA0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300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FFE0-A095-4FEA-89C3-65402916373F}" type="datetimeFigureOut">
              <a:rPr lang="th-TH" smtClean="0"/>
              <a:pPr/>
              <a:t>24/03/60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A64-F789-4B9B-8F14-F974AC0DFA0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74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FFE0-A095-4FEA-89C3-65402916373F}" type="datetimeFigureOut">
              <a:rPr lang="th-TH" smtClean="0"/>
              <a:pPr/>
              <a:t>24/03/60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A64-F789-4B9B-8F14-F974AC0DFA0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037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FFE0-A095-4FEA-89C3-65402916373F}" type="datetimeFigureOut">
              <a:rPr lang="th-TH" smtClean="0"/>
              <a:pPr/>
              <a:t>24/03/60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A64-F789-4B9B-8F14-F974AC0DFA0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790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FFE0-A095-4FEA-89C3-65402916373F}" type="datetimeFigureOut">
              <a:rPr lang="th-TH" smtClean="0"/>
              <a:pPr/>
              <a:t>24/03/60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A64-F789-4B9B-8F14-F974AC0DFA0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236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FFE0-A095-4FEA-89C3-65402916373F}" type="datetimeFigureOut">
              <a:rPr lang="th-TH" smtClean="0"/>
              <a:pPr/>
              <a:t>24/03/60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A64-F789-4B9B-8F14-F974AC0DFA0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585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AFFE0-A095-4FEA-89C3-65402916373F}" type="datetimeFigureOut">
              <a:rPr lang="th-TH" smtClean="0"/>
              <a:pPr/>
              <a:t>24/03/60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56A64-F789-4B9B-8F14-F974AC0DFA0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556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kw.hdc.moph.go.th/hdc/reports/report.php?source=pformated/format1.php&amp;cat_id=b2b59e64c4e6c92d4b1ec16a599d882b&amp;id=d0726b6e82496162f596395050cb6c8c" TargetMode="External"/><Relationship Id="rId7" Type="http://schemas.openxmlformats.org/officeDocument/2006/relationships/hyperlink" Target="http://skw.hdc.moph.go.th/hdc/reports/report.php?source=pformated/format1.php&amp;cat_id=6966b0664b89805a484d7ac96c6edc48&amp;id=4eab25b045dc0a9453d85c98dc2fdef0" TargetMode="External"/><Relationship Id="rId2" Type="http://schemas.openxmlformats.org/officeDocument/2006/relationships/hyperlink" Target="http://skw.hdc.moph.go.th/hdc/reports/report.php?source=pformated/format1.php&amp;cat_id=b2b59e64c4e6c92d4b1ec16a599d882b&amp;id=71cff4a5f828ddbe688784c2659abfe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kw.hdc.moph.go.th/hdc/reports/report.php?source=pformated/format1.php&amp;cat_id=6966b0664b89805a484d7ac96c6edc48&amp;id=308526013808e90ce8f30d66e3b5ad82" TargetMode="External"/><Relationship Id="rId5" Type="http://schemas.openxmlformats.org/officeDocument/2006/relationships/hyperlink" Target="http://skw.hdc.moph.go.th/hdc/reports/report.php?source=pformated/format1.php&amp;cat_id=6966b0664b89805a484d7ac96c6edc48&amp;id=df0700e8e3c79802b208b8780ab64d61" TargetMode="External"/><Relationship Id="rId4" Type="http://schemas.openxmlformats.org/officeDocument/2006/relationships/hyperlink" Target="http://skw.hdc.moph.go.th/hdc/reports/report.php?source=pformated/format1.php&amp;cat_id=b2b59e64c4e6c92d4b1ec16a599d882b&amp;id=1932e7f6482a5e1e3c20b51927ef4ad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 txBox="1">
            <a:spLocks/>
          </p:cNvSpPr>
          <p:nvPr/>
        </p:nvSpPr>
        <p:spPr>
          <a:xfrm>
            <a:off x="483050" y="1919172"/>
            <a:ext cx="8238123" cy="1217325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tabLst>
                <a:tab pos="642129" algn="l"/>
                <a:tab pos="1281448" algn="l"/>
                <a:tab pos="1920767" algn="l"/>
                <a:tab pos="2564301" algn="l"/>
                <a:tab pos="3205025" algn="l"/>
                <a:tab pos="3845749" algn="l"/>
                <a:tab pos="4486473" algn="l"/>
                <a:tab pos="5127197" algn="l"/>
                <a:tab pos="5765110" algn="l"/>
                <a:tab pos="6407239" algn="l"/>
                <a:tab pos="7049368" algn="l"/>
                <a:tab pos="7691497" algn="l"/>
              </a:tabLst>
              <a:defRPr/>
            </a:pPr>
            <a:r>
              <a:rPr lang="th-TH" sz="7200" b="1" dirty="0" smtClean="0">
                <a:solidFill>
                  <a:srgbClr val="004A4A"/>
                </a:solidFill>
                <a:latin typeface="Angsana New" charset="0"/>
                <a:ea typeface="Angsana New" charset="0"/>
                <a:cs typeface="Angsana New" charset="0"/>
              </a:rPr>
              <a:t>การดำเนินงาน</a:t>
            </a:r>
          </a:p>
          <a:p>
            <a:pPr algn="ctr">
              <a:lnSpc>
                <a:spcPct val="80000"/>
              </a:lnSpc>
              <a:tabLst>
                <a:tab pos="642129" algn="l"/>
                <a:tab pos="1281448" algn="l"/>
                <a:tab pos="1920767" algn="l"/>
                <a:tab pos="2564301" algn="l"/>
                <a:tab pos="3205025" algn="l"/>
                <a:tab pos="3845749" algn="l"/>
                <a:tab pos="4486473" algn="l"/>
                <a:tab pos="5127197" algn="l"/>
                <a:tab pos="5765110" algn="l"/>
                <a:tab pos="6407239" algn="l"/>
                <a:tab pos="7049368" algn="l"/>
                <a:tab pos="7691497" algn="l"/>
              </a:tabLst>
              <a:defRPr/>
            </a:pPr>
            <a:r>
              <a:rPr lang="th-TH" sz="7200" b="1" dirty="0" smtClean="0">
                <a:solidFill>
                  <a:srgbClr val="004A4A"/>
                </a:solidFill>
                <a:latin typeface="Angsana New" charset="0"/>
                <a:ea typeface="Angsana New" charset="0"/>
                <a:cs typeface="Angsana New" charset="0"/>
              </a:rPr>
              <a:t>ด้านระบบสารสนเทศสุขภาพ</a:t>
            </a:r>
          </a:p>
          <a:p>
            <a:pPr algn="ctr">
              <a:lnSpc>
                <a:spcPct val="80000"/>
              </a:lnSpc>
              <a:tabLst>
                <a:tab pos="642129" algn="l"/>
                <a:tab pos="1281448" algn="l"/>
                <a:tab pos="1920767" algn="l"/>
                <a:tab pos="2564301" algn="l"/>
                <a:tab pos="3205025" algn="l"/>
                <a:tab pos="3845749" algn="l"/>
                <a:tab pos="4486473" algn="l"/>
                <a:tab pos="5127197" algn="l"/>
                <a:tab pos="5765110" algn="l"/>
                <a:tab pos="6407239" algn="l"/>
                <a:tab pos="7049368" algn="l"/>
                <a:tab pos="7691497" algn="l"/>
              </a:tabLst>
              <a:defRPr/>
            </a:pPr>
            <a:r>
              <a:rPr lang="th-TH" sz="7200" b="1" dirty="0" smtClean="0">
                <a:solidFill>
                  <a:srgbClr val="004A4A"/>
                </a:solidFill>
                <a:latin typeface="Angsana New" charset="0"/>
                <a:ea typeface="Angsana New" charset="0"/>
                <a:cs typeface="Angsana New" charset="0"/>
              </a:rPr>
              <a:t>จ.สระแก้ว</a:t>
            </a:r>
            <a:endParaRPr lang="th-TH" sz="7200" b="1" dirty="0">
              <a:solidFill>
                <a:srgbClr val="004A4A"/>
              </a:solidFill>
              <a:latin typeface="Angsana New" charset="0"/>
              <a:ea typeface="Angsana New" charset="0"/>
              <a:cs typeface="Angsana New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9186" y="931612"/>
            <a:ext cx="5878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dirty="0" smtClean="0">
                <a:solidFill>
                  <a:schemeClr val="accent1">
                    <a:lumMod val="50000"/>
                  </a:schemeClr>
                </a:solidFill>
                <a:latin typeface="Angsana New" charset="0"/>
                <a:ea typeface="Angsana New" charset="0"/>
                <a:cs typeface="Angsana New" charset="0"/>
              </a:rPr>
              <a:t>รายงานความคืบหน้า</a:t>
            </a:r>
            <a:endParaRPr lang="th-TH" sz="5400" dirty="0">
              <a:solidFill>
                <a:schemeClr val="accent1">
                  <a:lumMod val="50000"/>
                </a:schemeClr>
              </a:solidFill>
              <a:latin typeface="Angsana New" charset="0"/>
              <a:ea typeface="Angsana New" charset="0"/>
              <a:cs typeface="Angsana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375237" y="260648"/>
            <a:ext cx="8229600" cy="8380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dirty="0"/>
              <a:t>คัดกรองมะเร็งเต้านม อายุ 30-70 </a:t>
            </a:r>
            <a:r>
              <a:rPr lang="th-TH" sz="3200" dirty="0" smtClean="0"/>
              <a:t>ปี จ.สระแก้ว</a:t>
            </a:r>
            <a:endParaRPr lang="th-TH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57120"/>
            <a:ext cx="9001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/>
              <a:t>หมายเหตุ</a:t>
            </a:r>
            <a:endParaRPr lang="en-US" sz="1600" b="1" dirty="0" smtClean="0"/>
          </a:p>
          <a:p>
            <a:r>
              <a:rPr lang="en-US" sz="1400" u="sng" dirty="0"/>
              <a:t>B: </a:t>
            </a:r>
            <a:r>
              <a:rPr lang="th-TH" sz="1400" u="sng" dirty="0"/>
              <a:t>เป้าหมาย ประชากรหญิงไทย อายุ 30-70 ปี ในเขตรับผิดชอบ ตัดความซ้ำซ้อนด้วยเลขบัตรประชาชน</a:t>
            </a:r>
            <a:r>
              <a:rPr lang="th-TH" sz="1400" dirty="0"/>
              <a:t> </a:t>
            </a:r>
            <a:r>
              <a:rPr lang="th-TH" sz="1400" dirty="0" smtClean="0"/>
              <a:t/>
            </a:r>
            <a:br>
              <a:rPr lang="th-TH" sz="1400" dirty="0" smtClean="0"/>
            </a:br>
            <a:r>
              <a:rPr lang="th-TH" sz="1400" dirty="0"/>
              <a:t>- การ</a:t>
            </a:r>
            <a:r>
              <a:rPr lang="th-TH" sz="1400" dirty="0" err="1"/>
              <a:t>คำนวน</a:t>
            </a:r>
            <a:r>
              <a:rPr lang="th-TH" sz="1400" dirty="0"/>
              <a:t>อายุ </a:t>
            </a:r>
            <a:r>
              <a:rPr lang="th-TH" sz="1400" dirty="0" err="1"/>
              <a:t>คำนวน</a:t>
            </a:r>
            <a:r>
              <a:rPr lang="th-TH" sz="1400" dirty="0"/>
              <a:t>จากวันที่ 1 มกราคม ของปีงบประมาณลบด้วยวันเกิด </a:t>
            </a:r>
            <a:r>
              <a:rPr lang="th-TH" sz="1400" dirty="0" smtClean="0"/>
              <a:t/>
            </a:r>
            <a:br>
              <a:rPr lang="th-TH" sz="1400" dirty="0" smtClean="0"/>
            </a:br>
            <a:r>
              <a:rPr lang="th-TH" sz="1400" dirty="0"/>
              <a:t>- ในเขตรับผิดชอบ (</a:t>
            </a:r>
            <a:r>
              <a:rPr lang="en-US" sz="1400" dirty="0"/>
              <a:t>TYPEAREA 1,3) 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>- </a:t>
            </a:r>
            <a:r>
              <a:rPr lang="th-TH" sz="1400" dirty="0"/>
              <a:t>สัญชาติไทย (</a:t>
            </a:r>
            <a:r>
              <a:rPr lang="en-US" sz="1400" dirty="0"/>
              <a:t>NATION 099) 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>- </a:t>
            </a:r>
            <a:r>
              <a:rPr lang="th-TH" sz="1400" dirty="0"/>
              <a:t>ตัดความซ้ำซ้อนด้วยเลขบัตรประชาชน หมายถึง 1 เลขบัตรประชาชนจะเป็นเป้าหมาย ตามพื้นที่ที่ถูกขึ้นทะเบียน </a:t>
            </a:r>
            <a:r>
              <a:rPr lang="en-US" sz="1400" dirty="0"/>
              <a:t>TYPEAREA 1,3 </a:t>
            </a:r>
            <a:r>
              <a:rPr lang="th-TH" sz="1400" dirty="0"/>
              <a:t>เพียงที่เดียวเท่านั้น </a:t>
            </a:r>
            <a:r>
              <a:rPr lang="th-TH" sz="1400" dirty="0" smtClean="0"/>
              <a:t/>
            </a:r>
            <a:br>
              <a:rPr lang="th-TH" sz="1400" dirty="0" smtClean="0"/>
            </a:br>
            <a:r>
              <a:rPr lang="th-TH" sz="1400" dirty="0" smtClean="0"/>
              <a:t/>
            </a:r>
            <a:br>
              <a:rPr lang="th-TH" sz="1400" dirty="0" smtClean="0"/>
            </a:br>
            <a:r>
              <a:rPr lang="en-US" sz="1400" u="sng" dirty="0"/>
              <a:t>A: </a:t>
            </a:r>
            <a:r>
              <a:rPr lang="th-TH" sz="1400" u="sng" dirty="0"/>
              <a:t>ผลงานคัดกรองมะเร็งเต้านม คิดจาก แฟ้ม </a:t>
            </a:r>
            <a:r>
              <a:rPr lang="en-US" sz="1400" u="sng" dirty="0"/>
              <a:t>SPECIALPP </a:t>
            </a:r>
            <a:r>
              <a:rPr lang="th-TH" sz="1400" u="sng" dirty="0"/>
              <a:t>และแฟ้ม </a:t>
            </a:r>
            <a:r>
              <a:rPr lang="en-US" sz="1400" u="sng" dirty="0"/>
              <a:t>DIAGNOSIS_OPD 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>- </a:t>
            </a:r>
            <a:r>
              <a:rPr lang="th-TH" sz="1400" dirty="0"/>
              <a:t>กรณี 1 คนมีการคัดกรองทั้ง 2 แฟ้ม จะนับผลงาน 1 ว่าคนๆนั้นได้รับการคัดกรอง </a:t>
            </a:r>
            <a:r>
              <a:rPr lang="th-TH" sz="1400" dirty="0" smtClean="0"/>
              <a:t/>
            </a:r>
            <a:br>
              <a:rPr lang="th-TH" sz="1400" dirty="0" smtClean="0"/>
            </a:br>
            <a:r>
              <a:rPr lang="th-TH" sz="1400" dirty="0"/>
              <a:t>- คัดกรองด้วยตนเอง จะคิดจากแฟ้ม </a:t>
            </a:r>
            <a:r>
              <a:rPr lang="en-US" sz="1400" dirty="0"/>
              <a:t>SPECIALPP </a:t>
            </a:r>
            <a:r>
              <a:rPr lang="th-TH" sz="1400" dirty="0"/>
              <a:t>รหัส 1</a:t>
            </a:r>
            <a:r>
              <a:rPr lang="en-US" sz="1400" dirty="0"/>
              <a:t>B0030,1B0031,1B0034,1B0035 </a:t>
            </a:r>
            <a:r>
              <a:rPr lang="th-TH" sz="1400" dirty="0"/>
              <a:t>เท่านั้นตามความหมายของ </a:t>
            </a:r>
            <a:r>
              <a:rPr lang="en-US" sz="1400" dirty="0"/>
              <a:t>BSE </a:t>
            </a:r>
            <a:r>
              <a:rPr lang="th-TH" sz="1400" dirty="0"/>
              <a:t>คลิกดูที่ </a:t>
            </a:r>
            <a:r>
              <a:rPr lang="en-US" sz="1400" dirty="0"/>
              <a:t>Template 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>- </a:t>
            </a:r>
            <a:r>
              <a:rPr lang="th-TH" sz="1400" dirty="0"/>
              <a:t>คัดกรองด้วยเจ้าหน้าที่ จะคิดจากแฟ้ม </a:t>
            </a:r>
            <a:r>
              <a:rPr lang="en-US" sz="1400" dirty="0"/>
              <a:t>SPECIALPP </a:t>
            </a:r>
            <a:r>
              <a:rPr lang="th-TH" sz="1400" dirty="0"/>
              <a:t>รหัส 5 ขึ้นต้นด้วย 1</a:t>
            </a:r>
            <a:r>
              <a:rPr lang="en-US" sz="1400" dirty="0"/>
              <a:t>B003 </a:t>
            </a:r>
            <a:r>
              <a:rPr lang="th-TH" sz="1400" dirty="0"/>
              <a:t>ทั้งหมด และแฟ้ม </a:t>
            </a:r>
            <a:r>
              <a:rPr lang="en-US" sz="1400" dirty="0"/>
              <a:t>DIAGNOSIS_OPD </a:t>
            </a:r>
            <a:r>
              <a:rPr lang="th-TH" sz="1400" dirty="0"/>
              <a:t>ที่รหัส 4 หลักแรกเป็น </a:t>
            </a:r>
            <a:r>
              <a:rPr lang="en-US" sz="1400" dirty="0"/>
              <a:t>Z123 </a:t>
            </a:r>
            <a:endParaRPr lang="th-TH" sz="1400" dirty="0" smtClean="0"/>
          </a:p>
          <a:p>
            <a:r>
              <a:rPr lang="th-TH" sz="1400" dirty="0" smtClean="0"/>
              <a:t>ข้อมูล ณ วันที่ 28 กุมภาพันธ์ 2560</a:t>
            </a:r>
            <a:br>
              <a:rPr lang="th-TH" sz="1400" dirty="0" smtClean="0"/>
            </a:br>
            <a:r>
              <a:rPr lang="th-TH" sz="1400" dirty="0" smtClean="0"/>
              <a:t>ที่มา </a:t>
            </a:r>
            <a:r>
              <a:rPr lang="en-US" sz="1400" dirty="0" smtClean="0"/>
              <a:t>http://skw.hdc.moph.go.th</a:t>
            </a:r>
            <a:endParaRPr lang="th-TH" sz="1400" dirty="0" smtClean="0"/>
          </a:p>
        </p:txBody>
      </p:sp>
    </p:spTree>
    <p:extLst>
      <p:ext uri="{BB962C8B-B14F-4D97-AF65-F5344CB8AC3E}">
        <p14:creationId xmlns:p14="http://schemas.microsoft.com/office/powerpoint/2010/main" val="261158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06" y="822173"/>
            <a:ext cx="7787022" cy="259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449025" y="116632"/>
            <a:ext cx="8229600" cy="8380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/>
              <a:t>คัดกรองมะเร็งปากมดลูกอายุ 30-60 ปี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5657734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/>
              <a:t>หมายเหตุ</a:t>
            </a:r>
            <a:endParaRPr lang="en-US" sz="1600" b="1" dirty="0" smtClean="0"/>
          </a:p>
          <a:p>
            <a:r>
              <a:rPr lang="en-US" sz="1400" dirty="0" smtClean="0"/>
              <a:t>B </a:t>
            </a:r>
            <a:r>
              <a:rPr lang="th-TH" sz="1400" dirty="0" smtClean="0"/>
              <a:t>หมายถึงจำนวนประชากรหญิงไทย อายุ 30-60 ปี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A </a:t>
            </a:r>
            <a:r>
              <a:rPr lang="th-TH" sz="1400" dirty="0" smtClean="0"/>
              <a:t>หมายถึง จำนวน</a:t>
            </a:r>
            <a:r>
              <a:rPr lang="th-TH" sz="1400" dirty="0"/>
              <a:t>ประชากรหญิงไทย อายุ 30-60 ปี ได้รับการมะเร็งปากมดลูกสะสมในช่วง 5 ปี</a:t>
            </a:r>
            <a:endParaRPr lang="th-TH" sz="1400" dirty="0" smtClean="0"/>
          </a:p>
          <a:p>
            <a:r>
              <a:rPr lang="th-TH" sz="1400" dirty="0" smtClean="0"/>
              <a:t>ข้อมูล ณ วันที่ </a:t>
            </a:r>
            <a:r>
              <a:rPr lang="en-US" sz="1400" dirty="0"/>
              <a:t>22</a:t>
            </a:r>
            <a:r>
              <a:rPr lang="th-TH" sz="1400" dirty="0"/>
              <a:t> มีนาคม 2560</a:t>
            </a:r>
            <a:r>
              <a:rPr lang="th-TH" sz="1400" dirty="0" smtClean="0"/>
              <a:t/>
            </a:r>
            <a:br>
              <a:rPr lang="th-TH" sz="1400" dirty="0" smtClean="0"/>
            </a:br>
            <a:r>
              <a:rPr lang="th-TH" sz="1400" dirty="0" smtClean="0"/>
              <a:t>ที่มา </a:t>
            </a:r>
            <a:r>
              <a:rPr lang="en-US" sz="1400" dirty="0" smtClean="0"/>
              <a:t>http://skw.hdc.moph.go.th</a:t>
            </a:r>
            <a:endParaRPr lang="th-TH" sz="1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975232" y="1494534"/>
            <a:ext cx="92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28.25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20038" y="1132855"/>
            <a:ext cx="855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40.31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2152" y="1494534"/>
            <a:ext cx="783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28.45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7347" y="1530502"/>
            <a:ext cx="896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26.05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8657" y="1232924"/>
            <a:ext cx="84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37.41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7429" y="1756144"/>
            <a:ext cx="90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20.21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34959" y="900815"/>
            <a:ext cx="860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45.78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59564" y="1656075"/>
            <a:ext cx="808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20.46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12104" y="159818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26.56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8836" y="1025270"/>
            <a:ext cx="62549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charset="0"/>
                <a:ea typeface="Angsana New" charset="0"/>
                <a:cs typeface="Angsana New" charset="0"/>
              </a:rPr>
              <a:t>ก่อน</a:t>
            </a:r>
            <a:endParaRPr lang="en-US" b="1" dirty="0">
              <a:solidFill>
                <a:srgbClr val="C00000"/>
              </a:solidFill>
              <a:latin typeface="Angsana New" charset="0"/>
              <a:ea typeface="Angsana New" charset="0"/>
              <a:cs typeface="Angsana New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9255" y="3052601"/>
            <a:ext cx="60465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charset="0"/>
                <a:ea typeface="Angsana New" charset="0"/>
                <a:cs typeface="Angsana New" charset="0"/>
              </a:rPr>
              <a:t>หลัง</a:t>
            </a:r>
            <a:endParaRPr lang="en-US" b="1" dirty="0">
              <a:solidFill>
                <a:srgbClr val="C00000"/>
              </a:solidFill>
              <a:latin typeface="Angsana New" charset="0"/>
              <a:ea typeface="Angsana New" charset="0"/>
              <a:cs typeface="Angsana New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6" t="35821" r="5177" b="22658"/>
          <a:stretch/>
        </p:blipFill>
        <p:spPr bwMode="auto">
          <a:xfrm>
            <a:off x="1041906" y="3420632"/>
            <a:ext cx="7787022" cy="275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124015" y="4181482"/>
            <a:ext cx="92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28.60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68821" y="3819803"/>
            <a:ext cx="855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40.32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30935" y="4181482"/>
            <a:ext cx="783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28.49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76130" y="4217450"/>
            <a:ext cx="896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26.07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47440" y="3919872"/>
            <a:ext cx="84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37.53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06212" y="4443092"/>
            <a:ext cx="90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20.23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83742" y="3587763"/>
            <a:ext cx="860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45.82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08347" y="4343023"/>
            <a:ext cx="808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20.46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60887" y="428513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26.67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Up Arrow 41"/>
          <p:cNvSpPr/>
          <p:nvPr/>
        </p:nvSpPr>
        <p:spPr>
          <a:xfrm>
            <a:off x="1487697" y="4408887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Up Arrow 43"/>
          <p:cNvSpPr/>
          <p:nvPr/>
        </p:nvSpPr>
        <p:spPr>
          <a:xfrm>
            <a:off x="3133657" y="3709760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Up Arrow 44"/>
          <p:cNvSpPr/>
          <p:nvPr/>
        </p:nvSpPr>
        <p:spPr>
          <a:xfrm>
            <a:off x="3922798" y="4534343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Up Arrow 45"/>
          <p:cNvSpPr/>
          <p:nvPr/>
        </p:nvSpPr>
        <p:spPr>
          <a:xfrm>
            <a:off x="4784814" y="4011267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Up Arrow 46"/>
          <p:cNvSpPr/>
          <p:nvPr/>
        </p:nvSpPr>
        <p:spPr>
          <a:xfrm>
            <a:off x="5605917" y="4326919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Up Arrow 47"/>
          <p:cNvSpPr/>
          <p:nvPr/>
        </p:nvSpPr>
        <p:spPr>
          <a:xfrm>
            <a:off x="6347521" y="4301866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Up Arrow 48"/>
          <p:cNvSpPr/>
          <p:nvPr/>
        </p:nvSpPr>
        <p:spPr>
          <a:xfrm>
            <a:off x="7214121" y="3975299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Up Arrow 49"/>
          <p:cNvSpPr/>
          <p:nvPr/>
        </p:nvSpPr>
        <p:spPr>
          <a:xfrm>
            <a:off x="8040601" y="4302923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1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2129" algn="l"/>
                <a:tab pos="1281448" algn="l"/>
                <a:tab pos="1920767" algn="l"/>
              </a:tabLst>
              <a:defRPr sz="2478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2129" algn="l"/>
                <a:tab pos="1281448" algn="l"/>
                <a:tab pos="1920767" algn="l"/>
              </a:tabLst>
              <a:defRPr sz="2478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2129" algn="l"/>
                <a:tab pos="1281448" algn="l"/>
                <a:tab pos="1920767" algn="l"/>
              </a:tabLst>
              <a:defRPr sz="2478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2129" algn="l"/>
                <a:tab pos="1281448" algn="l"/>
                <a:tab pos="1920767" algn="l"/>
              </a:tabLst>
              <a:defRPr sz="2478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2129" algn="l"/>
                <a:tab pos="1281448" algn="l"/>
                <a:tab pos="1920767" algn="l"/>
              </a:tabLst>
              <a:defRPr sz="2478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25672" indent="-202334" defTabSz="39764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2129" algn="l"/>
                <a:tab pos="1281448" algn="l"/>
                <a:tab pos="1920767" algn="l"/>
              </a:tabLst>
              <a:defRPr sz="2478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630340" indent="-202334" defTabSz="39764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2129" algn="l"/>
                <a:tab pos="1281448" algn="l"/>
                <a:tab pos="1920767" algn="l"/>
              </a:tabLst>
              <a:defRPr sz="2478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035008" indent="-202334" defTabSz="39764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2129" algn="l"/>
                <a:tab pos="1281448" algn="l"/>
                <a:tab pos="1920767" algn="l"/>
              </a:tabLst>
              <a:defRPr sz="2478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439676" indent="-202334" defTabSz="39764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2129" algn="l"/>
                <a:tab pos="1281448" algn="l"/>
                <a:tab pos="1920767" algn="l"/>
              </a:tabLst>
              <a:defRPr sz="2478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AFCED0A9-FFA3-4EBA-8F41-B7F543F6D151}" type="slidenum">
              <a:rPr lang="en-US" altLang="th-TH" sz="1328" b="0">
                <a:latin typeface="Times New Roman" panose="02020603050405020304" pitchFamily="18" charset="0"/>
                <a:cs typeface="TH SarabunPSK" panose="020B0500040200020003" pitchFamily="34" charset="-34"/>
              </a:rPr>
              <a:pPr eaLnBrk="1"/>
              <a:t>12</a:t>
            </a:fld>
            <a:endParaRPr lang="en-US" altLang="th-TH" sz="1328" b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30922" y="1940601"/>
            <a:ext cx="20120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baseline="30000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Thank you.</a:t>
            </a:r>
            <a:endParaRPr lang="th-TH" sz="6000" b="1" baseline="30000" dirty="0" smtClean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4492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3"/>
          <a:stretch/>
        </p:blipFill>
        <p:spPr>
          <a:xfrm>
            <a:off x="682907" y="1779557"/>
            <a:ext cx="7734371" cy="47948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8727311" cy="1921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b="1" dirty="0" smtClean="0">
                <a:solidFill>
                  <a:schemeClr val="accent1">
                    <a:lumMod val="50000"/>
                  </a:schemeClr>
                </a:solidFill>
                <a:latin typeface="TH SarabunPSK" charset="0"/>
                <a:ea typeface="TH SarabunPSK" charset="0"/>
                <a:cs typeface="TH SarabunPSK" charset="0"/>
              </a:rPr>
              <a:t>แผนงาน, ไฟล์เอกสารและข้อมูลที่เกี่ยวข้อง</a:t>
            </a:r>
          </a:p>
          <a:p>
            <a:pPr algn="ctr"/>
            <a:r>
              <a:rPr lang="th-TH" sz="4800" b="1" dirty="0" smtClean="0">
                <a:solidFill>
                  <a:schemeClr val="accent1">
                    <a:lumMod val="50000"/>
                  </a:schemeClr>
                </a:solidFill>
                <a:latin typeface="TH SarabunPSK" charset="0"/>
                <a:ea typeface="TH SarabunPSK" charset="0"/>
                <a:cs typeface="TH SarabunPSK" charset="0"/>
              </a:rPr>
              <a:t>เผยแพร่ในเว็บไซต์ สสจ.สระแก้ว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20081" y="3515758"/>
            <a:ext cx="6509519" cy="96069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H SarabunPSK" charset="0"/>
                <a:ea typeface="TH SarabunPSK" charset="0"/>
                <a:cs typeface="TH SarabunPSK" charset="0"/>
              </a:rPr>
              <a:t>http://</a:t>
            </a:r>
            <a:r>
              <a:rPr lang="en-US" sz="4800" b="1" dirty="0" err="1" smtClean="0">
                <a:solidFill>
                  <a:srgbClr val="C00000"/>
                </a:solidFill>
                <a:latin typeface="TH SarabunPSK" charset="0"/>
                <a:ea typeface="TH SarabunPSK" charset="0"/>
                <a:cs typeface="TH SarabunPSK" charset="0"/>
              </a:rPr>
              <a:t>team.sko.moph.go.th</a:t>
            </a:r>
            <a:endParaRPr lang="en-US" sz="4800" b="1" dirty="0">
              <a:solidFill>
                <a:srgbClr val="C00000"/>
              </a:solidFill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2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96124"/>
          </a:xfrm>
        </p:spPr>
        <p:txBody>
          <a:bodyPr anchor="t">
            <a:noAutofit/>
          </a:bodyPr>
          <a:lstStyle/>
          <a:p>
            <a:r>
              <a:rPr lang="th-TH" sz="4000" b="1" dirty="0" smtClean="0"/>
              <a:t>สรุปแผนงานข้อมูลที่ต้องดำเนินการในเดือนมีนาคม</a:t>
            </a:r>
            <a:endParaRPr lang="th-TH" sz="4000" b="1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590543"/>
              </p:ext>
            </p:extLst>
          </p:nvPr>
        </p:nvGraphicFramePr>
        <p:xfrm>
          <a:off x="323528" y="902261"/>
          <a:ext cx="8568952" cy="58288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12368"/>
                <a:gridCol w="1728192"/>
                <a:gridCol w="2592288"/>
                <a:gridCol w="936104"/>
              </a:tblGrid>
              <a:tr h="37592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กิจกรรม</a:t>
                      </a:r>
                      <a:endParaRPr lang="th-TH" sz="2800" dirty="0">
                        <a:solidFill>
                          <a:schemeClr val="bg1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แฟ้มที่บันทึก</a:t>
                      </a:r>
                      <a:endParaRPr lang="th-TH" sz="2800" dirty="0">
                        <a:solidFill>
                          <a:schemeClr val="bg1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รหัสที่เกี่ยวข้อง</a:t>
                      </a:r>
                      <a:endParaRPr lang="th-TH" sz="2800" dirty="0">
                        <a:solidFill>
                          <a:schemeClr val="bg1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LINK 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</a:tr>
              <a:tr h="762079">
                <a:tc>
                  <a:txBody>
                    <a:bodyPr/>
                    <a:lstStyle/>
                    <a:p>
                      <a:pPr fontAlgn="t"/>
                      <a:r>
                        <a:rPr lang="th-TH" sz="24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ปรับเปลี่ยนพฤติกรรมกลุ่มเสี่ยง/กลุ่มป่วย/กลุ่ม </a:t>
                      </a:r>
                      <a:r>
                        <a:rPr lang="en-US" sz="24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CVD Risk </a:t>
                      </a:r>
                      <a:r>
                        <a:rPr lang="th-TH" sz="24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ที่ผลผิดปกติ</a:t>
                      </a:r>
                      <a:endParaRPr lang="th-TH" sz="2400" dirty="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Service + </a:t>
                      </a:r>
                      <a:r>
                        <a:rPr lang="en-US" sz="2400" dirty="0" err="1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diag</a:t>
                      </a:r>
                      <a:endParaRPr lang="en-US" sz="2400" dirty="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138113" indent="-138113" fontAlgn="t">
                        <a:buFont typeface="Arial"/>
                        <a:buChar char="•"/>
                        <a:tabLst/>
                      </a:pPr>
                      <a:r>
                        <a:rPr lang="en-US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Z71.3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u="none" strike="noStrike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  <a:hlinkClick r:id="rId2"/>
                        </a:rPr>
                        <a:t>HDC</a:t>
                      </a:r>
                      <a:endParaRPr lang="en-US" sz="1800" dirty="0"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  <a:p>
                      <a:pPr fontAlgn="t"/>
                      <a:r>
                        <a:rPr lang="en-US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 </a:t>
                      </a:r>
                      <a:endParaRPr lang="en-US" sz="1800" dirty="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</a:tr>
              <a:tr h="1172431">
                <a:tc>
                  <a:txBody>
                    <a:bodyPr/>
                    <a:lstStyle/>
                    <a:p>
                      <a:pPr fontAlgn="t"/>
                      <a:r>
                        <a:rPr lang="th-TH" sz="24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คัดกรอง ตา ไต เท้าและช่องปาก ผู้ป่วยเบาหวาน/ความดันฯ</a:t>
                      </a:r>
                      <a:endParaRPr lang="th-TH" sz="2400" dirty="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Service + </a:t>
                      </a:r>
                      <a:r>
                        <a:rPr lang="en-US" sz="2400" dirty="0" err="1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chronicfu</a:t>
                      </a:r>
                      <a:r>
                        <a:rPr lang="en-US" sz="24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 + </a:t>
                      </a:r>
                      <a:r>
                        <a:rPr lang="en-US" sz="2400" dirty="0" err="1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labfu</a:t>
                      </a:r>
                      <a:endParaRPr lang="en-US" sz="2400" dirty="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138113" indent="-138113" fontAlgn="t">
                        <a:buFont typeface="Arial"/>
                        <a:buChar char="•"/>
                        <a:tabLst/>
                      </a:pPr>
                      <a:r>
                        <a:rPr lang="en-US" sz="1800" dirty="0" err="1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diag</a:t>
                      </a:r>
                      <a:r>
                        <a:rPr lang="en-US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โรคที่ป่วย</a:t>
                      </a:r>
                    </a:p>
                    <a:p>
                      <a:pPr marL="138113" indent="-138113" fontAlgn="t">
                        <a:buFont typeface="Arial"/>
                        <a:buChar char="•"/>
                        <a:tabLst/>
                      </a:pPr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ตรวจฟันลงหัตถการ 2330011 (</a:t>
                      </a:r>
                      <a:r>
                        <a:rPr lang="th-TH" sz="1800" u="sng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ผู้บันทึก </a:t>
                      </a:r>
                      <a:r>
                        <a:rPr lang="th-TH" sz="1800" dirty="0" err="1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ทันตแพทย์</a:t>
                      </a:r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หรือทัน</a:t>
                      </a:r>
                      <a:r>
                        <a:rPr lang="th-TH" sz="1800" dirty="0" err="1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ตาภิ</a:t>
                      </a:r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บาล)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ตา </a:t>
                      </a:r>
                      <a:r>
                        <a:rPr lang="en-US" sz="1800" u="none" strike="noStrike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  <a:hlinkClick r:id="rId3"/>
                        </a:rPr>
                        <a:t>HDC</a:t>
                      </a:r>
                      <a:endParaRPr lang="en-US" sz="1800" dirty="0"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  <a:p>
                      <a:pPr fontAlgn="t"/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เท้า </a:t>
                      </a:r>
                      <a:r>
                        <a:rPr lang="en-US" sz="1800" u="none" strike="noStrike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  <a:hlinkClick r:id="rId4"/>
                        </a:rPr>
                        <a:t>HDC</a:t>
                      </a:r>
                      <a:endParaRPr lang="en-US" sz="1800" dirty="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</a:tr>
              <a:tr h="762079">
                <a:tc>
                  <a:txBody>
                    <a:bodyPr/>
                    <a:lstStyle/>
                    <a:p>
                      <a:pPr fontAlgn="t"/>
                      <a:r>
                        <a:rPr lang="th-TH" sz="24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คัดกรองความเสี่ยงในผู้สูงอายุ</a:t>
                      </a:r>
                      <a:endParaRPr lang="th-TH" sz="2400" dirty="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Service + </a:t>
                      </a:r>
                      <a:r>
                        <a:rPr lang="en-US" sz="2400" dirty="0" err="1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specialpp</a:t>
                      </a:r>
                      <a:endParaRPr lang="en-US" sz="2400" dirty="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184150" indent="-184150" fontAlgn="t">
                        <a:buFont typeface="Arial"/>
                        <a:buChar char="•"/>
                        <a:tabLst/>
                      </a:pPr>
                      <a:r>
                        <a:rPr lang="en-US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Z00.0 + </a:t>
                      </a:r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รหัส </a:t>
                      </a:r>
                      <a:r>
                        <a:rPr lang="en-US" sz="1800" dirty="0" err="1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specialpp</a:t>
                      </a:r>
                      <a:r>
                        <a:rPr lang="en-US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 10 </a:t>
                      </a:r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ด้าน (เอกสารแนบท้าย)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u="none" strike="noStrike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  <a:hlinkClick r:id="rId5"/>
                        </a:rPr>
                        <a:t>HDC</a:t>
                      </a:r>
                      <a:endParaRPr lang="en-US" sz="1800" dirty="0"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  <a:p>
                      <a:pPr fontAlgn="t"/>
                      <a:r>
                        <a:rPr lang="en-US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 </a:t>
                      </a:r>
                      <a:endParaRPr lang="en-US" sz="1800" dirty="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</a:tr>
              <a:tr h="762079">
                <a:tc>
                  <a:txBody>
                    <a:bodyPr/>
                    <a:lstStyle/>
                    <a:p>
                      <a:pPr fontAlgn="t"/>
                      <a:r>
                        <a:rPr lang="th-TH" sz="24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คัดกรองซึมเศร้า อายุ ๑๕ปีขึ้นไป  เน้นกลุ่ม 60 ปี + กลุ่มเป้าหมายพิเศษ</a:t>
                      </a:r>
                      <a:endParaRPr lang="th-TH" sz="2400" dirty="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Service + </a:t>
                      </a:r>
                      <a:r>
                        <a:rPr lang="en-US" sz="2400" dirty="0" err="1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specialpp</a:t>
                      </a:r>
                      <a:endParaRPr lang="en-US" sz="2400" dirty="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184150" indent="-184150" fontAlgn="t">
                        <a:buFont typeface="Arial"/>
                        <a:buChar char="•"/>
                        <a:tabLst/>
                      </a:pPr>
                      <a:r>
                        <a:rPr lang="en-US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Z13.3 + </a:t>
                      </a:r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รหัส </a:t>
                      </a:r>
                      <a:r>
                        <a:rPr lang="en-US" sz="1800" dirty="0" err="1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specialpp</a:t>
                      </a:r>
                      <a:r>
                        <a:rPr lang="en-US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 (</a:t>
                      </a:r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เอกสารแนบท้าย)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h-TH" sz="180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 </a:t>
                      </a:r>
                      <a:endParaRPr lang="th-TH" sz="180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</a:tr>
              <a:tr h="762079">
                <a:tc>
                  <a:txBody>
                    <a:bodyPr/>
                    <a:lstStyle/>
                    <a:p>
                      <a:pPr fontAlgn="t"/>
                      <a:r>
                        <a:rPr lang="th-TH" sz="24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คัดกรองมะเร็งเต้านม อายุ 30-70 ปี</a:t>
                      </a:r>
                      <a:endParaRPr lang="th-TH" sz="2400" dirty="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Service + </a:t>
                      </a:r>
                      <a:r>
                        <a:rPr lang="en-US" sz="2400" dirty="0" err="1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specialpp</a:t>
                      </a:r>
                      <a:endParaRPr lang="en-US" sz="2400" dirty="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184150" indent="-184150" fontAlgn="t">
                        <a:buFont typeface="Arial"/>
                        <a:buChar char="•"/>
                        <a:tabLst/>
                      </a:pPr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รหัส </a:t>
                      </a:r>
                      <a:r>
                        <a:rPr lang="en-US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Z12.3  </a:t>
                      </a:r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ผิดปกติ ใช้ </a:t>
                      </a:r>
                      <a:r>
                        <a:rPr lang="en-US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N63 + (</a:t>
                      </a:r>
                      <a:r>
                        <a:rPr lang="en-US" sz="1800" dirty="0" err="1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specialpp</a:t>
                      </a:r>
                      <a:r>
                        <a:rPr lang="en-US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) (</a:t>
                      </a:r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เอกสารแนบท้าย)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u="none" strike="noStrike">
                          <a:effectLst/>
                          <a:latin typeface="Angsana New" charset="0"/>
                          <a:ea typeface="Angsana New" charset="0"/>
                          <a:cs typeface="Angsana New" charset="0"/>
                          <a:hlinkClick r:id="rId6"/>
                        </a:rPr>
                        <a:t>HDC</a:t>
                      </a:r>
                      <a:endParaRPr lang="en-US" sz="1800"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  <a:p>
                      <a:pPr fontAlgn="t"/>
                      <a:r>
                        <a:rPr lang="en-US" sz="180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 </a:t>
                      </a:r>
                      <a:endParaRPr lang="en-US" sz="180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</a:tr>
              <a:tr h="785252">
                <a:tc>
                  <a:txBody>
                    <a:bodyPr/>
                    <a:lstStyle/>
                    <a:p>
                      <a:pPr fontAlgn="t"/>
                      <a:r>
                        <a:rPr lang="th-TH" sz="24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คัดกรองมะเร็งปากมดลูกอายุ 30-60 ปี</a:t>
                      </a:r>
                      <a:endParaRPr lang="th-TH" sz="2400" dirty="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Service + </a:t>
                      </a:r>
                      <a:r>
                        <a:rPr lang="en-US" sz="2400" dirty="0" err="1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specialpp</a:t>
                      </a:r>
                      <a:endParaRPr lang="en-US" sz="2400" dirty="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184150" indent="-184150" fontAlgn="t">
                        <a:buFont typeface="Arial"/>
                        <a:buChar char="•"/>
                        <a:tabLst/>
                      </a:pPr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รหัส </a:t>
                      </a:r>
                      <a:r>
                        <a:rPr lang="en-US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Z01.4  </a:t>
                      </a:r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ผิดปกติใช้ </a:t>
                      </a:r>
                      <a:r>
                        <a:rPr lang="en-US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R87 (</a:t>
                      </a:r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ปี 60 ปีที่ 5) + (</a:t>
                      </a:r>
                      <a:r>
                        <a:rPr lang="en-US" sz="1800" dirty="0" err="1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specialpp</a:t>
                      </a:r>
                      <a:r>
                        <a:rPr lang="en-US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) (</a:t>
                      </a:r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เอกสารแนบท้าย)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u="none" strike="noStrike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  <a:hlinkClick r:id="rId7"/>
                        </a:rPr>
                        <a:t>HDC</a:t>
                      </a:r>
                      <a:endParaRPr lang="en-US" sz="1800" dirty="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03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500" y="2286522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h-TH" sz="6000" b="1" dirty="0" smtClean="0">
                <a:solidFill>
                  <a:schemeClr val="accent1">
                    <a:lumMod val="50000"/>
                  </a:schemeClr>
                </a:solidFill>
                <a:latin typeface="Angsana New" charset="0"/>
                <a:ea typeface="Angsana New" charset="0"/>
                <a:cs typeface="Angsana New" charset="0"/>
              </a:rPr>
              <a:t>สรุป</a:t>
            </a:r>
            <a:r>
              <a:rPr lang="th-TH" sz="6000" b="1" dirty="0">
                <a:solidFill>
                  <a:schemeClr val="accent1">
                    <a:lumMod val="50000"/>
                  </a:schemeClr>
                </a:solidFill>
                <a:latin typeface="Angsana New" charset="0"/>
                <a:ea typeface="Angsana New" charset="0"/>
                <a:cs typeface="Angsana New" charset="0"/>
              </a:rPr>
              <a:t>ข้อมูลเปรียบเทียบผลการดำเนินงานก่อนและหลัง จากการที่ได้ </a:t>
            </a: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Angsana New" charset="0"/>
                <a:ea typeface="Angsana New" charset="0"/>
                <a:cs typeface="Angsana New" charset="0"/>
              </a:rPr>
              <a:t>Web </a:t>
            </a:r>
            <a:r>
              <a:rPr lang="th-TH" sz="6000" b="1" dirty="0">
                <a:solidFill>
                  <a:schemeClr val="accent1">
                    <a:lumMod val="50000"/>
                  </a:schemeClr>
                </a:solidFill>
                <a:latin typeface="Angsana New" charset="0"/>
                <a:ea typeface="Angsana New" charset="0"/>
                <a:cs typeface="Angsana New" charset="0"/>
              </a:rPr>
              <a:t>Conference 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Angsana New" charset="0"/>
              <a:ea typeface="Angsana New" charset="0"/>
              <a:cs typeface="Angsana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49025" y="116632"/>
            <a:ext cx="8229600" cy="838079"/>
          </a:xfrm>
        </p:spPr>
        <p:txBody>
          <a:bodyPr>
            <a:noAutofit/>
          </a:bodyPr>
          <a:lstStyle/>
          <a:p>
            <a:r>
              <a:rPr lang="th-TH" sz="3200" b="1" dirty="0"/>
              <a:t>ปรับเปลี่ยนพฤติกรรมกลุ่มเสี่ยง/กลุ่มป่วย/กลุ่ม </a:t>
            </a:r>
            <a:r>
              <a:rPr lang="en-US" sz="3200" b="1" dirty="0"/>
              <a:t>CVD Risk </a:t>
            </a:r>
            <a:r>
              <a:rPr lang="th-TH" sz="3200" b="1" dirty="0"/>
              <a:t>ที่ผลผิดปกติ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5657734"/>
            <a:ext cx="9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/>
              <a:t>หมายเหตุ</a:t>
            </a:r>
            <a:endParaRPr lang="en-US" sz="1600" b="1" dirty="0" smtClean="0"/>
          </a:p>
          <a:p>
            <a:r>
              <a:rPr lang="en-US" sz="1200" dirty="0" smtClean="0"/>
              <a:t>B </a:t>
            </a:r>
            <a:r>
              <a:rPr lang="th-TH" sz="1200" dirty="0" smtClean="0"/>
              <a:t>หมายถึง จำนวนผู้ป่วยเบาหวาน ความดันโลหิตสูง ที่ขึ้นทะเบียนและอยู่ในพื้นที่รับผิดชอบ ที่ยังไม่ป่วยด้วย </a:t>
            </a:r>
            <a:r>
              <a:rPr lang="en-US" sz="1200" dirty="0" smtClean="0"/>
              <a:t>CVD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A </a:t>
            </a:r>
            <a:r>
              <a:rPr lang="th-TH" sz="1200" dirty="0" smtClean="0"/>
              <a:t>หมายถึง จำนวนผู้ป่วยเบาหวาน ความดันโลหิตสูง ที่ขึ้นทะเบียนและอยู่ในพื้นที่รับผิดชอบที่ยังไม่ป่วยด้วย </a:t>
            </a:r>
            <a:r>
              <a:rPr lang="en-US" sz="1200" dirty="0" smtClean="0"/>
              <a:t>CVD </a:t>
            </a:r>
            <a:r>
              <a:rPr lang="th-TH" sz="1200" dirty="0" smtClean="0"/>
              <a:t>ได้รับการประเมินโอกาสเสี่ยงต่อการเกิดโรคหัวใจและหลอดเลือด (</a:t>
            </a:r>
            <a:r>
              <a:rPr lang="en-US" sz="1200" dirty="0" smtClean="0"/>
              <a:t>CVD Risk)</a:t>
            </a:r>
          </a:p>
          <a:p>
            <a:r>
              <a:rPr lang="th-TH" sz="1100" dirty="0" smtClean="0"/>
              <a:t>ข้อมูล ณ วันที่ </a:t>
            </a:r>
            <a:r>
              <a:rPr lang="en-US" sz="1100" dirty="0" smtClean="0"/>
              <a:t>22</a:t>
            </a:r>
            <a:r>
              <a:rPr lang="th-TH" sz="1100" dirty="0" smtClean="0"/>
              <a:t> มีนาคม 2560</a:t>
            </a:r>
            <a:br>
              <a:rPr lang="th-TH" sz="1100" dirty="0" smtClean="0"/>
            </a:br>
            <a:r>
              <a:rPr lang="th-TH" sz="1100" dirty="0" smtClean="0"/>
              <a:t>ที่มา </a:t>
            </a:r>
            <a:r>
              <a:rPr lang="en-US" sz="1100" dirty="0" smtClean="0"/>
              <a:t>http://skw.hdc.moph.go.th</a:t>
            </a:r>
            <a:endParaRPr lang="th-TH" sz="1100" dirty="0" smtClean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70" y="766709"/>
            <a:ext cx="7557085" cy="242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623114" y="87213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79.6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9928" y="888617"/>
            <a:ext cx="855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66.77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47840" y="1584960"/>
            <a:ext cx="783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33.39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18858" y="139535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46.8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54762" y="1520210"/>
            <a:ext cx="84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40.86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30909" y="1584960"/>
            <a:ext cx="90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37.94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46367" y="1323350"/>
            <a:ext cx="860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51.91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50506" y="872138"/>
            <a:ext cx="808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74.58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93826" y="139535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46.42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356" y="1025270"/>
            <a:ext cx="62549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charset="0"/>
                <a:ea typeface="Angsana New" charset="0"/>
                <a:cs typeface="Angsana New" charset="0"/>
              </a:rPr>
              <a:t>ก่อน</a:t>
            </a:r>
            <a:endParaRPr lang="en-US" b="1" dirty="0">
              <a:solidFill>
                <a:srgbClr val="C00000"/>
              </a:solidFill>
              <a:latin typeface="Angsana New" charset="0"/>
              <a:ea typeface="Angsana New" charset="0"/>
              <a:cs typeface="Angsana New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2" t="45066" r="4129" b="20709"/>
          <a:stretch/>
        </p:blipFill>
        <p:spPr bwMode="auto">
          <a:xfrm>
            <a:off x="801582" y="3529654"/>
            <a:ext cx="7849290" cy="220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321716" y="3434120"/>
            <a:ext cx="60465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charset="0"/>
                <a:ea typeface="Angsana New" charset="0"/>
                <a:cs typeface="Angsana New" charset="0"/>
              </a:rPr>
              <a:t>หลัง</a:t>
            </a:r>
            <a:endParaRPr lang="en-US" b="1" dirty="0">
              <a:solidFill>
                <a:srgbClr val="C00000"/>
              </a:solidFill>
              <a:latin typeface="Angsana New" charset="0"/>
              <a:ea typeface="Angsana New" charset="0"/>
              <a:cs typeface="Angsana New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95122" y="3434390"/>
            <a:ext cx="860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7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7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43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39928" y="3650941"/>
            <a:ext cx="855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66.7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0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47840" y="3908960"/>
            <a:ext cx="783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46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98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87985" y="3978138"/>
            <a:ext cx="906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4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9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72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89703" y="3735837"/>
            <a:ext cx="84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62.68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30909" y="3908960"/>
            <a:ext cx="90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55.17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59230" y="3890084"/>
            <a:ext cx="860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5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2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83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50506" y="3457748"/>
            <a:ext cx="808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74.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4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8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93826" y="390050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53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96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1310412" y="4025962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Up Arrow 42"/>
          <p:cNvSpPr/>
          <p:nvPr/>
        </p:nvSpPr>
        <p:spPr>
          <a:xfrm>
            <a:off x="2905194" y="4024349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Up Arrow 43"/>
          <p:cNvSpPr/>
          <p:nvPr/>
        </p:nvSpPr>
        <p:spPr>
          <a:xfrm>
            <a:off x="4538084" y="3854518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Up Arrow 44"/>
          <p:cNvSpPr/>
          <p:nvPr/>
        </p:nvSpPr>
        <p:spPr>
          <a:xfrm>
            <a:off x="3664842" y="4010932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Up Arrow 45"/>
          <p:cNvSpPr/>
          <p:nvPr/>
        </p:nvSpPr>
        <p:spPr>
          <a:xfrm>
            <a:off x="5264766" y="4071069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Up Arrow 46"/>
          <p:cNvSpPr/>
          <p:nvPr/>
        </p:nvSpPr>
        <p:spPr>
          <a:xfrm>
            <a:off x="6021962" y="4024939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7611906" y="3559991"/>
            <a:ext cx="166431" cy="2061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6756712" y="3782891"/>
            <a:ext cx="166431" cy="2061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own Arrow 51"/>
          <p:cNvSpPr/>
          <p:nvPr/>
        </p:nvSpPr>
        <p:spPr>
          <a:xfrm>
            <a:off x="2067290" y="3559990"/>
            <a:ext cx="166431" cy="2061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9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449025" y="116632"/>
            <a:ext cx="8229600" cy="8380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/>
              <a:t>คัด</a:t>
            </a:r>
            <a:r>
              <a:rPr lang="th-TH" sz="3200" b="1" dirty="0" smtClean="0"/>
              <a:t>กรองตาในผู้ป่วยเบาหวาน</a:t>
            </a:r>
            <a:endParaRPr lang="th-TH" sz="3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4" y="715994"/>
            <a:ext cx="7639117" cy="237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791661" y="1641043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1.72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5657734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/>
              <a:t>หมายเหตุ</a:t>
            </a:r>
            <a:endParaRPr lang="en-US" sz="1600" b="1" dirty="0" smtClean="0"/>
          </a:p>
          <a:p>
            <a:r>
              <a:rPr lang="en-US" sz="1400" dirty="0" smtClean="0"/>
              <a:t>B </a:t>
            </a:r>
            <a:r>
              <a:rPr lang="th-TH" sz="1400" dirty="0" smtClean="0"/>
              <a:t>หมายถึง </a:t>
            </a:r>
            <a:r>
              <a:rPr lang="th-TH" sz="1400" dirty="0"/>
              <a:t>จำนวนผู้ป่วยเบาหวานทั้งหมด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A </a:t>
            </a:r>
            <a:r>
              <a:rPr lang="th-TH" sz="1400" dirty="0" smtClean="0"/>
              <a:t>หมายถึง </a:t>
            </a:r>
            <a:r>
              <a:rPr lang="th-TH" sz="1400" dirty="0"/>
              <a:t>จำนวนผู้ป่วยเบาหวานที่ได้รับการตรวจตา ด้วย </a:t>
            </a:r>
            <a:r>
              <a:rPr lang="en-US" sz="1400" dirty="0"/>
              <a:t>Ophthalmoscope </a:t>
            </a:r>
            <a:r>
              <a:rPr lang="th-TH" sz="1400" dirty="0"/>
              <a:t>หรือ </a:t>
            </a:r>
            <a:r>
              <a:rPr lang="en-US" sz="1400" dirty="0"/>
              <a:t>Fundus </a:t>
            </a:r>
            <a:r>
              <a:rPr lang="en-US" sz="1400" dirty="0" smtClean="0"/>
              <a:t>Camera</a:t>
            </a:r>
            <a:endParaRPr lang="th-TH" sz="1400" dirty="0" smtClean="0"/>
          </a:p>
          <a:p>
            <a:r>
              <a:rPr lang="th-TH" sz="1400" dirty="0" smtClean="0"/>
              <a:t>ข้อมูล  </a:t>
            </a:r>
            <a:r>
              <a:rPr lang="th-TH" sz="1400" dirty="0"/>
              <a:t>ณ วันที่ </a:t>
            </a:r>
            <a:r>
              <a:rPr lang="en-US" sz="1400" dirty="0"/>
              <a:t>22</a:t>
            </a:r>
            <a:r>
              <a:rPr lang="th-TH" sz="1400" dirty="0"/>
              <a:t> มีนาคม 2560</a:t>
            </a:r>
            <a:r>
              <a:rPr lang="th-TH" sz="1400" dirty="0" smtClean="0"/>
              <a:t/>
            </a:r>
            <a:br>
              <a:rPr lang="th-TH" sz="1400" dirty="0" smtClean="0"/>
            </a:br>
            <a:r>
              <a:rPr lang="th-TH" sz="1400" dirty="0" smtClean="0"/>
              <a:t>ที่มา </a:t>
            </a:r>
            <a:r>
              <a:rPr lang="en-US" sz="1400" dirty="0" smtClean="0"/>
              <a:t>http://skw.hdc.moph.go.th</a:t>
            </a:r>
            <a:endParaRPr lang="th-TH" sz="1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920945" y="646387"/>
            <a:ext cx="855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6.16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0763" y="1793168"/>
            <a:ext cx="783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1.16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4088" y="1721160"/>
            <a:ext cx="82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13.67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22197" y="715994"/>
            <a:ext cx="84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49.98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12443" y="1862779"/>
            <a:ext cx="90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1.04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91597" y="621876"/>
            <a:ext cx="860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64.96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0630" y="629908"/>
            <a:ext cx="808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62.37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31640" y="172116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16.13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3111" y="1025270"/>
            <a:ext cx="62549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charset="0"/>
                <a:ea typeface="Angsana New" charset="0"/>
                <a:cs typeface="Angsana New" charset="0"/>
              </a:rPr>
              <a:t>ก่อน</a:t>
            </a:r>
            <a:endParaRPr lang="en-US" b="1" dirty="0">
              <a:solidFill>
                <a:srgbClr val="C00000"/>
              </a:solidFill>
              <a:latin typeface="Angsana New" charset="0"/>
              <a:ea typeface="Angsana New" charset="0"/>
              <a:cs typeface="Angsana New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t="39366" r="4443" b="22658"/>
          <a:stretch/>
        </p:blipFill>
        <p:spPr bwMode="auto">
          <a:xfrm>
            <a:off x="981844" y="3375484"/>
            <a:ext cx="7864078" cy="253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75431" y="3052601"/>
            <a:ext cx="60465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charset="0"/>
                <a:ea typeface="Angsana New" charset="0"/>
                <a:cs typeface="Angsana New" charset="0"/>
              </a:rPr>
              <a:t>หลัง</a:t>
            </a:r>
            <a:endParaRPr lang="en-US" b="1" dirty="0">
              <a:solidFill>
                <a:srgbClr val="C00000"/>
              </a:solidFill>
              <a:latin typeface="Angsana New" charset="0"/>
              <a:ea typeface="Angsana New" charset="0"/>
              <a:cs typeface="Angsana New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70784" y="4380647"/>
            <a:ext cx="81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20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84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62362" y="3388815"/>
            <a:ext cx="855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56.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75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94593" y="4471075"/>
            <a:ext cx="783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3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69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05505" y="4463588"/>
            <a:ext cx="82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1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7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40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63614" y="3382222"/>
            <a:ext cx="84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55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0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8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53860" y="4605207"/>
            <a:ext cx="90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1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0.97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33014" y="3364304"/>
            <a:ext cx="860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6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6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38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62047" y="3372336"/>
            <a:ext cx="808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6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1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80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73057" y="446358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16.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59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2" name="Up Arrow 41"/>
          <p:cNvSpPr/>
          <p:nvPr/>
        </p:nvSpPr>
        <p:spPr>
          <a:xfrm>
            <a:off x="2970771" y="3444242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Up Arrow 42"/>
          <p:cNvSpPr/>
          <p:nvPr/>
        </p:nvSpPr>
        <p:spPr>
          <a:xfrm>
            <a:off x="3685092" y="4705999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Up Arrow 43"/>
          <p:cNvSpPr/>
          <p:nvPr/>
        </p:nvSpPr>
        <p:spPr>
          <a:xfrm>
            <a:off x="6240992" y="4599347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Up Arrow 44"/>
          <p:cNvSpPr/>
          <p:nvPr/>
        </p:nvSpPr>
        <p:spPr>
          <a:xfrm>
            <a:off x="7987370" y="4495654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Up Arrow 45"/>
          <p:cNvSpPr/>
          <p:nvPr/>
        </p:nvSpPr>
        <p:spPr>
          <a:xfrm>
            <a:off x="5364088" y="4583912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Up Arrow 46"/>
          <p:cNvSpPr/>
          <p:nvPr/>
        </p:nvSpPr>
        <p:spPr>
          <a:xfrm>
            <a:off x="4490631" y="3520022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Up Arrow 47"/>
          <p:cNvSpPr/>
          <p:nvPr/>
        </p:nvSpPr>
        <p:spPr>
          <a:xfrm>
            <a:off x="6878948" y="3520021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2078831" y="3520020"/>
            <a:ext cx="166431" cy="2061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1289841" y="4622255"/>
            <a:ext cx="166431" cy="2061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87" y="959343"/>
            <a:ext cx="7357641" cy="235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449025" y="116632"/>
            <a:ext cx="8229600" cy="8380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/>
              <a:t>คัด</a:t>
            </a:r>
            <a:r>
              <a:rPr lang="th-TH" sz="3200" b="1" dirty="0" smtClean="0"/>
              <a:t>กรองเท้าในผู้ป่วยเบาหวาน</a:t>
            </a:r>
            <a:endParaRPr lang="th-TH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5657734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/>
              <a:t>หมายเหตุ</a:t>
            </a:r>
            <a:endParaRPr lang="en-US" sz="1600" b="1" dirty="0" smtClean="0"/>
          </a:p>
          <a:p>
            <a:r>
              <a:rPr lang="en-US" sz="1400" dirty="0" smtClean="0"/>
              <a:t>B </a:t>
            </a:r>
            <a:r>
              <a:rPr lang="th-TH" sz="1400" dirty="0" smtClean="0"/>
              <a:t>หมายถึง </a:t>
            </a:r>
            <a:r>
              <a:rPr lang="th-TH" sz="1400" dirty="0"/>
              <a:t>จำนวนผู้ป่วยเบาหวานทั้งหมด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A </a:t>
            </a:r>
            <a:r>
              <a:rPr lang="th-TH" sz="1400" dirty="0" smtClean="0"/>
              <a:t>หมายถึง </a:t>
            </a:r>
            <a:r>
              <a:rPr lang="th-TH" sz="1400" dirty="0"/>
              <a:t>จำนวนผู้ป่วยเบาหวานที่ได้รับการ</a:t>
            </a:r>
            <a:r>
              <a:rPr lang="th-TH" sz="1400" dirty="0" smtClean="0"/>
              <a:t>ตรวจเท้า</a:t>
            </a:r>
          </a:p>
          <a:p>
            <a:r>
              <a:rPr lang="th-TH" sz="1400" dirty="0" smtClean="0"/>
              <a:t>ข้อมูล ณ </a:t>
            </a:r>
            <a:r>
              <a:rPr lang="th-TH" sz="1400" dirty="0"/>
              <a:t>วันที่ </a:t>
            </a:r>
            <a:r>
              <a:rPr lang="en-US" sz="1400" dirty="0"/>
              <a:t>22</a:t>
            </a:r>
            <a:r>
              <a:rPr lang="th-TH" sz="1400" dirty="0"/>
              <a:t> มีนาคม 2560</a:t>
            </a:r>
            <a:r>
              <a:rPr lang="th-TH" sz="1400" dirty="0" smtClean="0"/>
              <a:t/>
            </a:r>
            <a:br>
              <a:rPr lang="th-TH" sz="1400" dirty="0" smtClean="0"/>
            </a:br>
            <a:r>
              <a:rPr lang="th-TH" sz="1400" dirty="0" smtClean="0"/>
              <a:t>ที่มา </a:t>
            </a:r>
            <a:r>
              <a:rPr lang="en-US" sz="1400" dirty="0" smtClean="0"/>
              <a:t>http://skw.hdc.moph.go.th</a:t>
            </a:r>
            <a:endParaRPr lang="th-TH" sz="1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749026" y="211073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1.29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85537" y="841008"/>
            <a:ext cx="855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65.61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64874" y="2154784"/>
            <a:ext cx="783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6.89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8951" y="1561088"/>
            <a:ext cx="74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38.2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3293" y="1201048"/>
            <a:ext cx="84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51.66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49112" y="2161515"/>
            <a:ext cx="90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1.21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33620" y="803922"/>
            <a:ext cx="860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58.59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30417" y="787264"/>
            <a:ext cx="808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67.85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34241" y="1825833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23.19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8836" y="1025270"/>
            <a:ext cx="62549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charset="0"/>
                <a:ea typeface="Angsana New" charset="0"/>
                <a:cs typeface="Angsana New" charset="0"/>
              </a:rPr>
              <a:t>ก่อน</a:t>
            </a:r>
            <a:endParaRPr lang="en-US" b="1" dirty="0">
              <a:solidFill>
                <a:srgbClr val="C00000"/>
              </a:solidFill>
              <a:latin typeface="Angsana New" charset="0"/>
              <a:ea typeface="Angsana New" charset="0"/>
              <a:cs typeface="Angsana New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9255" y="3052601"/>
            <a:ext cx="60465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charset="0"/>
                <a:ea typeface="Angsana New" charset="0"/>
                <a:cs typeface="Angsana New" charset="0"/>
              </a:rPr>
              <a:t>หลัง</a:t>
            </a:r>
            <a:endParaRPr lang="en-US" b="1" dirty="0">
              <a:solidFill>
                <a:srgbClr val="C00000"/>
              </a:solidFill>
              <a:latin typeface="Angsana New" charset="0"/>
              <a:ea typeface="Angsana New" charset="0"/>
              <a:cs typeface="Angsana New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38636" r="4806" b="22658"/>
          <a:stretch/>
        </p:blipFill>
        <p:spPr bwMode="auto">
          <a:xfrm>
            <a:off x="1072288" y="3518979"/>
            <a:ext cx="7606338" cy="249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933520" y="4583335"/>
            <a:ext cx="829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20.47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70032" y="3408863"/>
            <a:ext cx="855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66.87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49369" y="4589289"/>
            <a:ext cx="783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19.79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93446" y="4024168"/>
            <a:ext cx="96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45.19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37788" y="3768903"/>
            <a:ext cx="84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56.29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33607" y="4729370"/>
            <a:ext cx="90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11.47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90464" y="3620674"/>
            <a:ext cx="860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61.22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14912" y="3355119"/>
            <a:ext cx="808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68.74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18736" y="439368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27.75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2" name="Up Arrow 41"/>
          <p:cNvSpPr/>
          <p:nvPr/>
        </p:nvSpPr>
        <p:spPr>
          <a:xfrm>
            <a:off x="1535322" y="4523187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Up Arrow 42"/>
          <p:cNvSpPr/>
          <p:nvPr/>
        </p:nvSpPr>
        <p:spPr>
          <a:xfrm>
            <a:off x="2316004" y="3472729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Up Arrow 43"/>
          <p:cNvSpPr/>
          <p:nvPr/>
        </p:nvSpPr>
        <p:spPr>
          <a:xfrm>
            <a:off x="3223636" y="3719988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Up Arrow 44"/>
          <p:cNvSpPr/>
          <p:nvPr/>
        </p:nvSpPr>
        <p:spPr>
          <a:xfrm>
            <a:off x="3950193" y="4813816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Up Arrow 45"/>
          <p:cNvSpPr/>
          <p:nvPr/>
        </p:nvSpPr>
        <p:spPr>
          <a:xfrm>
            <a:off x="4654374" y="3866847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Up Arrow 46"/>
          <p:cNvSpPr/>
          <p:nvPr/>
        </p:nvSpPr>
        <p:spPr>
          <a:xfrm>
            <a:off x="5496265" y="4128457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Up Arrow 47"/>
          <p:cNvSpPr/>
          <p:nvPr/>
        </p:nvSpPr>
        <p:spPr>
          <a:xfrm>
            <a:off x="6265955" y="4729370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Up Arrow 48"/>
          <p:cNvSpPr/>
          <p:nvPr/>
        </p:nvSpPr>
        <p:spPr>
          <a:xfrm>
            <a:off x="6965727" y="3556808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Up Arrow 49"/>
          <p:cNvSpPr/>
          <p:nvPr/>
        </p:nvSpPr>
        <p:spPr>
          <a:xfrm>
            <a:off x="7850106" y="4710724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/>
              <a:t>คัดกรองความเสี่ยงใน</a:t>
            </a:r>
            <a:r>
              <a:rPr lang="th-TH" b="1" dirty="0" smtClean="0"/>
              <a:t>ผู้สูงอายุ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301440"/>
              </p:ext>
            </p:extLst>
          </p:nvPr>
        </p:nvGraphicFramePr>
        <p:xfrm>
          <a:off x="0" y="1760955"/>
          <a:ext cx="9144003" cy="30366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523"/>
                <a:gridCol w="422924"/>
                <a:gridCol w="422924"/>
                <a:gridCol w="422924"/>
                <a:gridCol w="422924"/>
                <a:gridCol w="422924"/>
                <a:gridCol w="422924"/>
                <a:gridCol w="422924"/>
                <a:gridCol w="422924"/>
                <a:gridCol w="422924"/>
                <a:gridCol w="422924"/>
                <a:gridCol w="422924"/>
                <a:gridCol w="422924"/>
                <a:gridCol w="422924"/>
                <a:gridCol w="422924"/>
                <a:gridCol w="422924"/>
                <a:gridCol w="422924"/>
                <a:gridCol w="422924"/>
                <a:gridCol w="422924"/>
                <a:gridCol w="422924"/>
                <a:gridCol w="422924"/>
              </a:tblGrid>
              <a:tr h="2760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อำเภอ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ความดันโลหิตสูง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เบาหวาน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CVD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สุขภาพช่องปาก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สมองเสื่อม </a:t>
                      </a:r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AMT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ซึมเศร้า 2</a:t>
                      </a:r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Q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ข้อเข่า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ภาวะหกล้ม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ADL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BMI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0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ก่อน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หลัง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ก่อน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หลัง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ก่อน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หลัง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ก่อน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หลัง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ก่อน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หลัง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ก่อน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หลัง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ก่อน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หลัง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ก่อน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หลัง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ก่อน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หลัง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ก่อน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หลัง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606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เมืองสระแก้ว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42.89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49.61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54.25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63.02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16.79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19.22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44.11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52.42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47.87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56.33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52.69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60.21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43.21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51.66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42.75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51.17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46.71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56.52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67.45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77.49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606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คลองหาด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59.72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59.65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75.68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75.88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26.96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27.07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0.7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11.12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0.77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11.01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21.02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39.32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5.99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16.25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2.78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13.11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10.16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30.28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92.93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93.72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606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ตาพระยา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62.71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62.46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75.38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75.34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18.23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18.45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42.96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42.91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77.37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77.58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79.5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79.65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76.47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76.78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74.05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74.3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76.85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77.49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93.43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93.49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606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วังน้ำเย็น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33.9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44.37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43.07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57.22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11.25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16.22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25.77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37.39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28.94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38.11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19.78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33.99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30.01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39.15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21.17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38.97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31.82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40.08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55.34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68.98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606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วัฒนานคร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33.38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39.97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43.89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52.97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17.72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22.18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28.3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52.23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41.44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58.57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42.88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62.61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41.4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58.45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26.27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50.82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44.24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61.49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64.09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72.22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606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อรัญประเทศ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44.22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45.72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53.16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55.95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14.04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15.05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4.98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12.94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5.68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11.36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9.16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19.59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5.71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12.2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5.72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12.22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7.97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13.7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67.02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70.5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606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เขาฉกรรจ์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30.09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36.01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36.74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44.26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6.51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8.66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0.05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12.01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0.07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10.8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0.08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12.04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0.07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12.04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0.04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12.04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0.07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12.04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51.07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60.05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606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โคกสูง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57.71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57.15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68.63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68.46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23.21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23.36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0.6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49.6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1.94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52.08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10.13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55.53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1.33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49.35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1.21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51.79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8.76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41.71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82.35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82.63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606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วังสมบูรณ์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63.12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60.7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77.35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23.31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22.51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14.96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20.66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14.96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20.66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15.99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21.65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16.24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21.8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16.24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21.82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14.68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19.13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81.09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81.62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3858" y="4695540"/>
            <a:ext cx="9001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/>
              <a:t>หมายเหตุ</a:t>
            </a:r>
            <a:endParaRPr lang="en-US" sz="1600" b="1" dirty="0" smtClean="0"/>
          </a:p>
          <a:p>
            <a:r>
              <a:rPr lang="th-TH" sz="1200" u="sng" dirty="0"/>
              <a:t>เป้าหมาย</a:t>
            </a:r>
            <a:r>
              <a:rPr lang="th-TH" sz="1200" dirty="0"/>
              <a:t> คือ ผู้สูงอายุในเขตรับผิดชอบ จากแฟ้ม </a:t>
            </a:r>
            <a:r>
              <a:rPr lang="en-US" sz="1200" dirty="0"/>
              <a:t>PERSON </a:t>
            </a:r>
            <a:r>
              <a:rPr lang="en-US" sz="1200" dirty="0" err="1"/>
              <a:t>Typearea</a:t>
            </a:r>
            <a:r>
              <a:rPr lang="en-US" sz="1200" dirty="0"/>
              <a:t> 1,3 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th-TH" sz="1200" u="sng" dirty="0"/>
              <a:t>ผลงาน</a:t>
            </a:r>
            <a:r>
              <a:rPr lang="th-TH" sz="1200" dirty="0"/>
              <a:t> แต่เรื่องละประเมินดังนี้ </a:t>
            </a:r>
            <a:r>
              <a:rPr lang="th-TH" sz="1200" dirty="0" smtClean="0"/>
              <a:t/>
            </a:r>
            <a:br>
              <a:rPr lang="th-TH" sz="1200" dirty="0" smtClean="0"/>
            </a:br>
            <a:r>
              <a:rPr lang="th-TH" sz="1200" dirty="0"/>
              <a:t>- คัดกรอง เบาหวาน ความดันโลหิตสูง จากแฟ้ม </a:t>
            </a:r>
            <a:r>
              <a:rPr lang="en-US" sz="1200" dirty="0"/>
              <a:t>NCDSCREEN 	 </a:t>
            </a:r>
            <a:r>
              <a:rPr lang="en-US" sz="1200" dirty="0" smtClean="0"/>
              <a:t>                - </a:t>
            </a:r>
            <a:r>
              <a:rPr lang="th-TH" sz="1200" dirty="0"/>
              <a:t>คัดกรอง </a:t>
            </a:r>
            <a:r>
              <a:rPr lang="en-US" sz="1200" dirty="0"/>
              <a:t>CVD </a:t>
            </a:r>
            <a:r>
              <a:rPr lang="th-TH" sz="1200" dirty="0"/>
              <a:t>จากแฟ้ม </a:t>
            </a:r>
            <a:r>
              <a:rPr lang="en-US" sz="1200" dirty="0"/>
              <a:t>CHRONIC , CHRONICFU , LABFU , NCDSCREEN 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/>
              <a:t>- </a:t>
            </a:r>
            <a:r>
              <a:rPr lang="th-TH" sz="1200" dirty="0"/>
              <a:t>คัดกรองสุขภาพช่องปาก จากแฟ้ม </a:t>
            </a:r>
            <a:r>
              <a:rPr lang="en-US" sz="1200" dirty="0"/>
              <a:t>SPECIALPP </a:t>
            </a:r>
            <a:r>
              <a:rPr lang="th-TH" sz="1200" dirty="0"/>
              <a:t>รหัส 1</a:t>
            </a:r>
            <a:r>
              <a:rPr lang="en-US" sz="1200" dirty="0"/>
              <a:t>B1260,1B1261,1B1269 </a:t>
            </a:r>
            <a:r>
              <a:rPr lang="en-US" sz="1200" dirty="0" smtClean="0"/>
              <a:t>          - </a:t>
            </a:r>
            <a:r>
              <a:rPr lang="th-TH" sz="1200" dirty="0"/>
              <a:t>คัดกรองสมองเสื่อม </a:t>
            </a:r>
            <a:r>
              <a:rPr lang="en-US" sz="1200" dirty="0"/>
              <a:t>AMT </a:t>
            </a:r>
            <a:r>
              <a:rPr lang="th-TH" sz="1200" dirty="0"/>
              <a:t>จากแฟ้ม </a:t>
            </a:r>
            <a:r>
              <a:rPr lang="en-US" sz="1200" dirty="0"/>
              <a:t>SPECIALPP </a:t>
            </a:r>
            <a:r>
              <a:rPr lang="th-TH" sz="1200" dirty="0"/>
              <a:t>รหัส 1</a:t>
            </a:r>
            <a:r>
              <a:rPr lang="en-US" sz="1200" dirty="0"/>
              <a:t>B1220,1B1221,1B1223,1B1229 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/>
              <a:t>- </a:t>
            </a:r>
            <a:r>
              <a:rPr lang="th-TH" sz="1200" dirty="0"/>
              <a:t>คัดกรองซึมเศร้า 2</a:t>
            </a:r>
            <a:r>
              <a:rPr lang="en-US" sz="1200" dirty="0"/>
              <a:t>Q </a:t>
            </a:r>
            <a:r>
              <a:rPr lang="th-TH" sz="1200" dirty="0"/>
              <a:t>จากแฟ้ม </a:t>
            </a:r>
            <a:r>
              <a:rPr lang="en-US" sz="1200" dirty="0"/>
              <a:t>SPECIALPP </a:t>
            </a:r>
            <a:r>
              <a:rPr lang="th-TH" sz="1200" dirty="0"/>
              <a:t>รหัส 1</a:t>
            </a:r>
            <a:r>
              <a:rPr lang="en-US" sz="1200" dirty="0"/>
              <a:t>B0280,1B0281 	</a:t>
            </a:r>
            <a:r>
              <a:rPr lang="en-US" sz="1200" dirty="0" smtClean="0"/>
              <a:t>                 - </a:t>
            </a:r>
            <a:r>
              <a:rPr lang="th-TH" sz="1200" dirty="0"/>
              <a:t>คัดกรองข้อเข่า จากแฟ้ม </a:t>
            </a:r>
            <a:r>
              <a:rPr lang="en-US" sz="1200" dirty="0"/>
              <a:t>SPECIALPP </a:t>
            </a:r>
            <a:r>
              <a:rPr lang="th-TH" sz="1200" dirty="0"/>
              <a:t>รหัส 1</a:t>
            </a:r>
            <a:r>
              <a:rPr lang="en-US" sz="1200" dirty="0"/>
              <a:t>B1270,1B1271,1B1272,1B1279 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- </a:t>
            </a:r>
            <a:r>
              <a:rPr lang="th-TH" sz="1200" dirty="0"/>
              <a:t>คัดกรองภาวะหกล้ม จากแฟ้ม </a:t>
            </a:r>
            <a:r>
              <a:rPr lang="en-US" sz="1200" dirty="0"/>
              <a:t>SPECIALPP </a:t>
            </a:r>
            <a:r>
              <a:rPr lang="th-TH" sz="1200" dirty="0"/>
              <a:t>รหัส 1</a:t>
            </a:r>
            <a:r>
              <a:rPr lang="en-US" sz="1200" dirty="0"/>
              <a:t>B1200,1B1201,1B1202,1B1209  </a:t>
            </a:r>
            <a:r>
              <a:rPr lang="en-US" sz="1200" dirty="0" smtClean="0"/>
              <a:t>- </a:t>
            </a:r>
            <a:r>
              <a:rPr lang="th-TH" sz="1200" dirty="0"/>
              <a:t>คัดกรอง </a:t>
            </a:r>
            <a:r>
              <a:rPr lang="en-US" sz="1200" dirty="0"/>
              <a:t>ADL </a:t>
            </a:r>
            <a:r>
              <a:rPr lang="th-TH" sz="1200" dirty="0"/>
              <a:t>จากแฟ้ม </a:t>
            </a:r>
            <a:r>
              <a:rPr lang="en-US" sz="1200" dirty="0"/>
              <a:t>SPECIALPP </a:t>
            </a:r>
            <a:r>
              <a:rPr lang="th-TH" sz="1200" dirty="0"/>
              <a:t>รหัส 1</a:t>
            </a:r>
            <a:r>
              <a:rPr lang="en-US" sz="1200" dirty="0"/>
              <a:t>B1280,1B1281,1B1282 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/>
              <a:t>- </a:t>
            </a:r>
            <a:r>
              <a:rPr lang="th-TH" sz="1200" dirty="0"/>
              <a:t>คัดกรอง </a:t>
            </a:r>
            <a:r>
              <a:rPr lang="en-US" sz="1200" dirty="0"/>
              <a:t>BMI </a:t>
            </a:r>
            <a:r>
              <a:rPr lang="th-TH" sz="1200" dirty="0"/>
              <a:t>จากค่าน้ำหนักส่วนสูง ของแฟ้มแฟ้ม </a:t>
            </a:r>
            <a:r>
              <a:rPr lang="en-US" sz="1200" dirty="0"/>
              <a:t>NCDSCREEN , </a:t>
            </a:r>
            <a:r>
              <a:rPr lang="en-US" sz="1200" dirty="0" smtClean="0"/>
              <a:t>CHRONICFU</a:t>
            </a:r>
            <a:endParaRPr lang="th-TH" sz="1200" dirty="0" smtClean="0"/>
          </a:p>
          <a:p>
            <a:r>
              <a:rPr lang="th-TH" sz="1200" dirty="0" smtClean="0"/>
              <a:t>ข้อมูล ณ วันที่ </a:t>
            </a:r>
            <a:r>
              <a:rPr lang="en-US" sz="1200" dirty="0" smtClean="0"/>
              <a:t>22 </a:t>
            </a:r>
            <a:r>
              <a:rPr lang="th-TH" sz="1200" dirty="0" smtClean="0"/>
              <a:t>มีนาคม 2560</a:t>
            </a:r>
            <a:br>
              <a:rPr lang="th-TH" sz="1200" dirty="0" smtClean="0"/>
            </a:br>
            <a:r>
              <a:rPr lang="th-TH" sz="1200" dirty="0" smtClean="0"/>
              <a:t>ที่มา </a:t>
            </a:r>
            <a:r>
              <a:rPr lang="en-US" sz="1200" dirty="0" smtClean="0"/>
              <a:t>http://skw.hdc.moph.go.th</a:t>
            </a:r>
            <a:endParaRPr lang="th-TH" sz="1200" dirty="0" smtClean="0"/>
          </a:p>
        </p:txBody>
      </p:sp>
    </p:spTree>
    <p:extLst>
      <p:ext uri="{BB962C8B-B14F-4D97-AF65-F5344CB8AC3E}">
        <p14:creationId xmlns:p14="http://schemas.microsoft.com/office/powerpoint/2010/main" val="370980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4310"/>
            <a:ext cx="9136189" cy="267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375237" y="260648"/>
            <a:ext cx="8229600" cy="8380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dirty="0"/>
              <a:t>คัดกรองมะเร็งเต้านม อายุ 30-70 </a:t>
            </a:r>
            <a:r>
              <a:rPr lang="th-TH" sz="3200" dirty="0" smtClean="0"/>
              <a:t>ปี จ.สระแก้ว</a:t>
            </a:r>
            <a:endParaRPr lang="th-TH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23728" y="1029626"/>
            <a:ext cx="92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79.58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19175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11.65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6295" y="2107898"/>
            <a:ext cx="84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15.13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7286" y="204188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19.54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3544" y="2370678"/>
            <a:ext cx="855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0.1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1993" y="2085426"/>
            <a:ext cx="783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9.26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73790" y="1652895"/>
            <a:ext cx="74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0.87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54233" y="2041884"/>
            <a:ext cx="84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19.57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07339" y="2113892"/>
            <a:ext cx="901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15.13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96124" y="1002414"/>
            <a:ext cx="86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79.58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7584" y="1340968"/>
            <a:ext cx="808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60.74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137386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60.74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83766" y="2085426"/>
            <a:ext cx="51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5.34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82292" y="1652895"/>
            <a:ext cx="81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41.36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16016" y="1661685"/>
            <a:ext cx="81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41.36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55204" y="2191759"/>
            <a:ext cx="78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12.97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25611" y="1458719"/>
            <a:ext cx="81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49.63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68323" y="2231420"/>
            <a:ext cx="81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8.24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61787" y="1478909"/>
            <a:ext cx="81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49.63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70383" y="2191690"/>
            <a:ext cx="81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18.29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87513" y="2191759"/>
            <a:ext cx="81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8.24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52320" y="2283888"/>
            <a:ext cx="47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10.4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77467" y="1215135"/>
            <a:ext cx="81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65.07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49354" y="1220962"/>
            <a:ext cx="81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65.07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20272" y="1846351"/>
            <a:ext cx="81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27.89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72668" y="1893746"/>
            <a:ext cx="68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27.89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05338" y="2104600"/>
            <a:ext cx="81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2.37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83" y="3345193"/>
            <a:ext cx="26352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83" y="3831175"/>
            <a:ext cx="2635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83" y="3585397"/>
            <a:ext cx="274637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84382" y="3307374"/>
            <a:ext cx="1186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รวม</a:t>
            </a:r>
            <a:endParaRPr lang="th-TH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7401117" y="3780473"/>
            <a:ext cx="1709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คัดกรองด้วยเจ้าหน้าที่</a:t>
            </a:r>
            <a:endParaRPr lang="th-TH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7401117" y="3543143"/>
            <a:ext cx="1704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คัดกรองด้วยตัวเอง</a:t>
            </a:r>
            <a:endParaRPr lang="th-TH" sz="1400" dirty="0"/>
          </a:p>
        </p:txBody>
      </p:sp>
      <p:sp>
        <p:nvSpPr>
          <p:cNvPr id="43" name="Rectangle 42"/>
          <p:cNvSpPr/>
          <p:nvPr/>
        </p:nvSpPr>
        <p:spPr>
          <a:xfrm>
            <a:off x="514838" y="418077"/>
            <a:ext cx="62549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charset="0"/>
                <a:ea typeface="Angsana New" charset="0"/>
                <a:cs typeface="Angsana New" charset="0"/>
              </a:rPr>
              <a:t>ก่อน</a:t>
            </a:r>
            <a:endParaRPr lang="en-US" b="1" dirty="0">
              <a:solidFill>
                <a:srgbClr val="C00000"/>
              </a:solidFill>
              <a:latin typeface="Angsana New" charset="0"/>
              <a:ea typeface="Angsana New" charset="0"/>
              <a:cs typeface="Angsana New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" t="36499" r="7485" b="28918"/>
          <a:stretch/>
        </p:blipFill>
        <p:spPr bwMode="auto">
          <a:xfrm>
            <a:off x="-1" y="4544872"/>
            <a:ext cx="9070366" cy="204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79512" y="4037550"/>
            <a:ext cx="60465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charset="0"/>
                <a:ea typeface="Angsana New" charset="0"/>
                <a:cs typeface="Angsana New" charset="0"/>
              </a:rPr>
              <a:t>หลัง</a:t>
            </a:r>
            <a:endParaRPr lang="en-US" b="1" dirty="0">
              <a:solidFill>
                <a:srgbClr val="C00000"/>
              </a:solidFill>
              <a:latin typeface="Angsana New" charset="0"/>
              <a:ea typeface="Angsana New" charset="0"/>
              <a:cs typeface="Angsana New" charset="0"/>
            </a:endParaRPr>
          </a:p>
        </p:txBody>
      </p:sp>
      <p:sp>
        <p:nvSpPr>
          <p:cNvPr id="45" name="Up Arrow 44"/>
          <p:cNvSpPr/>
          <p:nvPr/>
        </p:nvSpPr>
        <p:spPr>
          <a:xfrm>
            <a:off x="700752" y="4575176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Up Arrow 45"/>
          <p:cNvSpPr/>
          <p:nvPr/>
        </p:nvSpPr>
        <p:spPr>
          <a:xfrm>
            <a:off x="1701944" y="5004310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Up Arrow 46"/>
          <p:cNvSpPr/>
          <p:nvPr/>
        </p:nvSpPr>
        <p:spPr>
          <a:xfrm>
            <a:off x="2673790" y="4372766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Up Arrow 47"/>
          <p:cNvSpPr/>
          <p:nvPr/>
        </p:nvSpPr>
        <p:spPr>
          <a:xfrm>
            <a:off x="3656447" y="5004310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Up Arrow 48"/>
          <p:cNvSpPr/>
          <p:nvPr/>
        </p:nvSpPr>
        <p:spPr>
          <a:xfrm>
            <a:off x="4632602" y="4475857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Up Arrow 49"/>
          <p:cNvSpPr/>
          <p:nvPr/>
        </p:nvSpPr>
        <p:spPr>
          <a:xfrm>
            <a:off x="5578373" y="4578949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Up Arrow 50"/>
          <p:cNvSpPr/>
          <p:nvPr/>
        </p:nvSpPr>
        <p:spPr>
          <a:xfrm>
            <a:off x="6607162" y="5376597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Up Arrow 51"/>
          <p:cNvSpPr/>
          <p:nvPr/>
        </p:nvSpPr>
        <p:spPr>
          <a:xfrm>
            <a:off x="7524580" y="5107401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wn Arrow 52"/>
          <p:cNvSpPr/>
          <p:nvPr/>
        </p:nvSpPr>
        <p:spPr>
          <a:xfrm>
            <a:off x="8521621" y="4770720"/>
            <a:ext cx="166431" cy="2061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16519</TotalTime>
  <Words>691</Words>
  <Application>Microsoft Office PowerPoint</Application>
  <PresentationFormat>On-screen Show (4:3)</PresentationFormat>
  <Paragraphs>403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สรุปแผนงานข้อมูลที่ต้องดำเนินการในเดือนมีนาคม</vt:lpstr>
      <vt:lpstr>สรุปข้อมูลเปรียบเทียบผลการดำเนินงานก่อนและหลัง จากการที่ได้ Web Conference </vt:lpstr>
      <vt:lpstr>ปรับเปลี่ยนพฤติกรรมกลุ่มเสี่ยง/กลุ่มป่วย/กลุ่ม CVD Risk ที่ผลผิดปกติ</vt:lpstr>
      <vt:lpstr>PowerPoint Presentation</vt:lpstr>
      <vt:lpstr>PowerPoint Presentation</vt:lpstr>
      <vt:lpstr>คัดกรองความเสี่ยงในผู้สูงอายุ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shongpon piapengton</dc:creator>
  <cp:lastModifiedBy>Windows User</cp:lastModifiedBy>
  <cp:revision>446</cp:revision>
  <cp:lastPrinted>2016-12-08T16:28:29Z</cp:lastPrinted>
  <dcterms:created xsi:type="dcterms:W3CDTF">2015-05-18T10:48:59Z</dcterms:created>
  <dcterms:modified xsi:type="dcterms:W3CDTF">2017-03-24T05:49:24Z</dcterms:modified>
</cp:coreProperties>
</file>