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89" r:id="rId2"/>
    <p:sldId id="260" r:id="rId3"/>
    <p:sldId id="412" r:id="rId4"/>
    <p:sldId id="490" r:id="rId5"/>
    <p:sldId id="491" r:id="rId6"/>
    <p:sldId id="262" r:id="rId7"/>
    <p:sldId id="263" r:id="rId8"/>
    <p:sldId id="481" r:id="rId9"/>
    <p:sldId id="264" r:id="rId10"/>
    <p:sldId id="492" r:id="rId11"/>
    <p:sldId id="487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6313197336819E-2"/>
          <c:y val="0.12854029876997794"/>
          <c:w val="0.90297084486060863"/>
          <c:h val="0.69319859876198575"/>
        </c:manualLayout>
      </c:layout>
      <c:barChart>
        <c:barDir val="col"/>
        <c:grouping val="clustered"/>
        <c:varyColors val="0"/>
        <c:ser>
          <c:idx val="1"/>
          <c:order val="1"/>
          <c:tx>
            <c:v>ค่า median ตั้งแต่ปี 2555-2559</c:v>
          </c:tx>
          <c:invertIfNegative val="0"/>
          <c:val>
            <c:numRef>
              <c:f>จ.สระแก้ว!$C$10:$N$10</c:f>
              <c:numCache>
                <c:formatCode>0</c:formatCode>
                <c:ptCount val="12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05280"/>
        <c:axId val="106706816"/>
      </c:barChart>
      <c:lineChart>
        <c:grouping val="standard"/>
        <c:varyColors val="0"/>
        <c:ser>
          <c:idx val="0"/>
          <c:order val="0"/>
          <c:tx>
            <c:v>2559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จ.สระแก้ว!$C$3:$N$3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จ.สระแก้ว!$C$8:$N$8</c:f>
              <c:numCache>
                <c:formatCode>0</c:formatCode>
                <c:ptCount val="12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12</c:v>
                </c:pt>
                <c:pt idx="8">
                  <c:v>6</c:v>
                </c:pt>
                <c:pt idx="9">
                  <c:v>10</c:v>
                </c:pt>
                <c:pt idx="10">
                  <c:v>21</c:v>
                </c:pt>
                <c:pt idx="11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v>2560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จ.สระแก้ว!$C$3:$N$3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จ.สระแก้ว!$C$12:$N$12</c:f>
              <c:numCache>
                <c:formatCode>0</c:formatCode>
                <c:ptCount val="12"/>
                <c:pt idx="0">
                  <c:v>12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05280"/>
        <c:axId val="106706816"/>
      </c:lineChart>
      <c:catAx>
        <c:axId val="10670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706816"/>
        <c:crosses val="autoZero"/>
        <c:auto val="1"/>
        <c:lblAlgn val="ctr"/>
        <c:lblOffset val="100"/>
        <c:noMultiLvlLbl val="0"/>
      </c:catAx>
      <c:valAx>
        <c:axId val="1067068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670528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600"/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55074365704288E-2"/>
          <c:y val="6.0655998645330625E-2"/>
          <c:w val="0.88961023622047242"/>
          <c:h val="0.66707276313827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'ลงทะเบียน รายอำเภอ คนไทย'!$Q$3</c:f>
              <c:strCache>
                <c:ptCount val="1"/>
                <c:pt idx="0">
                  <c:v>คนไทย+ต่างชาติ  จ. สระแก้ว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'ลงทะเบียน รายอำเภอ คนไทย'!$R$2:$AA$2</c:f>
              <c:strCache>
                <c:ptCount val="10"/>
                <c:pt idx="0">
                  <c:v>อรัญฯ</c:v>
                </c:pt>
                <c:pt idx="1">
                  <c:v>เมืองสระแก้ว</c:v>
                </c:pt>
                <c:pt idx="2">
                  <c:v>เขาฉกรรจ์</c:v>
                </c:pt>
                <c:pt idx="3">
                  <c:v>วังน้ำเย็น</c:v>
                </c:pt>
                <c:pt idx="4">
                  <c:v>วังสมบูรณ์</c:v>
                </c:pt>
                <c:pt idx="5">
                  <c:v>ตาพระยา</c:v>
                </c:pt>
                <c:pt idx="6">
                  <c:v>โคกสูง</c:v>
                </c:pt>
                <c:pt idx="7">
                  <c:v>วัฒนานคร</c:v>
                </c:pt>
                <c:pt idx="8">
                  <c:v>คลองหาด</c:v>
                </c:pt>
                <c:pt idx="9">
                  <c:v>รวม</c:v>
                </c:pt>
              </c:strCache>
            </c:strRef>
          </c:cat>
          <c:val>
            <c:numRef>
              <c:f>'ลงทะเบียน รายอำเภอ คนไทย'!$R$3:$AA$3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  <c:pt idx="8">
                  <c:v>2</c:v>
                </c:pt>
                <c:pt idx="9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54272"/>
        <c:axId val="106855808"/>
      </c:barChart>
      <c:catAx>
        <c:axId val="106854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</c:spPr>
        <c:crossAx val="106855808"/>
        <c:crosses val="autoZero"/>
        <c:auto val="1"/>
        <c:lblAlgn val="ctr"/>
        <c:lblOffset val="100"/>
        <c:noMultiLvlLbl val="0"/>
      </c:catAx>
      <c:valAx>
        <c:axId val="10685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85427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41248997026816359"/>
          <c:y val="0.92222402844805684"/>
          <c:w val="0.25314255856906775"/>
          <c:h val="6.8237388727562409E-2"/>
        </c:manualLayout>
      </c:layout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600"/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เทียบ!$A$4</c:f>
              <c:strCache>
                <c:ptCount val="1"/>
                <c:pt idx="0">
                  <c:v>2559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เทียบ!$B$3:$I$3</c:f>
              <c:strCache>
                <c:ptCount val="8"/>
                <c:pt idx="0">
                  <c:v>เมือง</c:v>
                </c:pt>
                <c:pt idx="1">
                  <c:v>วัฒนานคร</c:v>
                </c:pt>
                <c:pt idx="2">
                  <c:v>วังน้ำเย็น</c:v>
                </c:pt>
                <c:pt idx="3">
                  <c:v>วังสมบุรณ์</c:v>
                </c:pt>
                <c:pt idx="4">
                  <c:v>คลองหาด</c:v>
                </c:pt>
                <c:pt idx="5">
                  <c:v>ตาพระยา</c:v>
                </c:pt>
                <c:pt idx="6">
                  <c:v>อรัญฯ</c:v>
                </c:pt>
                <c:pt idx="7">
                  <c:v>โคกสูง</c:v>
                </c:pt>
              </c:strCache>
            </c:strRef>
          </c:cat>
          <c:val>
            <c:numRef>
              <c:f>เทียบ!$B$4:$I$4</c:f>
              <c:numCache>
                <c:formatCode>General</c:formatCode>
                <c:ptCount val="8"/>
                <c:pt idx="0">
                  <c:v>16</c:v>
                </c:pt>
                <c:pt idx="1">
                  <c:v>10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เทียบ!$A$5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เทียบ!$B$3:$I$3</c:f>
              <c:strCache>
                <c:ptCount val="8"/>
                <c:pt idx="0">
                  <c:v>เมือง</c:v>
                </c:pt>
                <c:pt idx="1">
                  <c:v>วัฒนานคร</c:v>
                </c:pt>
                <c:pt idx="2">
                  <c:v>วังน้ำเย็น</c:v>
                </c:pt>
                <c:pt idx="3">
                  <c:v>วังสมบุรณ์</c:v>
                </c:pt>
                <c:pt idx="4">
                  <c:v>คลองหาด</c:v>
                </c:pt>
                <c:pt idx="5">
                  <c:v>ตาพระยา</c:v>
                </c:pt>
                <c:pt idx="6">
                  <c:v>อรัญฯ</c:v>
                </c:pt>
                <c:pt idx="7">
                  <c:v>โคกสูง</c:v>
                </c:pt>
              </c:strCache>
            </c:strRef>
          </c:cat>
          <c:val>
            <c:numRef>
              <c:f>เทียบ!$B$5:$I$5</c:f>
              <c:numCache>
                <c:formatCode>General</c:formatCode>
                <c:ptCount val="8"/>
                <c:pt idx="0">
                  <c:v>4</c:v>
                </c:pt>
                <c:pt idx="1">
                  <c:v>13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8832"/>
        <c:axId val="20738816"/>
      </c:barChart>
      <c:catAx>
        <c:axId val="2072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738816"/>
        <c:crosses val="autoZero"/>
        <c:auto val="1"/>
        <c:lblAlgn val="ctr"/>
        <c:lblOffset val="100"/>
        <c:noMultiLvlLbl val="0"/>
      </c:catAx>
      <c:valAx>
        <c:axId val="2073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28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API!$A$50:$B$50</c:f>
              <c:strCache>
                <c:ptCount val="1"/>
                <c:pt idx="0">
                  <c:v>API/1000 ประชากร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API!$C$49:$D$49</c:f>
              <c:numCache>
                <c:formatCode>General</c:formatCode>
                <c:ptCount val="2"/>
                <c:pt idx="0">
                  <c:v>2559</c:v>
                </c:pt>
                <c:pt idx="1">
                  <c:v>2560</c:v>
                </c:pt>
              </c:numCache>
            </c:numRef>
          </c:cat>
          <c:val>
            <c:numRef>
              <c:f>API!$C$50:$D$50</c:f>
              <c:numCache>
                <c:formatCode>General</c:formatCode>
                <c:ptCount val="2"/>
                <c:pt idx="0">
                  <c:v>0.06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4752"/>
        <c:axId val="20876288"/>
      </c:barChart>
      <c:catAx>
        <c:axId val="2087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76288"/>
        <c:crosses val="autoZero"/>
        <c:auto val="1"/>
        <c:lblAlgn val="ctr"/>
        <c:lblOffset val="100"/>
        <c:noMultiLvlLbl val="0"/>
      </c:catAx>
      <c:valAx>
        <c:axId val="208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4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600"/>
      </a:pPr>
      <a:endParaRPr lang="th-TH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3209281131525227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7461796442111402"/>
                  <c:y val="-5.3104278581154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'อายุ เพศ'!$A$38:$C$38</c:f>
              <c:strCache>
                <c:ptCount val="3"/>
                <c:pt idx="0">
                  <c:v>PF</c:v>
                </c:pt>
                <c:pt idx="1">
                  <c:v>PV</c:v>
                </c:pt>
                <c:pt idx="2">
                  <c:v>Mix</c:v>
                </c:pt>
              </c:strCache>
            </c:strRef>
          </c:cat>
          <c:val>
            <c:numRef>
              <c:f>'อายุ เพศ'!$A$39:$C$39</c:f>
              <c:numCache>
                <c:formatCode>General</c:formatCode>
                <c:ptCount val="3"/>
                <c:pt idx="0">
                  <c:v>2</c:v>
                </c:pt>
                <c:pt idx="1">
                  <c:v>26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22222222222227E-2"/>
          <c:y val="0.23754337999416739"/>
          <c:w val="0.81388888888888888"/>
          <c:h val="0.6486632400116652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14477143482064742"/>
                  <c:y val="2.1790974044911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'อายุ เพศ'!$A$22:$B$22</c:f>
              <c:strCache>
                <c:ptCount val="2"/>
                <c:pt idx="0">
                  <c:v>  ชาย</c:v>
                </c:pt>
                <c:pt idx="1">
                  <c:v>  หญิง</c:v>
                </c:pt>
              </c:strCache>
            </c:strRef>
          </c:cat>
          <c:val>
            <c:numRef>
              <c:f>'อายุ เพศ'!$A$23:$B$23</c:f>
              <c:numCache>
                <c:formatCode>General</c:formatCode>
                <c:ptCount val="2"/>
                <c:pt idx="0">
                  <c:v>27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916620887505341E-4"/>
                  <c:y val="5.62664041994750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073796008057133E-2"/>
                  <c:y val="-4.0925925925925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61618751144479E-3"/>
                  <c:y val="-7.03207932341790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'อายุ เพศ'!$A$3:$E$3</c:f>
              <c:strCache>
                <c:ptCount val="5"/>
                <c:pt idx="0">
                  <c:v> 1-4</c:v>
                </c:pt>
                <c:pt idx="1">
                  <c:v>  5-14</c:v>
                </c:pt>
                <c:pt idx="2">
                  <c:v>   15-24</c:v>
                </c:pt>
                <c:pt idx="3">
                  <c:v>    25-44</c:v>
                </c:pt>
                <c:pt idx="4">
                  <c:v>   &gt;45</c:v>
                </c:pt>
              </c:strCache>
            </c:strRef>
          </c:cat>
          <c:val>
            <c:numRef>
              <c:f>'อายุ เพศ'!$A$4:$E$4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600"/>
      </a:pPr>
      <a:endParaRPr lang="th-TH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28480169145523476"/>
          <c:w val="0.81388888888888888"/>
          <c:h val="0.67801254009915424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2.2170943909789055E-2"/>
                  <c:y val="-4.9903412820652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895900165257118E-2"/>
                  <c:y val="-3.90133547269387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1068095654709829E-3"/>
                  <c:y val="-0.157445387865521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อาชีพ!$B$23:$H$23</c:f>
              <c:strCache>
                <c:ptCount val="7"/>
                <c:pt idx="0">
                  <c:v>เด็ก/นักเรียน</c:v>
                </c:pt>
                <c:pt idx="1">
                  <c:v>กรรมกร</c:v>
                </c:pt>
                <c:pt idx="2">
                  <c:v>ทำสวนยาง</c:v>
                </c:pt>
                <c:pt idx="3">
                  <c:v>ทำไร่มัน</c:v>
                </c:pt>
                <c:pt idx="4">
                  <c:v>ตัดไม้พยุง/เลื่อยไม้</c:v>
                </c:pt>
                <c:pt idx="5">
                  <c:v>หาของป่า/ล่าสัตว์</c:v>
                </c:pt>
                <c:pt idx="6">
                  <c:v>อื่นๆที่ไม่เข้าข่ายข้างต้น</c:v>
                </c:pt>
              </c:strCache>
            </c:strRef>
          </c:cat>
          <c:val>
            <c:numRef>
              <c:f>อาชีพ!$B$24:$H$24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10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th-TH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05B3F-C3A1-4F00-BA5D-C4DA93838A7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F7461-A7E6-4B7C-971E-A107D9753D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278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7461-A7E6-4B7C-971E-A107D9753D7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72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7461-A7E6-4B7C-971E-A107D9753D7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44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7461-A7E6-4B7C-971E-A107D9753D7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57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5072063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itchFamily="18" charset="-34"/>
                <a:ea typeface="Tahoma" pitchFamily="34" charset="0"/>
                <a:cs typeface="KodchiangUPC" pitchFamily="18" charset="-34"/>
              </a:rPr>
              <a:t>สรุปงานระบาดวิทยาสถานการณ์โรคไข้มาลาเรีย                        ช่วงเดือนมกราคม - พฤษภาคม 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iangUPC" pitchFamily="18" charset="-34"/>
              <a:cs typeface="KodchiangUPC" pitchFamily="18" charset="-34"/>
            </a:endParaRPr>
          </a:p>
          <a:p>
            <a:pPr algn="ctr">
              <a:defRPr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จังหวัดสระแก้ว  งบฯปี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2560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rPr>
            </a:b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4" name="Picture 2" descr="C:\Users\acer\Desktop\ภาพปี59 ครั้ง1\IMG_20160328_104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" y="188639"/>
            <a:ext cx="8784976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กิจกรรมที่ดำเนินการ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ค้นหาผู้ป่วยโยการเจาะโลหิตตรวจหาเชื้อมาลาเรีย รักษาหายขาด</a:t>
            </a:r>
          </a:p>
          <a:p>
            <a:endParaRPr lang="th-TH" dirty="0"/>
          </a:p>
          <a:p>
            <a:r>
              <a:rPr lang="th-TH" dirty="0" smtClean="0"/>
              <a:t>พ่นสารเคมี และชุบมุ้งด้วยสารเคมี</a:t>
            </a:r>
          </a:p>
          <a:p>
            <a:endParaRPr lang="th-TH" dirty="0"/>
          </a:p>
          <a:p>
            <a:r>
              <a:rPr lang="th-TH" dirty="0" smtClean="0"/>
              <a:t>แจกมุ้ง /ยาทากันยุง</a:t>
            </a:r>
          </a:p>
          <a:p>
            <a:endParaRPr lang="th-TH" dirty="0"/>
          </a:p>
          <a:p>
            <a:r>
              <a:rPr lang="th-TH" dirty="0" smtClean="0"/>
              <a:t>ให้สุขศึกษาความรู้ในการป้องกันตนเอง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1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ctoon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636">
            <a:off x="4918075" y="2276475"/>
            <a:ext cx="2663825" cy="3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AutoShape 6"/>
          <p:cNvSpPr>
            <a:spLocks noChangeArrowheads="1"/>
          </p:cNvSpPr>
          <p:nvPr/>
        </p:nvSpPr>
        <p:spPr bwMode="auto">
          <a:xfrm flipH="1">
            <a:off x="1042988" y="765175"/>
            <a:ext cx="4319587" cy="1944688"/>
          </a:xfrm>
          <a:prstGeom prst="wedgeEllipseCallout">
            <a:avLst>
              <a:gd name="adj1" fmla="val -43755"/>
              <a:gd name="adj2" fmla="val 6991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th-TH" sz="3600" b="1">
              <a:solidFill>
                <a:schemeClr val="tx1"/>
              </a:solidFill>
              <a:latin typeface="FreesiaUPC" pitchFamily="34" charset="-34"/>
            </a:endParaRP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882775" y="1125538"/>
            <a:ext cx="26606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PSL Script" pitchFamily="18" charset="-34"/>
                <a:cs typeface="FreesiaUPC" pitchFamily="34" charset="-34"/>
              </a:defRPr>
            </a:lvl9pPr>
          </a:lstStyle>
          <a:p>
            <a:pPr eaLnBrk="1" hangingPunct="1"/>
            <a:r>
              <a:rPr lang="th-TH" sz="8200" b="1" dirty="0">
                <a:latin typeface="FreesiaUPC" pitchFamily="34" charset="-34"/>
              </a:rPr>
              <a:t>ขอบคุณ</a:t>
            </a:r>
          </a:p>
        </p:txBody>
      </p:sp>
      <p:pic>
        <p:nvPicPr>
          <p:cNvPr id="60421" name="Picture 13" descr="XAAB5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451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4" descr="XAAB50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797425"/>
            <a:ext cx="7223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5" descr="XAAB5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6" descr="XAAB50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9742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7" descr="XAAB5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275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8" descr="XAAB50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797425"/>
            <a:ext cx="7223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9" descr="XAAB5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736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0" descr="XAAB50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450" y="5373688"/>
            <a:ext cx="7223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21" descr="XAAB5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451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22" descr="XAAB50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143500"/>
            <a:ext cx="7223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23" descr="XAAA576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1787">
            <a:off x="2051050" y="449263"/>
            <a:ext cx="108108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 smtClean="0"/>
              <a:t>จำนวนผู้ป่วยลงทะเบียน (คนไทย</a:t>
            </a:r>
            <a:r>
              <a:rPr lang="en-US" sz="3200" dirty="0" smtClean="0"/>
              <a:t>+</a:t>
            </a:r>
            <a:r>
              <a:rPr lang="th-TH" sz="3200" dirty="0" smtClean="0"/>
              <a:t>ต่างชาติ ) จ.  สระแก้ว                               ช่วงเดือนมกราคม - พฤษภาคม   งบฯปี </a:t>
            </a:r>
            <a:r>
              <a:rPr lang="en-US" sz="3200" dirty="0" smtClean="0"/>
              <a:t>2560 </a:t>
            </a:r>
            <a:endParaRPr lang="th-TH" sz="32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560" y="5805264"/>
            <a:ext cx="7776864" cy="890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ตั้งแต่เดือนมกราคม- พฤษภาคม  งบฯ ปี </a:t>
            </a:r>
            <a:r>
              <a:rPr lang="en-US" sz="2000" dirty="0" smtClean="0">
                <a:solidFill>
                  <a:schemeClr val="tx1"/>
                </a:solidFill>
              </a:rPr>
              <a:t>2560 </a:t>
            </a:r>
            <a:r>
              <a:rPr lang="th-TH" sz="2000" dirty="0" smtClean="0">
                <a:solidFill>
                  <a:schemeClr val="tx1"/>
                </a:solidFill>
              </a:rPr>
              <a:t> ลงทะเบียนสะสม</a:t>
            </a:r>
            <a:r>
              <a:rPr lang="en-US" sz="2000" dirty="0" smtClean="0">
                <a:solidFill>
                  <a:schemeClr val="tx1"/>
                </a:solidFill>
              </a:rPr>
              <a:t>  30  </a:t>
            </a:r>
            <a:r>
              <a:rPr lang="th-TH" sz="2000" dirty="0" smtClean="0">
                <a:solidFill>
                  <a:schemeClr val="tx1"/>
                </a:solidFill>
              </a:rPr>
              <a:t>ราย ลดลง  </a:t>
            </a:r>
            <a:r>
              <a:rPr lang="en-US" sz="2000" dirty="0" smtClean="0">
                <a:solidFill>
                  <a:schemeClr val="tx1"/>
                </a:solidFill>
              </a:rPr>
              <a:t>  - 3  </a:t>
            </a:r>
            <a:r>
              <a:rPr lang="th-TH" sz="2000" dirty="0" smtClean="0">
                <a:solidFill>
                  <a:schemeClr val="tx1"/>
                </a:solidFill>
              </a:rPr>
              <a:t>ราย</a:t>
            </a:r>
          </a:p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                                             ปี </a:t>
            </a:r>
            <a:r>
              <a:rPr lang="en-US" sz="2000" dirty="0" smtClean="0">
                <a:solidFill>
                  <a:schemeClr val="tx1"/>
                </a:solidFill>
              </a:rPr>
              <a:t>2559  = 33 </a:t>
            </a:r>
            <a:r>
              <a:rPr lang="th-TH" sz="2000" dirty="0" smtClean="0">
                <a:solidFill>
                  <a:schemeClr val="tx1"/>
                </a:solidFill>
              </a:rPr>
              <a:t>  ลดลง</a:t>
            </a:r>
            <a:r>
              <a:rPr lang="th-TH" sz="2000" b="1" dirty="0" smtClean="0">
                <a:solidFill>
                  <a:schemeClr val="tx1"/>
                </a:solidFill>
              </a:rPr>
              <a:t>คิด</a:t>
            </a:r>
            <a:r>
              <a:rPr lang="th-TH" sz="2000" b="1" dirty="0">
                <a:solidFill>
                  <a:schemeClr val="tx1"/>
                </a:solidFill>
              </a:rPr>
              <a:t>เป็นร้อยละ </a:t>
            </a:r>
            <a:r>
              <a:rPr lang="en-US" sz="2000" dirty="0" smtClean="0">
                <a:solidFill>
                  <a:schemeClr val="tx1"/>
                </a:solidFill>
              </a:rPr>
              <a:t> 9.09</a:t>
            </a:r>
            <a:endParaRPr lang="th-TH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129266"/>
              </p:ext>
            </p:extLst>
          </p:nvPr>
        </p:nvGraphicFramePr>
        <p:xfrm>
          <a:off x="385192" y="1484784"/>
          <a:ext cx="82296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547664" y="2060848"/>
            <a:ext cx="2232248" cy="49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</a:rPr>
              <a:t>ปี 60 พบต่างชาติร้อยละ 10</a:t>
            </a:r>
            <a:endParaRPr lang="th-TH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/>
              <a:t>กราฟแสดงผู้ป่วยมาลาเรียรายอำเภอ (คน</a:t>
            </a:r>
            <a:r>
              <a:rPr lang="th-TH" b="1" dirty="0" smtClean="0"/>
              <a:t>ไทย</a:t>
            </a:r>
            <a:r>
              <a:rPr lang="en-US" b="1" dirty="0" smtClean="0"/>
              <a:t>+</a:t>
            </a:r>
            <a:r>
              <a:rPr lang="th-TH" b="1" dirty="0" smtClean="0"/>
              <a:t>ต่างชาติ)                 ช่วงเดือนมกราคม-พฤษภาคม </a:t>
            </a:r>
            <a:r>
              <a:rPr lang="en-US" b="1" dirty="0" smtClean="0"/>
              <a:t>  </a:t>
            </a:r>
            <a:r>
              <a:rPr lang="th-TH" b="1" dirty="0" smtClean="0"/>
              <a:t>งบฯปี </a:t>
            </a:r>
            <a:r>
              <a:rPr lang="en-US" b="1" dirty="0" smtClean="0"/>
              <a:t>2560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429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92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</a:rPr>
              <a:t>เปรียบเทียบพบผู้ป่วยโรคไข้มาลาเรียรายอำเภอ ปี 59-60  ช่วง</a:t>
            </a:r>
            <a:r>
              <a:rPr lang="th-TH" sz="3200" b="1" dirty="0">
                <a:solidFill>
                  <a:prstClr val="black"/>
                </a:solidFill>
              </a:rPr>
              <a:t>เดือนมกราคม-พฤษภาคม </a:t>
            </a:r>
            <a:r>
              <a:rPr lang="en-US" sz="3200" b="1" dirty="0">
                <a:solidFill>
                  <a:prstClr val="black"/>
                </a:solidFill>
              </a:rPr>
              <a:t>  </a:t>
            </a:r>
            <a:endParaRPr lang="th-TH" sz="32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7643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18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 smtClean="0">
                <a:solidFill>
                  <a:prstClr val="black"/>
                </a:solidFill>
              </a:rPr>
              <a:t>เปรียบเทียบอัตราการป่วย </a:t>
            </a:r>
            <a:r>
              <a:rPr lang="th-TH" sz="3200" b="1" dirty="0">
                <a:solidFill>
                  <a:prstClr val="black"/>
                </a:solidFill>
              </a:rPr>
              <a:t>ปี 59-60  ช่วงเดือนมกราคม-พฤษภาคม 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3960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28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 smtClean="0"/>
              <a:t>ร้อยละผู้ป่วยโรคมาลาเรียจำแนกตาม ชนิดเชื้อ (คนไทย)</a:t>
            </a:r>
            <a:endParaRPr lang="th-TH" sz="3600" b="1" dirty="0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998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6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prstClr val="black"/>
                </a:solidFill>
              </a:rPr>
              <a:t>ร้อยละผู้ป่วยโรคมาลาเรียจำแนกตาม </a:t>
            </a:r>
            <a:r>
              <a:rPr lang="th-TH" sz="3600" b="1" dirty="0" smtClean="0">
                <a:solidFill>
                  <a:prstClr val="black"/>
                </a:solidFill>
              </a:rPr>
              <a:t>เพศชาย/หญิง </a:t>
            </a:r>
            <a:endParaRPr lang="th-TH" sz="3600" b="1" dirty="0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6492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72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prstClr val="black"/>
                </a:solidFill>
              </a:rPr>
              <a:t>ร้อยละผู้ป่วยโรคมาลาเรียจำแนกตาม </a:t>
            </a:r>
            <a:r>
              <a:rPr lang="th-TH" sz="3600" b="1" dirty="0" smtClean="0">
                <a:solidFill>
                  <a:prstClr val="black"/>
                </a:solidFill>
              </a:rPr>
              <a:t>กลุ่มอายุ </a:t>
            </a:r>
            <a:endParaRPr lang="th-TH" sz="3600" b="1" dirty="0"/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1362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7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prstClr val="black"/>
                </a:solidFill>
              </a:rPr>
              <a:t>ร้อยละผู้ป่วยโรคมาลาเรียจำแนกตาม </a:t>
            </a:r>
            <a:r>
              <a:rPr lang="th-TH" sz="3600" b="1" dirty="0" smtClean="0">
                <a:solidFill>
                  <a:prstClr val="black"/>
                </a:solidFill>
              </a:rPr>
              <a:t>กลุ่มอาชีพ </a:t>
            </a:r>
            <a:endParaRPr lang="th-TH" sz="3600" b="1" dirty="0"/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3274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84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227</Words>
  <Application>Microsoft Office PowerPoint</Application>
  <PresentationFormat>นำเสนอทางหน้าจอ (4:3)</PresentationFormat>
  <Paragraphs>34</Paragraphs>
  <Slides>11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งานนำเสนอ PowerPoint</vt:lpstr>
      <vt:lpstr>จำนวนผู้ป่วยลงทะเบียน (คนไทย+ต่างชาติ ) จ.  สระแก้ว                               ช่วงเดือนมกราคม - พฤษภาคม   งบฯปี 2560 </vt:lpstr>
      <vt:lpstr>กราฟแสดงผู้ป่วยมาลาเรียรายอำเภอ (คนไทย+ต่างชาติ)                 ช่วงเดือนมกราคม-พฤษภาคม   งบฯปี 2560</vt:lpstr>
      <vt:lpstr>เปรียบเทียบพบผู้ป่วยโรคไข้มาลาเรียรายอำเภอ ปี 59-60  ช่วงเดือนมกราคม-พฤษภาคม   </vt:lpstr>
      <vt:lpstr>เปรียบเทียบอัตราการป่วย ปี 59-60  ช่วงเดือนมกราคม-พฤษภาคม </vt:lpstr>
      <vt:lpstr>ร้อยละผู้ป่วยโรคมาลาเรียจำแนกตาม ชนิดเชื้อ (คนไทย)</vt:lpstr>
      <vt:lpstr>ร้อยละผู้ป่วยโรคมาลาเรียจำแนกตาม เพศชาย/หญิง </vt:lpstr>
      <vt:lpstr>ร้อยละผู้ป่วยโรคมาลาเรียจำแนกตาม กลุ่มอายุ </vt:lpstr>
      <vt:lpstr>ร้อยละผู้ป่วยโรคมาลาเรียจำแนกตาม กลุ่มอาชีพ </vt:lpstr>
      <vt:lpstr>กิจกรรมที่ดำเนินการ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KKD Windows 7 V.3</cp:lastModifiedBy>
  <cp:revision>1471</cp:revision>
  <dcterms:created xsi:type="dcterms:W3CDTF">2015-09-27T03:04:25Z</dcterms:created>
  <dcterms:modified xsi:type="dcterms:W3CDTF">2017-06-30T02:10:51Z</dcterms:modified>
</cp:coreProperties>
</file>