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89" r:id="rId4"/>
    <p:sldId id="290" r:id="rId5"/>
    <p:sldId id="297" r:id="rId6"/>
    <p:sldId id="298" r:id="rId7"/>
    <p:sldId id="291" r:id="rId8"/>
    <p:sldId id="299" r:id="rId9"/>
    <p:sldId id="286" r:id="rId10"/>
    <p:sldId id="300" r:id="rId11"/>
    <p:sldId id="275" r:id="rId1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ลักษณะสีปานกลาง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86916F3-6D39-466C-BD16-181FE7EA05B0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5B289CD-056B-46B4-A64C-3BFB7AB6EB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734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2DAADB2-A418-441A-B52C-EC847AAFC28D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1C84301-DA18-49D2-A989-493720E7FD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5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4301-DA18-49D2-A989-493720E7FDA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378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1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514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63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9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7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67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71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4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276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185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64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C935B-6FB8-4BAA-9D97-AB7B07081F41}" type="datetimeFigureOut">
              <a:rPr lang="th-TH" smtClean="0"/>
              <a:t>02/11/59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893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9252520" cy="70567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16632"/>
            <a:ext cx="8331303" cy="6494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/>
              <a:t>การดำเนินงานคุณธรรม และความโปร่งใส</a:t>
            </a:r>
          </a:p>
          <a:p>
            <a:pPr algn="ctr"/>
            <a:r>
              <a:rPr lang="th-TH" sz="8000" b="1" dirty="0" smtClean="0"/>
              <a:t>ในองค์กรคุณธรรม  </a:t>
            </a:r>
          </a:p>
          <a:p>
            <a:pPr algn="ctr"/>
            <a:r>
              <a:rPr lang="th-TH" sz="8000" b="1" dirty="0" err="1" smtClean="0"/>
              <a:t>สสจ</a:t>
            </a:r>
            <a:r>
              <a:rPr lang="th-TH" sz="8000" b="1" dirty="0" smtClean="0"/>
              <a:t>.สระแก้ว </a:t>
            </a:r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ปี 2560</a:t>
            </a:r>
          </a:p>
          <a:p>
            <a:pPr algn="r"/>
            <a:r>
              <a:rPr lang="th-TH" sz="3200" b="1" dirty="0" smtClean="0">
                <a:latin typeface="TH NiramitIT๙ " pitchFamily="2" charset="-34"/>
                <a:cs typeface="TH NiramitIT๙ " pitchFamily="2" charset="-34"/>
              </a:rPr>
              <a:t>ผ่องใส  ม่วงประเสริฐ</a:t>
            </a:r>
          </a:p>
          <a:p>
            <a:pPr algn="r"/>
            <a:r>
              <a:rPr lang="th-TH" sz="3200" b="1" dirty="0" smtClean="0">
                <a:latin typeface="TH NiramitIT๙ " pitchFamily="2" charset="-34"/>
                <a:cs typeface="TH NiramitIT๙ " pitchFamily="2" charset="-34"/>
              </a:rPr>
              <a:t>งานตรวจสอบภายใน</a:t>
            </a:r>
          </a:p>
          <a:p>
            <a:pPr algn="r"/>
            <a:r>
              <a:rPr lang="th-TH" sz="3200" b="1" dirty="0" smtClean="0">
                <a:latin typeface="TH NiramitIT๙ " pitchFamily="2" charset="-34"/>
                <a:cs typeface="TH NiramitIT๙ " pitchFamily="2" charset="-34"/>
              </a:rPr>
              <a:t>และควบคุมภายใน</a:t>
            </a:r>
          </a:p>
        </p:txBody>
      </p:sp>
    </p:spTree>
    <p:extLst>
      <p:ext uri="{BB962C8B-B14F-4D97-AF65-F5344CB8AC3E}">
        <p14:creationId xmlns:p14="http://schemas.microsoft.com/office/powerpoint/2010/main" val="20452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2194212" y="261610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แบบบันทึก ปะหน้าเสนอโครงการ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95536" y="908720"/>
            <a:ext cx="8371184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/>
              <a:t>เรียน  นายแพทย์สาธารณสุขจังหวัดสระแก้ว</a:t>
            </a:r>
            <a:endParaRPr lang="en-US" sz="1800" b="1" dirty="0"/>
          </a:p>
          <a:p>
            <a:r>
              <a:rPr lang="en-US" b="1" dirty="0"/>
              <a:t>	</a:t>
            </a:r>
            <a:r>
              <a:rPr lang="th-TH" b="1" dirty="0"/>
              <a:t>การตรวจสอบโครงการของ</a:t>
            </a:r>
            <a:r>
              <a:rPr lang="th-TH" b="1" dirty="0" smtClean="0"/>
              <a:t>................</a:t>
            </a:r>
            <a:r>
              <a:rPr lang="th-TH" b="1" dirty="0"/>
              <a:t>งบประมาณ...............................บาท ประจำปีงบประมาณ 2560</a:t>
            </a:r>
            <a:r>
              <a:rPr lang="en-US" b="1" dirty="0"/>
              <a:t>  </a:t>
            </a:r>
            <a:r>
              <a:rPr lang="th-TH" b="1" dirty="0"/>
              <a:t> รายละเอียด ดังนี้</a:t>
            </a:r>
            <a:endParaRPr lang="en-US" sz="1800" b="1" dirty="0"/>
          </a:p>
          <a:p>
            <a:r>
              <a:rPr lang="th-TH" b="1" dirty="0"/>
              <a:t>1. กลุ่มงานพัฒนายุทธศาสตร์สาธารณสุข  ตรวจสอบดังนี้</a:t>
            </a:r>
            <a:endParaRPr lang="en-US" sz="1800" b="1" dirty="0"/>
          </a:p>
          <a:p>
            <a:pPr lvl="1"/>
            <a:r>
              <a:rPr lang="th-TH" b="1" dirty="0"/>
              <a:t> รายละเอียดเงินตามแผนงาน</a:t>
            </a:r>
            <a:r>
              <a:rPr lang="en-US" b="1" dirty="0"/>
              <a:t>     </a:t>
            </a:r>
            <a:r>
              <a:rPr lang="en-US" sz="1800" b="1" dirty="0">
                <a:sym typeface="Wingdings"/>
              </a:rPr>
              <a:t></a:t>
            </a:r>
            <a:r>
              <a:rPr lang="th-TH" b="1" dirty="0"/>
              <a:t>  ตามแผน        </a:t>
            </a:r>
            <a:r>
              <a:rPr lang="en-US" sz="1800" b="1" dirty="0">
                <a:sym typeface="Wingdings"/>
              </a:rPr>
              <a:t></a:t>
            </a:r>
            <a:r>
              <a:rPr lang="th-TH" b="1" dirty="0"/>
              <a:t>  ไม่ตามแผน</a:t>
            </a:r>
            <a:endParaRPr lang="en-US" sz="1800" b="1" dirty="0"/>
          </a:p>
          <a:p>
            <a:pPr lvl="1"/>
            <a:r>
              <a:rPr lang="th-TH" b="1" dirty="0"/>
              <a:t> แหล่งงบประมาณ</a:t>
            </a:r>
            <a:r>
              <a:rPr lang="en-US" b="1" dirty="0"/>
              <a:t>      </a:t>
            </a:r>
            <a:r>
              <a:rPr lang="en-US" b="1" dirty="0" smtClean="0"/>
              <a:t>…………………………………..</a:t>
            </a:r>
            <a:endParaRPr lang="en-US" sz="1800" b="1" dirty="0"/>
          </a:p>
          <a:p>
            <a:pPr lvl="1"/>
            <a:r>
              <a:rPr lang="th-TH" b="1" dirty="0"/>
              <a:t> การประเมินผลสัมฤทธิ์ของโครงการ</a:t>
            </a:r>
            <a:r>
              <a:rPr lang="en-US" b="1" dirty="0"/>
              <a:t>  </a:t>
            </a:r>
            <a:r>
              <a:rPr lang="en-US" b="1" dirty="0" smtClean="0"/>
              <a:t>..………………………………</a:t>
            </a:r>
            <a:endParaRPr lang="en-US" sz="1800" b="1" dirty="0"/>
          </a:p>
          <a:p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th-TH" b="1" dirty="0"/>
              <a:t>งานตรวจสอบภายในและควบคุมภายใน</a:t>
            </a:r>
            <a:endParaRPr lang="en-US" sz="1800" b="1" dirty="0"/>
          </a:p>
          <a:p>
            <a:r>
              <a:rPr lang="th-TH" b="1" dirty="0"/>
              <a:t>    </a:t>
            </a:r>
            <a:r>
              <a:rPr lang="th-TH" b="1" u="sng" dirty="0"/>
              <a:t>ข้อคิดเห็นของงานตรวจสอบภายใน</a:t>
            </a:r>
            <a:r>
              <a:rPr lang="th-TH" b="1" dirty="0"/>
              <a:t> </a:t>
            </a:r>
            <a:endParaRPr lang="th-TH" b="1" dirty="0" smtClean="0"/>
          </a:p>
          <a:p>
            <a:r>
              <a:rPr lang="th-TH" b="1" dirty="0" smtClean="0"/>
              <a:t>ลง</a:t>
            </a:r>
            <a:r>
              <a:rPr lang="th-TH" b="1" dirty="0"/>
              <a:t>ชื่อ</a:t>
            </a:r>
            <a:r>
              <a:rPr lang="th-TH" b="1" dirty="0" smtClean="0"/>
              <a:t>................................</a:t>
            </a:r>
            <a:r>
              <a:rPr lang="en-US" b="1" dirty="0"/>
              <a:t>	</a:t>
            </a:r>
            <a:r>
              <a:rPr lang="th-TH" b="1" dirty="0" smtClean="0"/>
              <a:t>  	       ลง</a:t>
            </a:r>
            <a:r>
              <a:rPr lang="th-TH" b="1" dirty="0"/>
              <a:t>ชื่อ</a:t>
            </a:r>
            <a:r>
              <a:rPr lang="th-TH" b="1" dirty="0" smtClean="0"/>
              <a:t>.................</a:t>
            </a:r>
            <a:r>
              <a:rPr lang="en-US" b="1" dirty="0" smtClean="0"/>
              <a:t>..........</a:t>
            </a:r>
            <a:r>
              <a:rPr lang="th-TH" b="1" dirty="0"/>
              <a:t>..............</a:t>
            </a:r>
            <a:endParaRPr lang="en-US" sz="1800" b="1" dirty="0"/>
          </a:p>
          <a:p>
            <a:r>
              <a:rPr lang="th-TH" b="1" dirty="0" smtClean="0"/>
              <a:t>      (....................................) 	           (.................................)</a:t>
            </a:r>
            <a:endParaRPr lang="en-US" sz="1800" b="1" dirty="0"/>
          </a:p>
          <a:p>
            <a:r>
              <a:rPr lang="th-TH" b="1" dirty="0"/>
              <a:t>     กลุ่มงานพัฒนายุทธศาสตร์</a:t>
            </a:r>
            <a:r>
              <a:rPr lang="th-TH" b="1" dirty="0" smtClean="0"/>
              <a:t>สาธารณสุข</a:t>
            </a:r>
            <a:r>
              <a:rPr lang="en-US" b="1" dirty="0" smtClean="0"/>
              <a:t>  </a:t>
            </a:r>
            <a:r>
              <a:rPr lang="en-US" sz="1800" b="1" dirty="0" smtClean="0"/>
              <a:t>  </a:t>
            </a:r>
            <a:r>
              <a:rPr lang="th-TH" sz="2400" b="1" dirty="0"/>
              <a:t>งานตรวจสอบภายในและควบคุมภายใน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690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67544" y="476672"/>
            <a:ext cx="8219256" cy="111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h-TH" sz="5400" b="1" u="sng" dirty="0">
              <a:solidFill>
                <a:sysClr val="windowText" lastClr="000000"/>
              </a:solidFill>
              <a:latin typeface="Candara"/>
              <a:cs typeface="KodchiangUP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89" y="13852"/>
            <a:ext cx="9144000" cy="68579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97390" y="5288339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/>
              <a:t>สวัสดีค่ะ</a:t>
            </a:r>
            <a:endParaRPr lang="th-TH" sz="9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12775"/>
            <a:ext cx="3910663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828092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1. งานตรวจสอบภายใน</a:t>
            </a:r>
            <a:endParaRPr lang="th-TH" b="1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00838"/>
              </p:ext>
            </p:extLst>
          </p:nvPr>
        </p:nvGraphicFramePr>
        <p:xfrm>
          <a:off x="179512" y="1389597"/>
          <a:ext cx="8748464" cy="397621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276023"/>
                <a:gridCol w="1849269"/>
                <a:gridCol w="2436056"/>
                <a:gridCol w="2187116"/>
              </a:tblGrid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กลุ่มเป้าหมาย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ระยะเวลา</a:t>
                      </a:r>
                      <a:endParaRPr lang="th-TH" dirty="0"/>
                    </a:p>
                  </a:txBody>
                  <a:tcPr/>
                </a:tc>
              </a:tr>
              <a:tr h="3225153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effectLst/>
                        </a:rPr>
                        <a:t>ระดับความสำเร็จในการปฏิบัติงานตรวจสอบตามแผนการตรวจสอบ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ออกตรวจสอบภายในหน่วยบริการ</a:t>
                      </a:r>
                      <a:r>
                        <a:rPr lang="th-TH" baseline="0" dirty="0" smtClean="0"/>
                        <a:t> 2 รอบ</a:t>
                      </a:r>
                      <a:endParaRPr lang="th-TH" dirty="0" smtClean="0"/>
                    </a:p>
                    <a:p>
                      <a:r>
                        <a:rPr lang="th-TH" dirty="0" smtClean="0"/>
                        <a:t>โดยทีมจังหวัด</a:t>
                      </a:r>
                    </a:p>
                    <a:p>
                      <a:r>
                        <a:rPr lang="th-TH" dirty="0" smtClean="0"/>
                        <a:t>(เน้นประเด็นที่เป็นปัญหาสำคัญ)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1.</a:t>
                      </a:r>
                      <a:r>
                        <a:rPr lang="th-TH" baseline="0" dirty="0" err="1" smtClean="0"/>
                        <a:t>รพร</a:t>
                      </a:r>
                      <a:r>
                        <a:rPr lang="th-TH" baseline="0" dirty="0" smtClean="0"/>
                        <a:t>.สระแก้ว</a:t>
                      </a:r>
                    </a:p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รพ.อรัญ /</a:t>
                      </a:r>
                      <a:r>
                        <a:rPr lang="th-TH" baseline="0" dirty="0" err="1" smtClean="0"/>
                        <a:t>รพช</a:t>
                      </a:r>
                      <a:r>
                        <a:rPr lang="th-TH" baseline="0" dirty="0" smtClean="0"/>
                        <a:t>./</a:t>
                      </a:r>
                      <a:r>
                        <a:rPr lang="th-TH" baseline="0" dirty="0" err="1" smtClean="0"/>
                        <a:t>สสจ</a:t>
                      </a:r>
                      <a:r>
                        <a:rPr lang="th-TH" baseline="0" dirty="0" smtClean="0"/>
                        <a:t>. (รวม10หน่วย)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2. </a:t>
                      </a:r>
                      <a:r>
                        <a:rPr lang="th-TH" baseline="0" dirty="0" err="1" smtClean="0"/>
                        <a:t>สสอ</a:t>
                      </a:r>
                      <a:r>
                        <a:rPr lang="th-TH" baseline="0" dirty="0" smtClean="0"/>
                        <a:t>. /รพสต.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(รวม 19หน่วย)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dirty="0" smtClean="0"/>
                        <a:t>1. </a:t>
                      </a:r>
                      <a:r>
                        <a:rPr lang="th-TH" dirty="0" err="1" smtClean="0"/>
                        <a:t>มค</a:t>
                      </a:r>
                      <a:r>
                        <a:rPr lang="th-TH" dirty="0" smtClean="0"/>
                        <a:t>.60 (11-13,</a:t>
                      </a:r>
                    </a:p>
                    <a:p>
                      <a:pPr marL="0" indent="0">
                        <a:buNone/>
                      </a:pPr>
                      <a:r>
                        <a:rPr lang="th-TH" dirty="0" smtClean="0"/>
                        <a:t>   18-20,24-27</a:t>
                      </a:r>
                      <a:r>
                        <a:rPr lang="th-TH" baseline="0" dirty="0" smtClean="0"/>
                        <a:t> 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2.  </a:t>
                      </a:r>
                      <a:r>
                        <a:rPr lang="th-TH" baseline="0" dirty="0" err="1" smtClean="0"/>
                        <a:t>มิย</a:t>
                      </a:r>
                      <a:r>
                        <a:rPr lang="th-TH" baseline="0" dirty="0" smtClean="0"/>
                        <a:t>.60 (7-9,</a:t>
                      </a:r>
                    </a:p>
                    <a:p>
                      <a:pPr marL="0" indent="0">
                        <a:buNone/>
                      </a:pPr>
                      <a:r>
                        <a:rPr lang="th-TH" baseline="0" dirty="0" smtClean="0"/>
                        <a:t>    14-16,21-23 )</a:t>
                      </a: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1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468544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563888" y="260648"/>
            <a:ext cx="3456384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2.งานควบคุมภายใน</a:t>
            </a:r>
            <a:endParaRPr lang="th-TH" b="1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87336"/>
              </p:ext>
            </p:extLst>
          </p:nvPr>
        </p:nvGraphicFramePr>
        <p:xfrm>
          <a:off x="197768" y="1395337"/>
          <a:ext cx="9073008" cy="4876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80320"/>
                <a:gridCol w="1853952"/>
                <a:gridCol w="1890464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KPI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กลุ่มเป้าหมาย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ระยะเวลา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effectLst/>
                        </a:rPr>
                        <a:t>ระดับความสำเร็จการจัดทำรายงานการควบคุมภายในครบถ้วนและทันเวลาตาม  ระเบียบ               คณะกรรมการตรวจเงินแผ่นดินว่าด้วยการกำหนดมาตรฐานการควบคุมภายใน                        พ</a:t>
                      </a:r>
                      <a:r>
                        <a:rPr lang="en-US" sz="2800" b="1" kern="1200" dirty="0" smtClean="0">
                          <a:effectLst/>
                        </a:rPr>
                        <a:t>.</a:t>
                      </a:r>
                      <a:r>
                        <a:rPr lang="th-TH" sz="2800" b="1" kern="1200" dirty="0" smtClean="0">
                          <a:effectLst/>
                        </a:rPr>
                        <a:t>ศ</a:t>
                      </a:r>
                      <a:r>
                        <a:rPr lang="en-US" sz="2800" b="1" kern="1200" dirty="0" smtClean="0">
                          <a:effectLst/>
                        </a:rPr>
                        <a:t>. 2544</a:t>
                      </a:r>
                    </a:p>
                    <a:p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-การติดตามความก้าวหน้า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รอบ 6 และ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12 เดือน</a:t>
                      </a:r>
                      <a:endParaRPr lang="th-TH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-การจัดทำรายงานตาม</a:t>
                      </a:r>
                      <a:r>
                        <a:rPr lang="th-TH" b="1" baseline="0" dirty="0" smtClean="0"/>
                        <a:t>แบบ </a:t>
                      </a:r>
                      <a:r>
                        <a:rPr lang="th-TH" b="1" baseline="0" dirty="0" err="1" smtClean="0"/>
                        <a:t>ปย</a:t>
                      </a:r>
                      <a:r>
                        <a:rPr lang="th-TH" b="1" baseline="0" dirty="0" smtClean="0"/>
                        <a:t> .1,2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-กลุ่มงาน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13 กลุ่ม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th-TH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1.รายงานติดตามผล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 -รอบ</a:t>
                      </a:r>
                      <a:r>
                        <a:rPr lang="th-TH" b="1" baseline="0" dirty="0" smtClean="0"/>
                        <a:t> 6 เดือน (30</a:t>
                      </a:r>
                      <a:r>
                        <a:rPr lang="th-TH" b="1" baseline="0" dirty="0" err="1" smtClean="0"/>
                        <a:t>มีค</a:t>
                      </a:r>
                      <a:r>
                        <a:rPr lang="th-TH" b="1" baseline="0" dirty="0" smtClean="0"/>
                        <a:t>.60)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-รอบ 12 เดือน 30 </a:t>
                      </a:r>
                      <a:r>
                        <a:rPr lang="th-TH" b="1" baseline="0" dirty="0" err="1" smtClean="0"/>
                        <a:t>กย</a:t>
                      </a:r>
                      <a:r>
                        <a:rPr lang="th-TH" b="1" baseline="0" dirty="0" smtClean="0"/>
                        <a:t>.60)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2. รายงานควบคุมภายใน(ร.</a:t>
                      </a:r>
                      <a:r>
                        <a:rPr lang="th-TH" b="1" baseline="0" dirty="0" err="1" smtClean="0"/>
                        <a:t>สตง</a:t>
                      </a:r>
                      <a:r>
                        <a:rPr lang="th-TH" b="1" baseline="0" dirty="0" smtClean="0"/>
                        <a:t>.ข้อ 6)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 หน่วยงานย่อย 25 </a:t>
                      </a:r>
                      <a:r>
                        <a:rPr lang="th-TH" b="1" baseline="0" dirty="0" err="1" smtClean="0"/>
                        <a:t>กย</a:t>
                      </a:r>
                      <a:r>
                        <a:rPr lang="th-TH" b="1" baseline="0" dirty="0" smtClean="0"/>
                        <a:t>.60)</a:t>
                      </a: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144000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8208912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3. งาน</a:t>
            </a:r>
            <a:r>
              <a:rPr lang="th-TH" b="1" dirty="0"/>
              <a:t>การประเมินคุณธรรมและความโปร่งใสในการดำเนินงานของหน่วยงานภาครัฐ </a:t>
            </a:r>
            <a:r>
              <a:rPr lang="en-US" b="1" dirty="0"/>
              <a:t>(Integrity and Transparency </a:t>
            </a:r>
            <a:r>
              <a:rPr lang="en-US" b="1" dirty="0" smtClean="0"/>
              <a:t>Assessment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/>
              <a:t>: ITA) </a:t>
            </a:r>
            <a:r>
              <a:rPr lang="th-TH" b="1" dirty="0" smtClean="0"/>
              <a:t> </a:t>
            </a:r>
            <a:endParaRPr lang="th-TH" b="1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89091"/>
              </p:ext>
            </p:extLst>
          </p:nvPr>
        </p:nvGraphicFramePr>
        <p:xfrm>
          <a:off x="178496" y="1935996"/>
          <a:ext cx="8965504" cy="469629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32488"/>
                <a:gridCol w="2115188"/>
                <a:gridCol w="2027410"/>
                <a:gridCol w="2490418"/>
              </a:tblGrid>
              <a:tr h="6048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KPI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กลุ่มเป้าหมาย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ระยะเวลา</a:t>
                      </a:r>
                      <a:endParaRPr lang="th-TH" b="1" dirty="0"/>
                    </a:p>
                  </a:txBody>
                  <a:tcPr/>
                </a:tc>
              </a:tr>
              <a:tr h="409147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effectLst/>
                        </a:rPr>
                        <a:t>การประเมินคุณธรรมและความโปร่งใสในการดำเนินงานของหน่วยงานภาครัฐ (</a:t>
                      </a:r>
                      <a:r>
                        <a:rPr lang="en-US" sz="2800" b="1" kern="1200" dirty="0" smtClean="0">
                          <a:effectLst/>
                        </a:rPr>
                        <a:t>Integrity &amp; Transparency Assessment: ITA)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การสำรวจแบบประเมิน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EBIT </a:t>
                      </a:r>
                      <a:r>
                        <a:rPr lang="th-TH" b="1" baseline="0" dirty="0" smtClean="0"/>
                        <a:t>โดย</a:t>
                      </a:r>
                      <a:endParaRPr lang="th-TH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1.</a:t>
                      </a:r>
                      <a:r>
                        <a:rPr lang="th-TH" b="1" dirty="0" err="1" smtClean="0"/>
                        <a:t>ปปท</a:t>
                      </a:r>
                      <a:r>
                        <a:rPr lang="th-TH" b="1" dirty="0" smtClean="0"/>
                        <a:t>. ออกประเมินกลุ่มเป้าหมาย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2. </a:t>
                      </a: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.ประเมิน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.สก.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รพร</a:t>
                      </a:r>
                      <a:r>
                        <a:rPr lang="th-TH" b="1" dirty="0" smtClean="0"/>
                        <a:t>.สระแก้ว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รพ.อรัญ </a:t>
                      </a:r>
                      <a:endParaRPr lang="en-US" b="1" dirty="0" smtClean="0"/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รพช</a:t>
                      </a:r>
                      <a:r>
                        <a:rPr lang="th-TH" b="1" dirty="0" smtClean="0"/>
                        <a:t>.2</a:t>
                      </a:r>
                      <a:r>
                        <a:rPr lang="th-TH" b="1" baseline="0" dirty="0" smtClean="0"/>
                        <a:t> แห่ง</a:t>
                      </a:r>
                      <a:endParaRPr lang="th-TH" b="1" dirty="0" smtClean="0"/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สสอ</a:t>
                      </a:r>
                      <a:r>
                        <a:rPr lang="th-TH" b="1" dirty="0" smtClean="0"/>
                        <a:t>. 2แห่ง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2. </a:t>
                      </a:r>
                      <a:r>
                        <a:rPr lang="th-TH" b="1" dirty="0" err="1" smtClean="0"/>
                        <a:t>รพช</a:t>
                      </a:r>
                      <a:r>
                        <a:rPr lang="th-TH" b="1" dirty="0" smtClean="0"/>
                        <a:t>.</a:t>
                      </a:r>
                      <a:r>
                        <a:rPr lang="th-TH" b="1" baseline="0" dirty="0" smtClean="0"/>
                        <a:t> 7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err="1" smtClean="0"/>
                        <a:t>สสอ</a:t>
                      </a:r>
                      <a:r>
                        <a:rPr lang="th-TH" b="1" baseline="0" dirty="0" smtClean="0"/>
                        <a:t>. 7 แห่ง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1. 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 ที่ 2</a:t>
                      </a:r>
                      <a:r>
                        <a:rPr lang="th-TH" b="1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2.  </a:t>
                      </a:r>
                      <a:r>
                        <a:rPr lang="th-TH" b="1" dirty="0" err="1" smtClean="0"/>
                        <a:t>ไตรมาส</a:t>
                      </a:r>
                      <a:r>
                        <a:rPr lang="th-TH" b="1" dirty="0" smtClean="0"/>
                        <a:t>ที่ 1 ทุกหน่วยส่งแบบรายงาน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 1 – 3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ที่ 2 – 4 ส่งแบบรายงานประเมินตนเอง พร้อมหลักฐาน ข้อ </a:t>
                      </a:r>
                      <a:r>
                        <a:rPr lang="en-US" b="1" baseline="0" dirty="0" smtClean="0"/>
                        <a:t>EB1 – EB11</a:t>
                      </a: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2195736" y="0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3. งาน</a:t>
            </a:r>
            <a:r>
              <a:rPr lang="en-US" b="1" dirty="0" smtClean="0"/>
              <a:t> </a:t>
            </a:r>
            <a:r>
              <a:rPr lang="en-US" b="1" dirty="0"/>
              <a:t>ITA) </a:t>
            </a:r>
            <a:r>
              <a:rPr lang="th-TH" b="1" dirty="0"/>
              <a:t>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25676"/>
              </p:ext>
            </p:extLst>
          </p:nvPr>
        </p:nvGraphicFramePr>
        <p:xfrm>
          <a:off x="530424" y="692696"/>
          <a:ext cx="8506072" cy="591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7280"/>
                <a:gridCol w="3150888"/>
                <a:gridCol w="2177704"/>
                <a:gridCol w="1800200"/>
              </a:tblGrid>
              <a:tr h="363317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รายละเอียด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ระยะเวลา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ผู้รับผิดชอบ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5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คำสั่ง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แต่งตั้งคำสั่งผู้รับผิดชอบระดับจังหวัด/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ภายใน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30 </a:t>
                      </a: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.สก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09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ประชุมชี้แจง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-ชี้แจงการจัดทำรายงาน</a:t>
                      </a:r>
                      <a:r>
                        <a:rPr lang="en-US" b="1" dirty="0" smtClean="0"/>
                        <a:t>ITA</a:t>
                      </a:r>
                      <a:r>
                        <a:rPr lang="th-TH" b="1" dirty="0" smtClean="0"/>
                        <a:t>ประจำปี 2560 ผู้บริหาร</a:t>
                      </a:r>
                    </a:p>
                    <a:p>
                      <a:r>
                        <a:rPr lang="th-TH" b="1" dirty="0" smtClean="0"/>
                        <a:t>ในที่ประชุม </a:t>
                      </a:r>
                      <a:r>
                        <a:rPr lang="th-TH" b="1" dirty="0" err="1" smtClean="0"/>
                        <a:t>คปสจ</a:t>
                      </a:r>
                      <a:r>
                        <a:rPr lang="th-TH" b="1" dirty="0" smtClean="0"/>
                        <a:t> / </a:t>
                      </a:r>
                      <a:r>
                        <a:rPr lang="th-TH" b="1" dirty="0" err="1" smtClean="0"/>
                        <a:t>กบห</a:t>
                      </a:r>
                      <a:r>
                        <a:rPr lang="th-TH" b="1" dirty="0" smtClean="0"/>
                        <a:t>.</a:t>
                      </a:r>
                    </a:p>
                    <a:p>
                      <a:r>
                        <a:rPr lang="th-TH" b="1" dirty="0" smtClean="0"/>
                        <a:t>-หน่วยบริการ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-31 </a:t>
                      </a:r>
                      <a:r>
                        <a:rPr lang="th-TH" b="1" dirty="0" err="1" smtClean="0"/>
                        <a:t>ตค</a:t>
                      </a:r>
                      <a:r>
                        <a:rPr lang="th-TH" b="1" dirty="0" smtClean="0"/>
                        <a:t>.59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-3 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-15 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.สก.</a:t>
                      </a:r>
                    </a:p>
                  </a:txBody>
                  <a:tcPr/>
                </a:tc>
              </a:tr>
              <a:tr h="2158529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3. การประเมิน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การสำรวจแบบประเมิน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EBIT </a:t>
                      </a:r>
                      <a:r>
                        <a:rPr lang="th-TH" b="1" baseline="0" dirty="0" smtClean="0"/>
                        <a:t>โดย</a:t>
                      </a:r>
                      <a:endParaRPr lang="th-TH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1.</a:t>
                      </a:r>
                      <a:r>
                        <a:rPr lang="th-TH" b="1" dirty="0" err="1" smtClean="0"/>
                        <a:t>ปปท</a:t>
                      </a:r>
                      <a:r>
                        <a:rPr lang="th-TH" b="1" dirty="0" smtClean="0"/>
                        <a:t>. ออกประเมินกลุ่มเป้าหมาย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2. </a:t>
                      </a: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.ประเมิน</a:t>
                      </a:r>
                    </a:p>
                    <a:p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1 ประมาณ 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ไตรมาส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.ประเมินพร้อม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รอบการตรวจสอบภายใน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.สก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2195736" y="0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3. งาน</a:t>
            </a:r>
            <a:r>
              <a:rPr lang="en-US" b="1" dirty="0" smtClean="0"/>
              <a:t> </a:t>
            </a:r>
            <a:r>
              <a:rPr lang="en-US" b="1" dirty="0"/>
              <a:t>ITA) </a:t>
            </a:r>
            <a:r>
              <a:rPr lang="th-TH" b="1" dirty="0" smtClean="0"/>
              <a:t>(ต่อ) </a:t>
            </a:r>
            <a:endParaRPr lang="th-TH" b="1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90953"/>
              </p:ext>
            </p:extLst>
          </p:nvPr>
        </p:nvGraphicFramePr>
        <p:xfrm>
          <a:off x="530424" y="692696"/>
          <a:ext cx="8506072" cy="6156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7280"/>
                <a:gridCol w="3150888"/>
                <a:gridCol w="1775850"/>
                <a:gridCol w="2202054"/>
              </a:tblGrid>
              <a:tr h="363317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รายละเอียด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ระยะเวลา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ผู้รับผิดชอบ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519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4. การส่งรายงาน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การจัดส่งรายงานการสำรวจแบบประเมิน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EBIT </a:t>
                      </a:r>
                      <a:r>
                        <a:rPr lang="th-TH" b="1" baseline="0" dirty="0" smtClean="0"/>
                        <a:t>แบ่งออกเป็น 4 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 ดังนี้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1.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 1 ส่งแบบรายงานประเมินตนเอง พร้อมหลักฐาน </a:t>
                      </a:r>
                      <a:r>
                        <a:rPr lang="en-US" b="1" baseline="0" dirty="0" smtClean="0"/>
                        <a:t>EB 1 –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2. 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ที่ 2 – 4 ส่งแบบรายงานประเมินตนเอง พร้อมหลักฐาน ข้อ </a:t>
                      </a:r>
                      <a:r>
                        <a:rPr lang="en-US" b="1" baseline="0" dirty="0" smtClean="0"/>
                        <a:t>EB1 – EB11</a:t>
                      </a:r>
                      <a:endParaRPr lang="th-TH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ธค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 59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มีค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.60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มิย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.60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กย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1.ผู้รับผิดชอบที่ได้รับแต่งตั้ง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252520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5776" y="260648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4. </a:t>
            </a:r>
            <a:r>
              <a:rPr lang="th-TH" b="1" dirty="0"/>
              <a:t>การดำเนินงานองค์กร</a:t>
            </a:r>
            <a:r>
              <a:rPr lang="th-TH" b="1" dirty="0" smtClean="0"/>
              <a:t>คุณธรรม</a:t>
            </a:r>
            <a:endParaRPr lang="th-TH" b="1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32176"/>
              </p:ext>
            </p:extLst>
          </p:nvPr>
        </p:nvGraphicFramePr>
        <p:xfrm>
          <a:off x="215516" y="1029557"/>
          <a:ext cx="8928992" cy="496346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22989"/>
                <a:gridCol w="2283237"/>
                <a:gridCol w="1700760"/>
                <a:gridCol w="2622006"/>
              </a:tblGrid>
              <a:tr h="6048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KPI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กลุ่มเป้าหมาย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ระยะเวลา</a:t>
                      </a:r>
                      <a:endParaRPr lang="th-TH" b="1" dirty="0"/>
                    </a:p>
                  </a:txBody>
                  <a:tcPr/>
                </a:tc>
              </a:tr>
              <a:tr h="409147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ระดับความสำเร็จ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ในการดำเนินงานคุณธรรมและความโปร่งใสในขององค์กรคุณธรรม สำนักงาน สาธารณสุขจังหวัดสระแก้ว ปี 2560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effectLst/>
                        </a:rPr>
                        <a:t>พิจารณาตามระดับความก้าวหน้าของการดำเนินงานองค์กรคุณธรรม โดยแบ่งเกณฑ์การพิจารณา คุณธรรมที่หน่วยงานเลือกจากวัฒนธรรม องค์กร </a:t>
                      </a:r>
                      <a:endParaRPr lang="en-US" sz="2800" b="1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-</a:t>
                      </a: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.สก.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effectLst/>
                        </a:rPr>
                        <a:t>- รอบ 6 เดือน จัดส่งภายในวันที่ 31 มี.ค. 2560</a:t>
                      </a:r>
                      <a:endParaRPr lang="en-US" sz="2800" b="1" kern="1200" dirty="0" smtClean="0">
                        <a:effectLst/>
                      </a:endParaRPr>
                    </a:p>
                    <a:p>
                      <a:r>
                        <a:rPr lang="th-TH" sz="2800" b="1" kern="1200" dirty="0" smtClean="0">
                          <a:effectLst/>
                        </a:rPr>
                        <a:t>-</a:t>
                      </a:r>
                      <a:r>
                        <a:rPr lang="en-US" sz="2800" b="1" kern="1200" dirty="0" smtClean="0">
                          <a:effectLst/>
                        </a:rPr>
                        <a:t> </a:t>
                      </a:r>
                      <a:r>
                        <a:rPr lang="th-TH" sz="2800" b="1" kern="1200" dirty="0" smtClean="0">
                          <a:effectLst/>
                        </a:rPr>
                        <a:t>รอบ 12 เดือน จัดส่งภายในวันที่ 29 ก.ย. 2560</a:t>
                      </a:r>
                      <a:endParaRPr lang="en-US" sz="2800" b="1" kern="1200" dirty="0" smtClean="0">
                        <a:effectLst/>
                      </a:endParaRPr>
                    </a:p>
                    <a:p>
                      <a:pPr marL="0" indent="0">
                        <a:buNone/>
                      </a:pP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2195736" y="0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4. การดำเนินงานองค์กรคุณธรรม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60387"/>
              </p:ext>
            </p:extLst>
          </p:nvPr>
        </p:nvGraphicFramePr>
        <p:xfrm>
          <a:off x="179512" y="692696"/>
          <a:ext cx="8856984" cy="582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4032448"/>
                <a:gridCol w="1512168"/>
                <a:gridCol w="1656184"/>
              </a:tblGrid>
              <a:tr h="363317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กิจกรรม</a:t>
                      </a:r>
                      <a:endParaRPr lang="th-TH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รายละเอียด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ระยะเวลา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ผู้รับผิดชอบ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519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1. คำสั่ง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-จัดทำคำสั่งแต่งตั้งคณะทำงาน/คณะกรรมการองค์กรคุณธรรม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-ประกาศคุณธรรม/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อัต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ลักษณ์ประจำหน่วยงาน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จัดทำแผนเสริมสร้างพัฒนา “องค์กรคุณธรรม”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.สก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-ผู้รับผิดชอบตามคำสั่ง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519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2.การจัดส่งรายงานผลการดำเนินงาน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ทุกหน่วยงานจัดส่งรายงาน และ/หรือ เอกสาร/หลักฐานอ้างอิง แผนและดำเนินการตามแผนเสริมสร้างพัฒนา “องค์กรคุณธรรม”เช่น โครงการ/ภาพถ่ายกิจกรรม ให้ 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สสจ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.สก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รอบ 6 เดือน และ 12 เดือน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 มี.ค.60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-29 ก.ย. 60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-ผู้รับผิดชอบตามคำสั่ง</a:t>
                      </a:r>
                    </a:p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CUP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41" y="-118940"/>
            <a:ext cx="9433048" cy="6976940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2464744" y="0"/>
            <a:ext cx="468307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Flow Chart </a:t>
            </a:r>
            <a:r>
              <a:rPr lang="th-TH" b="1" dirty="0" smtClean="0"/>
              <a:t>การเสนอโครงการ ปี 60</a:t>
            </a:r>
            <a:endParaRPr lang="th-TH" b="1" dirty="0"/>
          </a:p>
        </p:txBody>
      </p:sp>
      <p:sp>
        <p:nvSpPr>
          <p:cNvPr id="7" name="วงรี 6"/>
          <p:cNvSpPr/>
          <p:nvPr/>
        </p:nvSpPr>
        <p:spPr>
          <a:xfrm>
            <a:off x="0" y="261610"/>
            <a:ext cx="223224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หน่วยงาน</a:t>
            </a:r>
            <a:endParaRPr lang="th-TH" b="1" dirty="0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1097106" y="1067654"/>
            <a:ext cx="0" cy="345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75179"/>
              </p:ext>
            </p:extLst>
          </p:nvPr>
        </p:nvGraphicFramePr>
        <p:xfrm>
          <a:off x="2464744" y="749854"/>
          <a:ext cx="5832648" cy="1798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32648"/>
              </a:tblGrid>
              <a:tr h="1728193">
                <a:tc>
                  <a:txBody>
                    <a:bodyPr/>
                    <a:lstStyle/>
                    <a:p>
                      <a:r>
                        <a:rPr lang="th-TH" dirty="0" smtClean="0"/>
                        <a:t>-หน่วยงานเสนอโครงการ</a:t>
                      </a:r>
                    </a:p>
                    <a:p>
                      <a:r>
                        <a:rPr lang="th-TH" dirty="0" smtClean="0"/>
                        <a:t>-ผู้ตรวจสอบภายในแต่ละหน่วยบริการตรวจสอบรายละเอียดโครงการ/งบประมาณ</a:t>
                      </a:r>
                      <a:r>
                        <a:rPr lang="th-TH" baseline="0" dirty="0" smtClean="0"/>
                        <a:t> ตามระเบียบฯ พร้อมลงนามกำกับใน </a:t>
                      </a:r>
                      <a:r>
                        <a:rPr lang="th-TH" u="sng" baseline="0" dirty="0" smtClean="0"/>
                        <a:t>ข้อ งบประมาณ</a:t>
                      </a:r>
                      <a:endParaRPr lang="th-TH" u="sng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มุมมน 10"/>
          <p:cNvSpPr/>
          <p:nvPr/>
        </p:nvSpPr>
        <p:spPr>
          <a:xfrm>
            <a:off x="16986" y="1525635"/>
            <a:ext cx="2372362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ผู้ตรวจสอบภายในแต่ละหน่วย</a:t>
            </a:r>
            <a:endParaRPr lang="th-TH" b="1" dirty="0"/>
          </a:p>
        </p:txBody>
      </p:sp>
      <p:cxnSp>
        <p:nvCxnSpPr>
          <p:cNvPr id="13" name="ลูกศรเชื่อมต่อแบบตรง 12"/>
          <p:cNvCxnSpPr/>
          <p:nvPr/>
        </p:nvCxnSpPr>
        <p:spPr>
          <a:xfrm>
            <a:off x="1045150" y="2533747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สี่เหลี่ยมผืนผ้ามุมมน 15"/>
          <p:cNvSpPr/>
          <p:nvPr/>
        </p:nvSpPr>
        <p:spPr>
          <a:xfrm>
            <a:off x="52990" y="2831850"/>
            <a:ext cx="208823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ธุรการ </a:t>
            </a:r>
            <a:r>
              <a:rPr lang="th-TH" b="1" dirty="0" err="1" smtClean="0"/>
              <a:t>สสจ</a:t>
            </a:r>
            <a:r>
              <a:rPr lang="th-TH" b="1" dirty="0" smtClean="0"/>
              <a:t>.สก</a:t>
            </a:r>
            <a:endParaRPr lang="th-TH" b="1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1040504" y="3613243"/>
            <a:ext cx="0" cy="198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สี่เหลี่ยมผืนผ้ามุมมน 18"/>
          <p:cNvSpPr/>
          <p:nvPr/>
        </p:nvSpPr>
        <p:spPr>
          <a:xfrm>
            <a:off x="89411" y="3836434"/>
            <a:ext cx="1944216" cy="5553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กลุ่มงาน </a:t>
            </a:r>
            <a:r>
              <a:rPr lang="th-TH" b="1" dirty="0" err="1" smtClean="0"/>
              <a:t>พยส</a:t>
            </a:r>
            <a:r>
              <a:rPr lang="th-TH" b="1" dirty="0" smtClean="0"/>
              <a:t>.</a:t>
            </a:r>
            <a:endParaRPr lang="th-TH" b="1" dirty="0"/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1080320" y="4402443"/>
            <a:ext cx="0" cy="288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สี่เหลี่ยมผืนผ้ามุมมน 24"/>
          <p:cNvSpPr/>
          <p:nvPr/>
        </p:nvSpPr>
        <p:spPr>
          <a:xfrm>
            <a:off x="132674" y="4670366"/>
            <a:ext cx="2000872" cy="8374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งานตรวจสอบภายใน </a:t>
            </a:r>
            <a:r>
              <a:rPr lang="th-TH" b="1" dirty="0" err="1" smtClean="0"/>
              <a:t>สสจ</a:t>
            </a:r>
            <a:r>
              <a:rPr lang="th-TH" b="1" dirty="0" smtClean="0"/>
              <a:t>.สก.</a:t>
            </a:r>
            <a:endParaRPr lang="th-TH" b="1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030269" y="5538843"/>
            <a:ext cx="10235" cy="216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ข้าวหลามตัด 28"/>
          <p:cNvSpPr/>
          <p:nvPr/>
        </p:nvSpPr>
        <p:spPr>
          <a:xfrm>
            <a:off x="-228709" y="5754868"/>
            <a:ext cx="2618057" cy="1124744"/>
          </a:xfrm>
          <a:prstGeom prst="diamon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นพ.</a:t>
            </a:r>
            <a:r>
              <a:rPr lang="th-TH" b="1" dirty="0" err="1" smtClean="0"/>
              <a:t>สสจ</a:t>
            </a:r>
            <a:r>
              <a:rPr lang="th-TH" b="1" dirty="0" smtClean="0"/>
              <a:t>./ผวจ.</a:t>
            </a:r>
            <a:endParaRPr lang="th-TH" b="1" dirty="0"/>
          </a:p>
        </p:txBody>
      </p:sp>
      <p:graphicFrame>
        <p:nvGraphicFramePr>
          <p:cNvPr id="30" name="ตาราง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6045"/>
              </p:ext>
            </p:extLst>
          </p:nvPr>
        </p:nvGraphicFramePr>
        <p:xfrm>
          <a:off x="2464744" y="2683730"/>
          <a:ext cx="657175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71752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-ธุรการลงรับหนังสือ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(5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นาที/โครง)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พยส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- ตรวจสอบรายละเอียดงบตามแผนงาน   (30นาที/</a:t>
                      </a:r>
                    </a:p>
                    <a:p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        - การประเมินผลสัมฤทธิ์ของโครงการ       โครง) 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ตาราง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804707"/>
              </p:ext>
            </p:extLst>
          </p:nvPr>
        </p:nvGraphicFramePr>
        <p:xfrm>
          <a:off x="2464744" y="4144884"/>
          <a:ext cx="57241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12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-งานตรวจสอบภายในตรวจสอบความถูกต้อง ตาม ระเบียบฯ ข้อบังคับ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กฎหมาย 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และลงนามกำกับ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โดยหารือกับผู้เกี่ยวข้อง(กลุ่มงานต่างๆการเงิน พัสดุ) กรณีโครงการมีข้อสงสัย  (15 นาที / โครง)</a:t>
                      </a:r>
                    </a:p>
                    <a:p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- เสนอ นพ.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.สก / ผวจ.สก.ลงนาม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ลูกศรเชื่อมต่อแบบตรง 13"/>
          <p:cNvCxnSpPr/>
          <p:nvPr/>
        </p:nvCxnSpPr>
        <p:spPr>
          <a:xfrm flipH="1">
            <a:off x="2033628" y="4114100"/>
            <a:ext cx="20818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V="1">
            <a:off x="2241811" y="4114100"/>
            <a:ext cx="0" cy="22031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วงเล็บปีกกาขวา 20"/>
          <p:cNvSpPr/>
          <p:nvPr/>
        </p:nvSpPr>
        <p:spPr>
          <a:xfrm>
            <a:off x="7452320" y="3227894"/>
            <a:ext cx="144016" cy="60854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4" name="ลูกศรเชื่อมต่อแบบตรง 33"/>
          <p:cNvCxnSpPr/>
          <p:nvPr/>
        </p:nvCxnSpPr>
        <p:spPr>
          <a:xfrm flipV="1">
            <a:off x="2033627" y="3532164"/>
            <a:ext cx="0" cy="304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4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838</Words>
  <Application>Microsoft Office PowerPoint</Application>
  <PresentationFormat>นำเสนอทางหน้าจอ (4:3)</PresentationFormat>
  <Paragraphs>162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85</cp:revision>
  <cp:lastPrinted>2016-11-02T06:34:06Z</cp:lastPrinted>
  <dcterms:created xsi:type="dcterms:W3CDTF">2012-10-10T03:02:45Z</dcterms:created>
  <dcterms:modified xsi:type="dcterms:W3CDTF">2016-11-02T07:08:01Z</dcterms:modified>
</cp:coreProperties>
</file>