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92" r:id="rId3"/>
    <p:sldId id="289" r:id="rId4"/>
    <p:sldId id="290" r:id="rId5"/>
    <p:sldId id="297" r:id="rId6"/>
    <p:sldId id="298" r:id="rId7"/>
    <p:sldId id="291" r:id="rId8"/>
    <p:sldId id="299" r:id="rId9"/>
    <p:sldId id="286" r:id="rId10"/>
    <p:sldId id="300" r:id="rId11"/>
    <p:sldId id="275" r:id="rId12"/>
  </p:sldIdLst>
  <p:sldSz cx="9144000" cy="6858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B4B98B0-60AC-42C2-AFA5-B58CD77FA1E5}" styleName="ลักษณะสีอ่อน 1 - เน้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ลักษณะสีอ่อน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ลักษณะสีอ่อน 1 - เน้น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ลักษณะสีอ่อน 1 - เน้น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ลักษณะสีอ่อน 1 - เน้น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FD0F851-EC5A-4D38-B0AD-8093EC10F338}" styleName="ลักษณะสีอ่อน 1 - เน้น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8D230F3-CF80-4859-8CE7-A43EE81993B5}" styleName="ลักษณะสีอ่อน 1 - เน้น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ลักษณะสีปานกลาง 2 - เน้น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ลักษณะสีปานกลาง 1 - เน้น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ลักษณะสีอ่อน 3 - เน้น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ลักษณะสีอ่อน 3 - เน้น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ลักษณะสีอ่อน 3 - เน้น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73A0DAA-6AF3-43AB-8588-CEC1D06C72B9}" styleName="ลักษณะสีปานกลาง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ลักษณะสีอ่อน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ลักษณะสีปานกลาง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9" y="0"/>
            <a:ext cx="2946400" cy="496888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686916F3-6D39-466C-BD16-181FE7EA05B0}" type="datetimeFigureOut">
              <a:rPr lang="th-TH" smtClean="0"/>
              <a:t>02/11/59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9" y="9428164"/>
            <a:ext cx="2946400" cy="496887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45B289CD-056B-46B4-A64C-3BFB7AB6EBF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37340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02DAADB2-A418-441A-B52C-EC847AAFC28D}" type="datetimeFigureOut">
              <a:rPr lang="th-TH" smtClean="0"/>
              <a:t>02/11/59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21C84301-DA18-49D2-A989-493720E7FDA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5524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C84301-DA18-49D2-A989-493720E7FDA4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3788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02/11/59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881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02/11/59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35140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02/11/59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2639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02/11/59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24959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02/11/59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5775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02/11/59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6676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02/11/59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7150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02/11/59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429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02/11/59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3276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02/11/59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21857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C935B-6FB8-4BAA-9D97-AB7B07081F41}" type="datetimeFigureOut">
              <a:rPr lang="th-TH" smtClean="0"/>
              <a:t>02/11/59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764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C935B-6FB8-4BAA-9D97-AB7B07081F41}" type="datetimeFigureOut">
              <a:rPr lang="th-TH" smtClean="0"/>
              <a:t>02/11/59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9CDEC-60B9-4D66-AB1E-F14CAE9D5891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98936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microsoft.com/office/2007/relationships/hdphoto" Target="../media/hdphoto3.wdp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-99392"/>
            <a:ext cx="9252520" cy="705678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</p:pic>
      <p:sp>
        <p:nvSpPr>
          <p:cNvPr id="6" name="TextBox 5"/>
          <p:cNvSpPr txBox="1"/>
          <p:nvPr/>
        </p:nvSpPr>
        <p:spPr>
          <a:xfrm>
            <a:off x="1043608" y="1412776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7" name="TextBox 6"/>
          <p:cNvSpPr txBox="1"/>
          <p:nvPr/>
        </p:nvSpPr>
        <p:spPr>
          <a:xfrm>
            <a:off x="395536" y="116632"/>
            <a:ext cx="8331303" cy="649408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th-TH" sz="8000" b="1" dirty="0" smtClean="0"/>
              <a:t>การดำเนินงานคุณธรรม และความโปร่งใส</a:t>
            </a:r>
          </a:p>
          <a:p>
            <a:pPr algn="ctr"/>
            <a:r>
              <a:rPr lang="th-TH" sz="8000" b="1" dirty="0" smtClean="0"/>
              <a:t>ในองค์กรคุณธรรม  </a:t>
            </a:r>
          </a:p>
          <a:p>
            <a:pPr algn="ctr"/>
            <a:r>
              <a:rPr lang="th-TH" sz="8000" b="1" dirty="0" err="1" smtClean="0"/>
              <a:t>สสจ</a:t>
            </a:r>
            <a:r>
              <a:rPr lang="th-TH" sz="8000" b="1" dirty="0" smtClean="0"/>
              <a:t>.สระแก้ว </a:t>
            </a:r>
            <a:r>
              <a:rPr lang="th-TH" sz="8000" b="1" dirty="0" smtClean="0">
                <a:latin typeface="TH NiramitIT๙ " pitchFamily="2" charset="-34"/>
                <a:cs typeface="TH NiramitIT๙ " pitchFamily="2" charset="-34"/>
              </a:rPr>
              <a:t>ปี 2560</a:t>
            </a:r>
          </a:p>
          <a:p>
            <a:pPr algn="r"/>
            <a:r>
              <a:rPr lang="th-TH" sz="3200" b="1" dirty="0" smtClean="0">
                <a:latin typeface="TH NiramitIT๙ " pitchFamily="2" charset="-34"/>
                <a:cs typeface="TH NiramitIT๙ " pitchFamily="2" charset="-34"/>
              </a:rPr>
              <a:t>ผ่องใส  ม่วงประเสริฐ</a:t>
            </a:r>
          </a:p>
          <a:p>
            <a:pPr algn="r"/>
            <a:r>
              <a:rPr lang="th-TH" sz="3200" b="1" dirty="0" smtClean="0">
                <a:latin typeface="TH NiramitIT๙ " pitchFamily="2" charset="-34"/>
                <a:cs typeface="TH NiramitIT๙ " pitchFamily="2" charset="-34"/>
              </a:rPr>
              <a:t>งานตรวจสอบภายใน</a:t>
            </a:r>
          </a:p>
          <a:p>
            <a:pPr algn="r"/>
            <a:r>
              <a:rPr lang="th-TH" sz="3200" b="1" dirty="0" smtClean="0">
                <a:latin typeface="TH NiramitIT๙ " pitchFamily="2" charset="-34"/>
                <a:cs typeface="TH NiramitIT๙ " pitchFamily="2" charset="-34"/>
              </a:rPr>
              <a:t>และควบคุมภายใน</a:t>
            </a:r>
          </a:p>
        </p:txBody>
      </p:sp>
    </p:spTree>
    <p:extLst>
      <p:ext uri="{BB962C8B-B14F-4D97-AF65-F5344CB8AC3E}">
        <p14:creationId xmlns:p14="http://schemas.microsoft.com/office/powerpoint/2010/main" val="2045266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765"/>
            <a:ext cx="9036496" cy="6976940"/>
          </a:xfrm>
          <a:prstGeom prst="rect">
            <a:avLst/>
          </a:prstGeom>
        </p:spPr>
      </p:pic>
      <p:sp>
        <p:nvSpPr>
          <p:cNvPr id="11" name="สี่เหลี่ยมผืนผ้า 10"/>
          <p:cNvSpPr/>
          <p:nvPr/>
        </p:nvSpPr>
        <p:spPr>
          <a:xfrm>
            <a:off x="2194212" y="261610"/>
            <a:ext cx="4248472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b="1" dirty="0" smtClean="0"/>
              <a:t>แบบบันทึก ปะหน้าเสนอโครงการ</a:t>
            </a:r>
            <a:endParaRPr lang="th-TH" b="1" dirty="0"/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395536" y="908720"/>
            <a:ext cx="8371184" cy="563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th-TH" b="1" dirty="0"/>
              <a:t>เรียน  นายแพทย์สาธารณสุขจังหวัดสระแก้ว</a:t>
            </a:r>
            <a:endParaRPr lang="en-US" sz="1800" b="1" dirty="0"/>
          </a:p>
          <a:p>
            <a:r>
              <a:rPr lang="en-US" b="1" dirty="0"/>
              <a:t>	</a:t>
            </a:r>
            <a:r>
              <a:rPr lang="th-TH" b="1" dirty="0"/>
              <a:t>การตรวจสอบโครงการของ</a:t>
            </a:r>
            <a:r>
              <a:rPr lang="th-TH" b="1" dirty="0" smtClean="0"/>
              <a:t>................</a:t>
            </a:r>
            <a:r>
              <a:rPr lang="th-TH" b="1" dirty="0"/>
              <a:t>งบประมาณ...............................บาท ประจำปีงบประมาณ 2560</a:t>
            </a:r>
            <a:r>
              <a:rPr lang="en-US" b="1" dirty="0"/>
              <a:t>  </a:t>
            </a:r>
            <a:r>
              <a:rPr lang="th-TH" b="1" dirty="0"/>
              <a:t> รายละเอียด ดังนี้</a:t>
            </a:r>
            <a:endParaRPr lang="en-US" sz="1800" b="1" dirty="0"/>
          </a:p>
          <a:p>
            <a:r>
              <a:rPr lang="th-TH" b="1" dirty="0"/>
              <a:t>1. กลุ่มงานพัฒนายุทธศาสตร์สาธารณสุข  ตรวจสอบดังนี้</a:t>
            </a:r>
            <a:endParaRPr lang="en-US" sz="1800" b="1" dirty="0"/>
          </a:p>
          <a:p>
            <a:pPr lvl="1"/>
            <a:r>
              <a:rPr lang="th-TH" b="1" dirty="0"/>
              <a:t> รายละเอียดเงินตามแผนงาน</a:t>
            </a:r>
            <a:r>
              <a:rPr lang="en-US" b="1" dirty="0"/>
              <a:t>     </a:t>
            </a:r>
            <a:r>
              <a:rPr lang="en-US" sz="1800" b="1" dirty="0">
                <a:sym typeface="Wingdings"/>
              </a:rPr>
              <a:t></a:t>
            </a:r>
            <a:r>
              <a:rPr lang="th-TH" b="1" dirty="0"/>
              <a:t>  ตามแผน        </a:t>
            </a:r>
            <a:r>
              <a:rPr lang="en-US" sz="1800" b="1" dirty="0">
                <a:sym typeface="Wingdings"/>
              </a:rPr>
              <a:t></a:t>
            </a:r>
            <a:r>
              <a:rPr lang="th-TH" b="1" dirty="0"/>
              <a:t>  ไม่ตามแผน</a:t>
            </a:r>
            <a:endParaRPr lang="en-US" sz="1800" b="1" dirty="0"/>
          </a:p>
          <a:p>
            <a:pPr lvl="1"/>
            <a:r>
              <a:rPr lang="th-TH" b="1" dirty="0"/>
              <a:t> แหล่งงบประมาณ</a:t>
            </a:r>
            <a:r>
              <a:rPr lang="en-US" b="1" dirty="0"/>
              <a:t>      </a:t>
            </a:r>
            <a:r>
              <a:rPr lang="en-US" b="1" dirty="0" smtClean="0"/>
              <a:t>…………………………………..</a:t>
            </a:r>
            <a:endParaRPr lang="en-US" sz="1800" b="1" dirty="0"/>
          </a:p>
          <a:p>
            <a:pPr lvl="1"/>
            <a:r>
              <a:rPr lang="th-TH" b="1" dirty="0"/>
              <a:t> การประเมินผลสัมฤทธิ์ของโครงการ</a:t>
            </a:r>
            <a:r>
              <a:rPr lang="en-US" b="1" dirty="0"/>
              <a:t>  </a:t>
            </a:r>
            <a:r>
              <a:rPr lang="en-US" b="1" dirty="0" smtClean="0"/>
              <a:t>..………………………………</a:t>
            </a:r>
            <a:endParaRPr lang="en-US" sz="1800" b="1" dirty="0"/>
          </a:p>
          <a:p>
            <a:r>
              <a:rPr lang="en-US" b="1" dirty="0" smtClean="0"/>
              <a:t>2</a:t>
            </a:r>
            <a:r>
              <a:rPr lang="en-US" b="1" dirty="0"/>
              <a:t>. </a:t>
            </a:r>
            <a:r>
              <a:rPr lang="th-TH" b="1" dirty="0"/>
              <a:t>งานตรวจสอบภายในและควบคุมภายใน</a:t>
            </a:r>
            <a:endParaRPr lang="en-US" sz="1800" b="1" dirty="0"/>
          </a:p>
          <a:p>
            <a:r>
              <a:rPr lang="th-TH" b="1" dirty="0"/>
              <a:t>    </a:t>
            </a:r>
            <a:r>
              <a:rPr lang="th-TH" b="1" u="sng" dirty="0"/>
              <a:t>ข้อคิดเห็นของงานตรวจสอบภายใน</a:t>
            </a:r>
            <a:r>
              <a:rPr lang="th-TH" b="1" dirty="0"/>
              <a:t> </a:t>
            </a:r>
            <a:endParaRPr lang="th-TH" b="1" dirty="0" smtClean="0"/>
          </a:p>
          <a:p>
            <a:r>
              <a:rPr lang="th-TH" b="1" dirty="0" smtClean="0"/>
              <a:t>ลง</a:t>
            </a:r>
            <a:r>
              <a:rPr lang="th-TH" b="1" dirty="0"/>
              <a:t>ชื่อ</a:t>
            </a:r>
            <a:r>
              <a:rPr lang="th-TH" b="1" dirty="0" smtClean="0"/>
              <a:t>................................</a:t>
            </a:r>
            <a:r>
              <a:rPr lang="en-US" b="1" dirty="0"/>
              <a:t>	</a:t>
            </a:r>
            <a:r>
              <a:rPr lang="th-TH" b="1" dirty="0" smtClean="0"/>
              <a:t>  	       ลง</a:t>
            </a:r>
            <a:r>
              <a:rPr lang="th-TH" b="1" dirty="0"/>
              <a:t>ชื่อ</a:t>
            </a:r>
            <a:r>
              <a:rPr lang="th-TH" b="1" dirty="0" smtClean="0"/>
              <a:t>.................</a:t>
            </a:r>
            <a:r>
              <a:rPr lang="en-US" b="1" dirty="0" smtClean="0"/>
              <a:t>..........</a:t>
            </a:r>
            <a:r>
              <a:rPr lang="th-TH" b="1" dirty="0"/>
              <a:t>..............</a:t>
            </a:r>
            <a:endParaRPr lang="en-US" sz="1800" b="1" dirty="0"/>
          </a:p>
          <a:p>
            <a:r>
              <a:rPr lang="th-TH" b="1" dirty="0" smtClean="0"/>
              <a:t>      (....................................) 	           (.................................)</a:t>
            </a:r>
            <a:endParaRPr lang="en-US" sz="1800" b="1" dirty="0"/>
          </a:p>
          <a:p>
            <a:r>
              <a:rPr lang="th-TH" b="1" dirty="0"/>
              <a:t>     กลุ่มงานพัฒนายุทธศาสตร์</a:t>
            </a:r>
            <a:r>
              <a:rPr lang="th-TH" b="1" dirty="0" smtClean="0"/>
              <a:t>สาธารณสุข</a:t>
            </a:r>
            <a:r>
              <a:rPr lang="en-US" b="1" dirty="0" smtClean="0"/>
              <a:t>  </a:t>
            </a:r>
            <a:r>
              <a:rPr lang="en-US" sz="1800" b="1" dirty="0" smtClean="0"/>
              <a:t>  </a:t>
            </a:r>
            <a:r>
              <a:rPr lang="th-TH" sz="2400" b="1" dirty="0"/>
              <a:t>งานตรวจสอบภายในและควบคุมภายใน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76909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1043608" y="1412776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>
              <a:solidFill>
                <a:prstClr val="black"/>
              </a:solidFill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467544" y="476672"/>
            <a:ext cx="8219256" cy="111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th-TH" sz="5400" b="1" u="sng" dirty="0">
              <a:solidFill>
                <a:sysClr val="windowText" lastClr="000000"/>
              </a:solidFill>
              <a:latin typeface="Candara"/>
              <a:cs typeface="KodchiangUPC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989" y="13852"/>
            <a:ext cx="9144000" cy="6857999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2997390" y="5288339"/>
            <a:ext cx="3456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9600" b="1" dirty="0" smtClean="0"/>
              <a:t>สวัสดีค่ะ</a:t>
            </a:r>
            <a:endParaRPr lang="th-TH" sz="96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1412775"/>
            <a:ext cx="3910663" cy="28803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86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765"/>
            <a:ext cx="9036496" cy="69769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3608" y="1412776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539552" y="260648"/>
            <a:ext cx="8280920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b="1" dirty="0" smtClean="0"/>
              <a:t>1. งานตรวจสอบภายใน</a:t>
            </a:r>
            <a:endParaRPr lang="th-TH" b="1" dirty="0"/>
          </a:p>
        </p:txBody>
      </p:sp>
      <p:graphicFrame>
        <p:nvGraphicFramePr>
          <p:cNvPr id="15" name="ตาราง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300838"/>
              </p:ext>
            </p:extLst>
          </p:nvPr>
        </p:nvGraphicFramePr>
        <p:xfrm>
          <a:off x="179512" y="1389597"/>
          <a:ext cx="8748464" cy="3976216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276023"/>
                <a:gridCol w="1849269"/>
                <a:gridCol w="2436056"/>
                <a:gridCol w="2187116"/>
              </a:tblGrid>
              <a:tr h="75106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KPI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กิจกรรม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กลุ่มเป้าหมาย</a:t>
                      </a:r>
                      <a:endParaRPr lang="th-TH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dirty="0" smtClean="0"/>
                        <a:t>ระยะเวลา</a:t>
                      </a:r>
                      <a:endParaRPr lang="th-TH" dirty="0"/>
                    </a:p>
                  </a:txBody>
                  <a:tcPr/>
                </a:tc>
              </a:tr>
              <a:tr h="3225153">
                <a:tc>
                  <a:txBody>
                    <a:bodyPr/>
                    <a:lstStyle/>
                    <a:p>
                      <a:r>
                        <a:rPr lang="th-TH" sz="2800" kern="1200" dirty="0" smtClean="0">
                          <a:effectLst/>
                        </a:rPr>
                        <a:t>ระดับความสำเร็จในการปฏิบัติงานตรวจสอบตามแผนการตรวจสอบ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dirty="0" smtClean="0"/>
                        <a:t>ออกตรวจสอบภายในหน่วยบริการ</a:t>
                      </a:r>
                      <a:r>
                        <a:rPr lang="th-TH" baseline="0" dirty="0" smtClean="0"/>
                        <a:t> 2 รอบ</a:t>
                      </a:r>
                      <a:endParaRPr lang="th-TH" dirty="0" smtClean="0"/>
                    </a:p>
                    <a:p>
                      <a:r>
                        <a:rPr lang="th-TH" dirty="0" smtClean="0"/>
                        <a:t>โดยทีมจังหวัด</a:t>
                      </a:r>
                    </a:p>
                    <a:p>
                      <a:r>
                        <a:rPr lang="th-TH" dirty="0" smtClean="0"/>
                        <a:t>(เน้นประเด็นที่เป็นปัญหาสำคัญ)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baseline="0" dirty="0" smtClean="0"/>
                        <a:t>1.</a:t>
                      </a:r>
                      <a:r>
                        <a:rPr lang="th-TH" baseline="0" dirty="0" err="1" smtClean="0"/>
                        <a:t>รพร</a:t>
                      </a:r>
                      <a:r>
                        <a:rPr lang="th-TH" baseline="0" dirty="0" smtClean="0"/>
                        <a:t>.สระแก้ว</a:t>
                      </a:r>
                    </a:p>
                    <a:p>
                      <a:pPr marL="0" indent="0">
                        <a:buNone/>
                      </a:pPr>
                      <a:r>
                        <a:rPr lang="th-TH" baseline="0" dirty="0" smtClean="0"/>
                        <a:t>รพ.อรัญ /</a:t>
                      </a:r>
                      <a:r>
                        <a:rPr lang="th-TH" baseline="0" dirty="0" err="1" smtClean="0"/>
                        <a:t>รพช</a:t>
                      </a:r>
                      <a:r>
                        <a:rPr lang="th-TH" baseline="0" dirty="0" smtClean="0"/>
                        <a:t>./</a:t>
                      </a:r>
                      <a:r>
                        <a:rPr lang="th-TH" baseline="0" dirty="0" err="1" smtClean="0"/>
                        <a:t>สสจ</a:t>
                      </a:r>
                      <a:r>
                        <a:rPr lang="th-TH" baseline="0" dirty="0" smtClean="0"/>
                        <a:t>. (รวม10หน่วย)</a:t>
                      </a:r>
                    </a:p>
                    <a:p>
                      <a:pPr marL="0" indent="0">
                        <a:buNone/>
                      </a:pPr>
                      <a:r>
                        <a:rPr lang="th-TH" baseline="0" dirty="0" smtClean="0"/>
                        <a:t>2. </a:t>
                      </a:r>
                      <a:r>
                        <a:rPr lang="th-TH" baseline="0" dirty="0" err="1" smtClean="0"/>
                        <a:t>สสอ</a:t>
                      </a:r>
                      <a:r>
                        <a:rPr lang="th-TH" baseline="0" dirty="0" smtClean="0"/>
                        <a:t>. /รพสต.</a:t>
                      </a:r>
                    </a:p>
                    <a:p>
                      <a:pPr marL="0" indent="0">
                        <a:buNone/>
                      </a:pPr>
                      <a:r>
                        <a:rPr lang="th-TH" baseline="0" dirty="0" smtClean="0"/>
                        <a:t>(รวม 19หน่วย)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dirty="0" smtClean="0"/>
                        <a:t>1. </a:t>
                      </a:r>
                      <a:r>
                        <a:rPr lang="th-TH" dirty="0" err="1" smtClean="0"/>
                        <a:t>มค</a:t>
                      </a:r>
                      <a:r>
                        <a:rPr lang="th-TH" dirty="0" smtClean="0"/>
                        <a:t>.60 (11-13,</a:t>
                      </a:r>
                    </a:p>
                    <a:p>
                      <a:pPr marL="0" indent="0">
                        <a:buNone/>
                      </a:pPr>
                      <a:r>
                        <a:rPr lang="th-TH" dirty="0" smtClean="0"/>
                        <a:t>   18-20,24-27</a:t>
                      </a:r>
                      <a:r>
                        <a:rPr lang="th-TH" baseline="0" dirty="0" smtClean="0"/>
                        <a:t> )</a:t>
                      </a:r>
                    </a:p>
                    <a:p>
                      <a:pPr marL="0" indent="0">
                        <a:buNone/>
                      </a:pPr>
                      <a:r>
                        <a:rPr lang="th-TH" baseline="0" dirty="0" smtClean="0"/>
                        <a:t>2.  </a:t>
                      </a:r>
                      <a:r>
                        <a:rPr lang="th-TH" baseline="0" dirty="0" err="1" smtClean="0"/>
                        <a:t>มิย</a:t>
                      </a:r>
                      <a:r>
                        <a:rPr lang="th-TH" baseline="0" dirty="0" smtClean="0"/>
                        <a:t>.60 (7-9,</a:t>
                      </a:r>
                    </a:p>
                    <a:p>
                      <a:pPr marL="0" indent="0">
                        <a:buNone/>
                      </a:pPr>
                      <a:r>
                        <a:rPr lang="th-TH" baseline="0" dirty="0" smtClean="0"/>
                        <a:t>    14-16,21-23 )</a:t>
                      </a:r>
                      <a:endParaRPr lang="th-TH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710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765"/>
            <a:ext cx="9468544" cy="69769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3608" y="1412776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3563888" y="260648"/>
            <a:ext cx="3456384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b="1" dirty="0" smtClean="0"/>
              <a:t>2.งานควบคุมภายใน</a:t>
            </a:r>
            <a:endParaRPr lang="th-TH" b="1" dirty="0"/>
          </a:p>
        </p:txBody>
      </p:sp>
      <p:graphicFrame>
        <p:nvGraphicFramePr>
          <p:cNvPr id="15" name="ตาราง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087336"/>
              </p:ext>
            </p:extLst>
          </p:nvPr>
        </p:nvGraphicFramePr>
        <p:xfrm>
          <a:off x="197768" y="1395337"/>
          <a:ext cx="9073008" cy="487680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880320"/>
                <a:gridCol w="1853952"/>
                <a:gridCol w="1890464"/>
                <a:gridCol w="244827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KPI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กิจกรรม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กลุ่มเป้าหมาย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ระยะเวลา</a:t>
                      </a:r>
                      <a:endParaRPr lang="th-TH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effectLst/>
                        </a:rPr>
                        <a:t>ระดับความสำเร็จการจัดทำรายงานการควบคุมภายในครบถ้วนและทันเวลาตาม  ระเบียบ               คณะกรรมการตรวจเงินแผ่นดินว่าด้วยการกำหนดมาตรฐานการควบคุมภายใน                        พ</a:t>
                      </a:r>
                      <a:r>
                        <a:rPr lang="en-US" sz="2800" b="1" kern="1200" dirty="0" smtClean="0">
                          <a:effectLst/>
                        </a:rPr>
                        <a:t>.</a:t>
                      </a:r>
                      <a:r>
                        <a:rPr lang="th-TH" sz="2800" b="1" kern="1200" dirty="0" smtClean="0">
                          <a:effectLst/>
                        </a:rPr>
                        <a:t>ศ</a:t>
                      </a:r>
                      <a:r>
                        <a:rPr lang="en-US" sz="2800" b="1" kern="1200" dirty="0" smtClean="0">
                          <a:effectLst/>
                        </a:rPr>
                        <a:t>. 2544</a:t>
                      </a:r>
                    </a:p>
                    <a:p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baseline="0" dirty="0" smtClean="0"/>
                        <a:t>-การติดตามความก้าวหน้า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baseline="0" dirty="0" smtClean="0"/>
                        <a:t>รอบ 6 และ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baseline="0" dirty="0" smtClean="0"/>
                        <a:t>12 เดือน</a:t>
                      </a:r>
                      <a:endParaRPr lang="th-TH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-การจัดทำรายงานตาม</a:t>
                      </a:r>
                      <a:r>
                        <a:rPr lang="th-TH" b="1" baseline="0" dirty="0" smtClean="0"/>
                        <a:t>แบบ </a:t>
                      </a:r>
                      <a:r>
                        <a:rPr lang="th-TH" b="1" baseline="0" dirty="0" err="1" smtClean="0"/>
                        <a:t>ปย</a:t>
                      </a:r>
                      <a:r>
                        <a:rPr lang="th-TH" b="1" baseline="0" dirty="0" smtClean="0"/>
                        <a:t> .1,2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th-TH" b="1" baseline="0" dirty="0" smtClean="0"/>
                        <a:t>-กลุ่มงาน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th-TH" b="1" baseline="0" dirty="0" smtClean="0"/>
                        <a:t>13 กลุ่ม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th-TH" b="1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b="1" dirty="0" smtClean="0"/>
                        <a:t>1.รายงานติดตามผล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dirty="0" smtClean="0"/>
                        <a:t> -รอบ</a:t>
                      </a:r>
                      <a:r>
                        <a:rPr lang="th-TH" b="1" baseline="0" dirty="0" smtClean="0"/>
                        <a:t> 6 เดือน (30</a:t>
                      </a:r>
                      <a:r>
                        <a:rPr lang="th-TH" b="1" baseline="0" dirty="0" err="1" smtClean="0"/>
                        <a:t>มีค</a:t>
                      </a:r>
                      <a:r>
                        <a:rPr lang="th-TH" b="1" baseline="0" dirty="0" smtClean="0"/>
                        <a:t>.60)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-รอบ 12 เดือน 30 </a:t>
                      </a:r>
                      <a:r>
                        <a:rPr lang="th-TH" b="1" baseline="0" dirty="0" err="1" smtClean="0"/>
                        <a:t>กย</a:t>
                      </a:r>
                      <a:r>
                        <a:rPr lang="th-TH" b="1" baseline="0" dirty="0" smtClean="0"/>
                        <a:t>.60)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2. รายงานควบคุมภายใน(ร.</a:t>
                      </a:r>
                      <a:r>
                        <a:rPr lang="th-TH" b="1" baseline="0" dirty="0" err="1" smtClean="0"/>
                        <a:t>สตง</a:t>
                      </a:r>
                      <a:r>
                        <a:rPr lang="th-TH" b="1" baseline="0" dirty="0" smtClean="0"/>
                        <a:t>.ข้อ 6)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- หน่วยงานย่อย 25 </a:t>
                      </a:r>
                      <a:r>
                        <a:rPr lang="th-TH" b="1" baseline="0" dirty="0" err="1" smtClean="0"/>
                        <a:t>กย</a:t>
                      </a:r>
                      <a:r>
                        <a:rPr lang="th-TH" b="1" baseline="0" dirty="0" smtClean="0"/>
                        <a:t>.60)</a:t>
                      </a:r>
                      <a:endParaRPr lang="th-TH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61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765"/>
            <a:ext cx="9144000" cy="69769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3608" y="1412776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539552" y="260648"/>
            <a:ext cx="8208912" cy="138499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b="1" dirty="0" smtClean="0"/>
              <a:t>3. งาน</a:t>
            </a:r>
            <a:r>
              <a:rPr lang="th-TH" b="1" dirty="0"/>
              <a:t>การประเมินคุณธรรมและความโปร่งใสในการดำเนินงานของหน่วยงานภาครัฐ </a:t>
            </a:r>
            <a:r>
              <a:rPr lang="en-US" b="1" dirty="0"/>
              <a:t>(Integrity and Transparency </a:t>
            </a:r>
            <a:r>
              <a:rPr lang="en-US" b="1" dirty="0" smtClean="0"/>
              <a:t>Assessment</a:t>
            </a:r>
          </a:p>
          <a:p>
            <a:pPr algn="ctr"/>
            <a:r>
              <a:rPr lang="en-US" b="1" dirty="0" smtClean="0"/>
              <a:t> </a:t>
            </a:r>
            <a:r>
              <a:rPr lang="en-US" b="1" dirty="0"/>
              <a:t>: ITA) </a:t>
            </a:r>
            <a:r>
              <a:rPr lang="th-TH" b="1" dirty="0" smtClean="0"/>
              <a:t> </a:t>
            </a:r>
            <a:endParaRPr lang="th-TH" b="1" dirty="0"/>
          </a:p>
        </p:txBody>
      </p:sp>
      <p:graphicFrame>
        <p:nvGraphicFramePr>
          <p:cNvPr id="15" name="ตาราง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089091"/>
              </p:ext>
            </p:extLst>
          </p:nvPr>
        </p:nvGraphicFramePr>
        <p:xfrm>
          <a:off x="178496" y="1935996"/>
          <a:ext cx="8965504" cy="4696296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332488"/>
                <a:gridCol w="2115188"/>
                <a:gridCol w="2027410"/>
                <a:gridCol w="2490418"/>
              </a:tblGrid>
              <a:tr h="60482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KPI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กิจกรรม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กลุ่มเป้าหมาย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ระยะเวลา</a:t>
                      </a:r>
                      <a:endParaRPr lang="th-TH" b="1" dirty="0"/>
                    </a:p>
                  </a:txBody>
                  <a:tcPr/>
                </a:tc>
              </a:tr>
              <a:tr h="4091470"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effectLst/>
                        </a:rPr>
                        <a:t>การประเมินคุณธรรมและความโปร่งใสในการดำเนินงานของหน่วยงานภาครัฐ (</a:t>
                      </a:r>
                      <a:r>
                        <a:rPr lang="en-US" sz="2800" b="1" kern="1200" dirty="0" smtClean="0">
                          <a:effectLst/>
                        </a:rPr>
                        <a:t>Integrity &amp; Transparency Assessment: ITA)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การสำรวจแบบประเมิน</a:t>
                      </a:r>
                      <a:r>
                        <a:rPr lang="th-TH" b="1" baseline="0" dirty="0" smtClean="0"/>
                        <a:t> </a:t>
                      </a:r>
                      <a:r>
                        <a:rPr lang="en-US" b="1" baseline="0" dirty="0" smtClean="0"/>
                        <a:t>EBIT </a:t>
                      </a:r>
                      <a:r>
                        <a:rPr lang="th-TH" b="1" baseline="0" dirty="0" smtClean="0"/>
                        <a:t>โดย</a:t>
                      </a:r>
                      <a:endParaRPr lang="th-TH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1.</a:t>
                      </a:r>
                      <a:r>
                        <a:rPr lang="th-TH" b="1" dirty="0" err="1" smtClean="0"/>
                        <a:t>ปปท</a:t>
                      </a:r>
                      <a:r>
                        <a:rPr lang="th-TH" b="1" dirty="0" smtClean="0"/>
                        <a:t>. ออกประเมินกลุ่มเป้าหมาย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2. </a:t>
                      </a:r>
                      <a:r>
                        <a:rPr lang="th-TH" b="1" dirty="0" err="1" smtClean="0"/>
                        <a:t>สสจ</a:t>
                      </a:r>
                      <a:r>
                        <a:rPr lang="th-TH" b="1" dirty="0" smtClean="0"/>
                        <a:t>.ประเมิน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indent="-514350">
                        <a:buAutoNum type="arabicPeriod"/>
                      </a:pPr>
                      <a:r>
                        <a:rPr lang="th-TH" b="1" dirty="0" err="1" smtClean="0"/>
                        <a:t>สสจ</a:t>
                      </a:r>
                      <a:r>
                        <a:rPr lang="th-TH" b="1" dirty="0" smtClean="0"/>
                        <a:t>.สก.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dirty="0" err="1" smtClean="0"/>
                        <a:t>รพร</a:t>
                      </a:r>
                      <a:r>
                        <a:rPr lang="th-TH" b="1" dirty="0" smtClean="0"/>
                        <a:t>.สระแก้ว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dirty="0" smtClean="0"/>
                        <a:t>รพ.อรัญ </a:t>
                      </a:r>
                      <a:endParaRPr lang="en-US" b="1" dirty="0" smtClean="0"/>
                    </a:p>
                    <a:p>
                      <a:pPr marL="0" indent="0">
                        <a:buNone/>
                      </a:pPr>
                      <a:r>
                        <a:rPr lang="th-TH" b="1" dirty="0" err="1" smtClean="0"/>
                        <a:t>รพช</a:t>
                      </a:r>
                      <a:r>
                        <a:rPr lang="th-TH" b="1" dirty="0" smtClean="0"/>
                        <a:t>.2</a:t>
                      </a:r>
                      <a:r>
                        <a:rPr lang="th-TH" b="1" baseline="0" dirty="0" smtClean="0"/>
                        <a:t> แห่ง</a:t>
                      </a:r>
                      <a:endParaRPr lang="th-TH" b="1" dirty="0" smtClean="0"/>
                    </a:p>
                    <a:p>
                      <a:pPr marL="0" indent="0">
                        <a:buNone/>
                      </a:pPr>
                      <a:r>
                        <a:rPr lang="th-TH" b="1" dirty="0" err="1" smtClean="0"/>
                        <a:t>สสอ</a:t>
                      </a:r>
                      <a:r>
                        <a:rPr lang="th-TH" b="1" dirty="0" smtClean="0"/>
                        <a:t>. 2แห่ง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dirty="0" smtClean="0"/>
                        <a:t>2. </a:t>
                      </a:r>
                      <a:r>
                        <a:rPr lang="th-TH" b="1" dirty="0" err="1" smtClean="0"/>
                        <a:t>รพช</a:t>
                      </a:r>
                      <a:r>
                        <a:rPr lang="th-TH" b="1" dirty="0" smtClean="0"/>
                        <a:t>.</a:t>
                      </a:r>
                      <a:r>
                        <a:rPr lang="th-TH" b="1" baseline="0" dirty="0" smtClean="0"/>
                        <a:t> 7 แห่ง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err="1" smtClean="0"/>
                        <a:t>สสอ</a:t>
                      </a:r>
                      <a:r>
                        <a:rPr lang="th-TH" b="1" baseline="0" dirty="0" smtClean="0"/>
                        <a:t>. 7 แห่ง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b="1" dirty="0" smtClean="0"/>
                        <a:t>1. </a:t>
                      </a:r>
                      <a:r>
                        <a:rPr lang="th-TH" b="1" baseline="0" dirty="0" smtClean="0"/>
                        <a:t> </a:t>
                      </a:r>
                      <a:r>
                        <a:rPr lang="th-TH" b="1" baseline="0" dirty="0" err="1" smtClean="0"/>
                        <a:t>ไตรมาส</a:t>
                      </a:r>
                      <a:r>
                        <a:rPr lang="th-TH" b="1" baseline="0" dirty="0" smtClean="0"/>
                        <a:t> ที่ 2</a:t>
                      </a:r>
                      <a:r>
                        <a:rPr lang="th-TH" b="1" dirty="0" smtClean="0"/>
                        <a:t>.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dirty="0" smtClean="0"/>
                        <a:t>2.  </a:t>
                      </a:r>
                      <a:r>
                        <a:rPr lang="th-TH" b="1" dirty="0" err="1" smtClean="0"/>
                        <a:t>ไตรมาส</a:t>
                      </a:r>
                      <a:r>
                        <a:rPr lang="th-TH" b="1" dirty="0" smtClean="0"/>
                        <a:t>ที่ 1 ทุกหน่วยส่งแบบรายงาน</a:t>
                      </a:r>
                      <a:r>
                        <a:rPr lang="th-TH" b="1" baseline="0" dirty="0" smtClean="0"/>
                        <a:t> </a:t>
                      </a:r>
                      <a:r>
                        <a:rPr lang="en-US" b="1" baseline="0" dirty="0" smtClean="0"/>
                        <a:t>EB 1 – 3</a:t>
                      </a:r>
                    </a:p>
                    <a:p>
                      <a:pPr marL="0" indent="0">
                        <a:buNone/>
                      </a:pPr>
                      <a:r>
                        <a:rPr lang="th-TH" b="1" baseline="0" dirty="0" smtClean="0"/>
                        <a:t>-</a:t>
                      </a:r>
                      <a:r>
                        <a:rPr lang="th-TH" b="1" baseline="0" dirty="0" err="1" smtClean="0"/>
                        <a:t>ไตรมาส</a:t>
                      </a:r>
                      <a:r>
                        <a:rPr lang="th-TH" b="1" baseline="0" dirty="0" smtClean="0"/>
                        <a:t>ที่ 2 – 4 ส่งแบบรายงานประเมินตนเอง พร้อมหลักฐาน ข้อ </a:t>
                      </a:r>
                      <a:r>
                        <a:rPr lang="en-US" b="1" baseline="0" dirty="0" smtClean="0"/>
                        <a:t>EB1 – EB11</a:t>
                      </a:r>
                      <a:endParaRPr lang="th-TH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615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765"/>
            <a:ext cx="9036496" cy="6976940"/>
          </a:xfrm>
          <a:prstGeom prst="rect">
            <a:avLst/>
          </a:prstGeom>
        </p:spPr>
      </p:pic>
      <p:sp>
        <p:nvSpPr>
          <p:cNvPr id="11" name="สี่เหลี่ยมผืนผ้า 10"/>
          <p:cNvSpPr/>
          <p:nvPr/>
        </p:nvSpPr>
        <p:spPr>
          <a:xfrm>
            <a:off x="2195736" y="0"/>
            <a:ext cx="4248472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b="1" dirty="0" smtClean="0"/>
              <a:t>3. งาน</a:t>
            </a:r>
            <a:r>
              <a:rPr lang="en-US" b="1" dirty="0" smtClean="0"/>
              <a:t> </a:t>
            </a:r>
            <a:r>
              <a:rPr lang="en-US" b="1" dirty="0"/>
              <a:t>ITA) </a:t>
            </a:r>
            <a:r>
              <a:rPr lang="th-TH" b="1" dirty="0"/>
              <a:t> </a:t>
            </a: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8725676"/>
              </p:ext>
            </p:extLst>
          </p:nvPr>
        </p:nvGraphicFramePr>
        <p:xfrm>
          <a:off x="530424" y="692696"/>
          <a:ext cx="8506072" cy="59131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77280"/>
                <a:gridCol w="3150888"/>
                <a:gridCol w="2177704"/>
                <a:gridCol w="1800200"/>
              </a:tblGrid>
              <a:tr h="363317"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กิจกรรม</a:t>
                      </a:r>
                      <a:endParaRPr lang="th-TH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รายละเอียด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ระยะเวลา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ผู้รับผิดชอบ</a:t>
                      </a:r>
                      <a:endParaRPr lang="th-TH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2519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1.</a:t>
                      </a:r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คำสั่ง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แต่งตั้งคำสั่งผู้รับผิดชอบระดับจังหวัด/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CUP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ภายใน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 30 </a:t>
                      </a:r>
                      <a:r>
                        <a:rPr lang="th-TH" b="1" baseline="0" dirty="0" err="1" smtClean="0">
                          <a:solidFill>
                            <a:schemeClr val="tx1"/>
                          </a:solidFill>
                        </a:rPr>
                        <a:t>พย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.59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th-TH" b="1" dirty="0" err="1" smtClean="0">
                          <a:solidFill>
                            <a:schemeClr val="tx1"/>
                          </a:solidFill>
                        </a:rPr>
                        <a:t>สสจ</a:t>
                      </a:r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.สก</a:t>
                      </a:r>
                    </a:p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CUP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26092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ประชุมชี้แจง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/>
                        <a:t>-ชี้แจงการจัดทำรายงาน</a:t>
                      </a:r>
                      <a:r>
                        <a:rPr lang="en-US" b="1" dirty="0" smtClean="0"/>
                        <a:t>ITA</a:t>
                      </a:r>
                      <a:r>
                        <a:rPr lang="th-TH" b="1" dirty="0" smtClean="0"/>
                        <a:t>ประจำปี 2560 ผู้บริหาร</a:t>
                      </a:r>
                    </a:p>
                    <a:p>
                      <a:r>
                        <a:rPr lang="th-TH" b="1" dirty="0" smtClean="0"/>
                        <a:t>ในที่ประชุม </a:t>
                      </a:r>
                      <a:r>
                        <a:rPr lang="th-TH" b="1" dirty="0" err="1" smtClean="0"/>
                        <a:t>คปสจ</a:t>
                      </a:r>
                      <a:r>
                        <a:rPr lang="th-TH" b="1" dirty="0" smtClean="0"/>
                        <a:t> / </a:t>
                      </a:r>
                      <a:r>
                        <a:rPr lang="th-TH" b="1" dirty="0" err="1" smtClean="0"/>
                        <a:t>กบห</a:t>
                      </a:r>
                      <a:r>
                        <a:rPr lang="th-TH" b="1" dirty="0" smtClean="0"/>
                        <a:t>.</a:t>
                      </a:r>
                    </a:p>
                    <a:p>
                      <a:r>
                        <a:rPr lang="th-TH" b="1" dirty="0" smtClean="0"/>
                        <a:t>-หน่วยบริการ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/>
                        <a:t>-31 </a:t>
                      </a:r>
                      <a:r>
                        <a:rPr lang="th-TH" b="1" dirty="0" err="1" smtClean="0"/>
                        <a:t>ตค</a:t>
                      </a:r>
                      <a:r>
                        <a:rPr lang="th-TH" b="1" dirty="0" smtClean="0"/>
                        <a:t>.59</a:t>
                      </a:r>
                    </a:p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-3 </a:t>
                      </a:r>
                      <a:r>
                        <a:rPr lang="th-TH" b="1" dirty="0" err="1" smtClean="0">
                          <a:solidFill>
                            <a:schemeClr val="tx1"/>
                          </a:solidFill>
                        </a:rPr>
                        <a:t>พย</a:t>
                      </a:r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.59</a:t>
                      </a:r>
                    </a:p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-15 </a:t>
                      </a:r>
                      <a:r>
                        <a:rPr lang="th-TH" b="1" dirty="0" err="1" smtClean="0">
                          <a:solidFill>
                            <a:schemeClr val="tx1"/>
                          </a:solidFill>
                        </a:rPr>
                        <a:t>พย</a:t>
                      </a:r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.59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err="1" smtClean="0"/>
                        <a:t>สสจ</a:t>
                      </a:r>
                      <a:r>
                        <a:rPr lang="th-TH" b="1" dirty="0" smtClean="0"/>
                        <a:t>.สก.</a:t>
                      </a:r>
                    </a:p>
                  </a:txBody>
                  <a:tcPr/>
                </a:tc>
              </a:tr>
              <a:tr h="2158529"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3. การประเมิน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การสำรวจแบบประเมิน</a:t>
                      </a:r>
                      <a:r>
                        <a:rPr lang="th-TH" b="1" baseline="0" dirty="0" smtClean="0"/>
                        <a:t> </a:t>
                      </a:r>
                      <a:r>
                        <a:rPr lang="en-US" b="1" baseline="0" dirty="0" smtClean="0"/>
                        <a:t>EBIT </a:t>
                      </a:r>
                      <a:r>
                        <a:rPr lang="th-TH" b="1" baseline="0" dirty="0" smtClean="0"/>
                        <a:t>โดย</a:t>
                      </a:r>
                      <a:endParaRPr lang="th-TH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1.</a:t>
                      </a:r>
                      <a:r>
                        <a:rPr lang="th-TH" b="1" dirty="0" err="1" smtClean="0"/>
                        <a:t>ปปท</a:t>
                      </a:r>
                      <a:r>
                        <a:rPr lang="th-TH" b="1" dirty="0" smtClean="0"/>
                        <a:t>. ออกประเมินกลุ่มเป้าหมาย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2. </a:t>
                      </a:r>
                      <a:r>
                        <a:rPr lang="th-TH" b="1" dirty="0" err="1" smtClean="0"/>
                        <a:t>สสจ</a:t>
                      </a:r>
                      <a:r>
                        <a:rPr lang="th-TH" b="1" dirty="0" smtClean="0"/>
                        <a:t>.ประเมิน</a:t>
                      </a:r>
                    </a:p>
                    <a:p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1 ประมาณ </a:t>
                      </a:r>
                      <a:r>
                        <a:rPr lang="th-TH" b="1" dirty="0" err="1" smtClean="0">
                          <a:solidFill>
                            <a:schemeClr val="tx1"/>
                          </a:solidFill>
                        </a:rPr>
                        <a:t>ไตรมาส</a:t>
                      </a:r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 2</a:t>
                      </a:r>
                    </a:p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2. </a:t>
                      </a:r>
                      <a:r>
                        <a:rPr lang="th-TH" b="1" dirty="0" err="1" smtClean="0">
                          <a:solidFill>
                            <a:schemeClr val="tx1"/>
                          </a:solidFill>
                        </a:rPr>
                        <a:t>สสจ</a:t>
                      </a:r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.ประเมินพร้อม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 รอบการตรวจสอบภายใน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err="1" smtClean="0">
                          <a:solidFill>
                            <a:schemeClr val="tx1"/>
                          </a:solidFill>
                        </a:rPr>
                        <a:t>สสจ</a:t>
                      </a:r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.สก</a:t>
                      </a:r>
                    </a:p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CUP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1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765"/>
            <a:ext cx="9036496" cy="6976940"/>
          </a:xfrm>
          <a:prstGeom prst="rect">
            <a:avLst/>
          </a:prstGeom>
        </p:spPr>
      </p:pic>
      <p:sp>
        <p:nvSpPr>
          <p:cNvPr id="11" name="สี่เหลี่ยมผืนผ้า 10"/>
          <p:cNvSpPr/>
          <p:nvPr/>
        </p:nvSpPr>
        <p:spPr>
          <a:xfrm>
            <a:off x="2195736" y="0"/>
            <a:ext cx="4248472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b="1" dirty="0" smtClean="0"/>
              <a:t>3. งาน</a:t>
            </a:r>
            <a:r>
              <a:rPr lang="en-US" b="1" dirty="0" smtClean="0"/>
              <a:t> </a:t>
            </a:r>
            <a:r>
              <a:rPr lang="en-US" b="1" dirty="0"/>
              <a:t>ITA) </a:t>
            </a:r>
            <a:r>
              <a:rPr lang="th-TH" b="1" dirty="0" smtClean="0"/>
              <a:t>(ต่อ) </a:t>
            </a:r>
            <a:endParaRPr lang="th-TH" b="1" dirty="0"/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690953"/>
              </p:ext>
            </p:extLst>
          </p:nvPr>
        </p:nvGraphicFramePr>
        <p:xfrm>
          <a:off x="530424" y="692696"/>
          <a:ext cx="8506072" cy="6156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377280"/>
                <a:gridCol w="3150888"/>
                <a:gridCol w="1775850"/>
                <a:gridCol w="2202054"/>
              </a:tblGrid>
              <a:tr h="363317"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กิจกรรม</a:t>
                      </a:r>
                      <a:endParaRPr lang="th-TH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รายละเอียด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ระยะเวลา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ผู้รับผิดชอบ</a:t>
                      </a:r>
                      <a:endParaRPr lang="th-TH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2519"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4. การส่งรายงาน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การจัดส่งรายงานการสำรวจแบบประเมิน</a:t>
                      </a:r>
                      <a:r>
                        <a:rPr lang="th-TH" b="1" baseline="0" dirty="0" smtClean="0"/>
                        <a:t> </a:t>
                      </a:r>
                      <a:r>
                        <a:rPr lang="en-US" b="1" baseline="0" dirty="0" smtClean="0"/>
                        <a:t>EBIT </a:t>
                      </a:r>
                      <a:r>
                        <a:rPr lang="th-TH" b="1" baseline="0" dirty="0" smtClean="0"/>
                        <a:t>แบ่งออกเป็น 4 </a:t>
                      </a:r>
                      <a:r>
                        <a:rPr lang="th-TH" b="1" baseline="0" dirty="0" err="1" smtClean="0"/>
                        <a:t>ไตรมาส</a:t>
                      </a:r>
                      <a:r>
                        <a:rPr lang="th-TH" b="1" baseline="0" dirty="0" smtClean="0"/>
                        <a:t> ดังนี้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baseline="0" dirty="0" smtClean="0"/>
                        <a:t>1.</a:t>
                      </a:r>
                      <a:r>
                        <a:rPr lang="th-TH" b="1" baseline="0" dirty="0" err="1" smtClean="0"/>
                        <a:t>ไตรมาส</a:t>
                      </a:r>
                      <a:r>
                        <a:rPr lang="th-TH" b="1" baseline="0" dirty="0" smtClean="0"/>
                        <a:t> 1 ส่งแบบรายงานประเมินตนเอง พร้อมหลักฐาน </a:t>
                      </a:r>
                      <a:r>
                        <a:rPr lang="en-US" b="1" baseline="0" dirty="0" smtClean="0"/>
                        <a:t>EB 1 –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baseline="0" dirty="0" smtClean="0"/>
                        <a:t>2. </a:t>
                      </a:r>
                      <a:r>
                        <a:rPr lang="th-TH" b="1" baseline="0" dirty="0" err="1" smtClean="0"/>
                        <a:t>ไตรมาส</a:t>
                      </a:r>
                      <a:r>
                        <a:rPr lang="th-TH" b="1" baseline="0" dirty="0" smtClean="0"/>
                        <a:t>ที่ 2 – 4 ส่งแบบรายงานประเมินตนเอง พร้อมหลักฐาน ข้อ </a:t>
                      </a:r>
                      <a:r>
                        <a:rPr lang="en-US" b="1" baseline="0" dirty="0" smtClean="0"/>
                        <a:t>EB1 – EB11</a:t>
                      </a:r>
                      <a:endParaRPr lang="th-TH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b="1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th-TH" b="1" baseline="0" dirty="0" err="1" smtClean="0">
                          <a:solidFill>
                            <a:schemeClr val="tx1"/>
                          </a:solidFill>
                        </a:rPr>
                        <a:t>ธค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. 59</a:t>
                      </a: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th-TH" b="1" baseline="0" dirty="0" err="1" smtClean="0">
                          <a:solidFill>
                            <a:schemeClr val="tx1"/>
                          </a:solidFill>
                        </a:rPr>
                        <a:t>มีค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.60</a:t>
                      </a: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th-TH" b="1" baseline="0" dirty="0" err="1" smtClean="0">
                          <a:solidFill>
                            <a:schemeClr val="tx1"/>
                          </a:solidFill>
                        </a:rPr>
                        <a:t>มิย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.60</a:t>
                      </a:r>
                    </a:p>
                    <a:p>
                      <a:pPr marL="514350" marR="0" indent="-5143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lang="th-TH" b="1" baseline="0" dirty="0" err="1" smtClean="0">
                          <a:solidFill>
                            <a:schemeClr val="tx1"/>
                          </a:solidFill>
                        </a:rPr>
                        <a:t>กย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.60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1.ผู้รับผิดชอบที่ได้รับแต่งตั้ง</a:t>
                      </a:r>
                    </a:p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2.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CUP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6959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765"/>
            <a:ext cx="9252520" cy="697694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43608" y="1412776"/>
            <a:ext cx="6696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th-TH" dirty="0"/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2555776" y="260648"/>
            <a:ext cx="4248472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b="1" dirty="0" smtClean="0"/>
              <a:t>4. </a:t>
            </a:r>
            <a:r>
              <a:rPr lang="th-TH" b="1" dirty="0"/>
              <a:t>การดำเนินงานองค์กร</a:t>
            </a:r>
            <a:r>
              <a:rPr lang="th-TH" b="1" dirty="0" smtClean="0"/>
              <a:t>คุณธรรม</a:t>
            </a:r>
            <a:endParaRPr lang="th-TH" b="1" dirty="0"/>
          </a:p>
        </p:txBody>
      </p:sp>
      <p:graphicFrame>
        <p:nvGraphicFramePr>
          <p:cNvPr id="15" name="ตาราง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632176"/>
              </p:ext>
            </p:extLst>
          </p:nvPr>
        </p:nvGraphicFramePr>
        <p:xfrm>
          <a:off x="215516" y="1029557"/>
          <a:ext cx="8928992" cy="4963466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2322989"/>
                <a:gridCol w="2283237"/>
                <a:gridCol w="1700760"/>
                <a:gridCol w="2622006"/>
              </a:tblGrid>
              <a:tr h="604826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KPI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กิจกรรม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กลุ่มเป้าหมาย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ระยะเวลา</a:t>
                      </a:r>
                      <a:endParaRPr lang="th-TH" b="1" dirty="0"/>
                    </a:p>
                  </a:txBody>
                  <a:tcPr/>
                </a:tc>
              </a:tr>
              <a:tr h="4091470"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ระดับความสำเร็จ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ในการดำเนินงานคุณธรรมและความโปร่งใสในขององค์กรคุณธรรม สำนักงาน สาธารณสุขจังหวัดสระแก้ว ปี 2560</a:t>
                      </a: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effectLst/>
                        </a:rPr>
                        <a:t>พิจารณาตามระดับความก้าวหน้าของการดำเนินงานองค์กรคุณธรรม โดยแบ่งเกณฑ์การพิจารณา คุณธรรมที่หน่วยงานเลือกจากวัฒนธรรม องค์กร </a:t>
                      </a:r>
                      <a:endParaRPr lang="en-US" sz="2800" b="1" kern="1200" dirty="0" smtClean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h-TH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b="1" dirty="0" smtClean="0"/>
                        <a:t>-</a:t>
                      </a:r>
                      <a:r>
                        <a:rPr lang="th-TH" b="1" dirty="0" err="1" smtClean="0"/>
                        <a:t>สสจ</a:t>
                      </a:r>
                      <a:r>
                        <a:rPr lang="th-TH" b="1" dirty="0" smtClean="0"/>
                        <a:t>.สก.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effectLst/>
                        </a:rPr>
                        <a:t>- รอบ 6 เดือน จัดส่งภายในวันที่ 31 มี.ค. 2560</a:t>
                      </a:r>
                      <a:endParaRPr lang="en-US" sz="2800" b="1" kern="1200" dirty="0" smtClean="0">
                        <a:effectLst/>
                      </a:endParaRPr>
                    </a:p>
                    <a:p>
                      <a:r>
                        <a:rPr lang="th-TH" sz="2800" b="1" kern="1200" dirty="0" smtClean="0">
                          <a:effectLst/>
                        </a:rPr>
                        <a:t>-</a:t>
                      </a:r>
                      <a:r>
                        <a:rPr lang="en-US" sz="2800" b="1" kern="1200" dirty="0" smtClean="0">
                          <a:effectLst/>
                        </a:rPr>
                        <a:t> </a:t>
                      </a:r>
                      <a:r>
                        <a:rPr lang="th-TH" sz="2800" b="1" kern="1200" dirty="0" smtClean="0">
                          <a:effectLst/>
                        </a:rPr>
                        <a:t>รอบ 12 เดือน จัดส่งภายในวันที่ 29 ก.ย. 2560</a:t>
                      </a:r>
                      <a:endParaRPr lang="en-US" sz="2800" b="1" kern="1200" dirty="0" smtClean="0">
                        <a:effectLst/>
                      </a:endParaRPr>
                    </a:p>
                    <a:p>
                      <a:pPr marL="0" indent="0">
                        <a:buNone/>
                      </a:pPr>
                      <a:endParaRPr lang="th-TH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52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0765"/>
            <a:ext cx="9036496" cy="6976940"/>
          </a:xfrm>
          <a:prstGeom prst="rect">
            <a:avLst/>
          </a:prstGeom>
        </p:spPr>
      </p:pic>
      <p:sp>
        <p:nvSpPr>
          <p:cNvPr id="11" name="สี่เหลี่ยมผืนผ้า 10"/>
          <p:cNvSpPr/>
          <p:nvPr/>
        </p:nvSpPr>
        <p:spPr>
          <a:xfrm>
            <a:off x="2195736" y="0"/>
            <a:ext cx="4248472" cy="5232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th-TH" b="1" dirty="0"/>
              <a:t>4. การดำเนินงานองค์กรคุณธรรม</a:t>
            </a:r>
          </a:p>
        </p:txBody>
      </p:sp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5660387"/>
              </p:ext>
            </p:extLst>
          </p:nvPr>
        </p:nvGraphicFramePr>
        <p:xfrm>
          <a:off x="179512" y="692696"/>
          <a:ext cx="8856984" cy="582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656184"/>
                <a:gridCol w="4032448"/>
                <a:gridCol w="1512168"/>
                <a:gridCol w="1656184"/>
              </a:tblGrid>
              <a:tr h="363317">
                <a:tc>
                  <a:txBody>
                    <a:bodyPr/>
                    <a:lstStyle/>
                    <a:p>
                      <a:pPr algn="ctr"/>
                      <a:r>
                        <a:rPr lang="th-TH" b="1" dirty="0" smtClean="0"/>
                        <a:t>กิจกรรม</a:t>
                      </a:r>
                      <a:endParaRPr lang="th-TH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รายละเอียด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/>
                        <a:t>ระยะเวลา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400" b="1" dirty="0" smtClean="0"/>
                        <a:t>ผู้รับผิดชอบ</a:t>
                      </a:r>
                      <a:endParaRPr lang="th-TH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2519"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1. คำสั่ง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-จัดทำคำสั่งแต่งตั้งคณะทำงาน/คณะกรรมการองค์กรคุณธรรม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r>
                        <a:rPr lang="th-TH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-ประกาศคุณธรรม/</a:t>
                      </a:r>
                      <a:r>
                        <a:rPr lang="th-TH" sz="2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อัต</a:t>
                      </a:r>
                      <a:r>
                        <a:rPr lang="th-TH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ลักษณ์ประจำหน่วยงาน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จัดทำแผนเสริมสร้างพัฒนา “องค์กรคุณธรรม”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baseline="0" dirty="0" err="1" smtClean="0">
                          <a:solidFill>
                            <a:schemeClr val="tx1"/>
                          </a:solidFill>
                        </a:rPr>
                        <a:t>พย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.59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th-TH" b="1" dirty="0" err="1" smtClean="0">
                          <a:solidFill>
                            <a:schemeClr val="tx1"/>
                          </a:solidFill>
                        </a:rPr>
                        <a:t>สสจ</a:t>
                      </a:r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.สก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-ผู้รับผิดชอบตามคำสั่ง</a:t>
                      </a:r>
                    </a:p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CUP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62519"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2.การจัดส่งรายงานผลการดำเนินงาน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ทุกหน่วยงานจัดส่งรายงาน และ/หรือ เอกสาร/หลักฐานอ้างอิง แผนและดำเนินการตามแผนเสริมสร้างพัฒนา “องค์กรคุณธรรม”เช่น โครงการ/ภาพถ่ายกิจกรรม ให้ </a:t>
                      </a:r>
                      <a:r>
                        <a:rPr lang="th-TH" sz="2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สสจ</a:t>
                      </a:r>
                      <a:r>
                        <a:rPr lang="th-TH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.สก</a:t>
                      </a:r>
                      <a:r>
                        <a:rPr lang="en-US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r>
                        <a:rPr lang="th-TH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รอบ 6 เดือน และ 12 เดือน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-31 มี.ค.60</a:t>
                      </a:r>
                      <a:endParaRPr lang="en-US" sz="28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th-TH" sz="28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-29 ก.ย. 60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-ผู้รับผิดชอบตามคำสั่ง</a:t>
                      </a:r>
                    </a:p>
                    <a:p>
                      <a:r>
                        <a:rPr lang="th-TH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th-TH" b="1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b="1" baseline="0" dirty="0" smtClean="0">
                          <a:solidFill>
                            <a:schemeClr val="tx1"/>
                          </a:solidFill>
                        </a:rPr>
                        <a:t>CUP</a:t>
                      </a:r>
                      <a:endParaRPr lang="th-TH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866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6541" y="-118940"/>
            <a:ext cx="9433048" cy="6976940"/>
          </a:xfrm>
          <a:prstGeom prst="rect">
            <a:avLst/>
          </a:prstGeom>
        </p:spPr>
      </p:pic>
      <p:sp>
        <p:nvSpPr>
          <p:cNvPr id="4" name="สี่เหลี่ยมผืนผ้า 3"/>
          <p:cNvSpPr/>
          <p:nvPr/>
        </p:nvSpPr>
        <p:spPr>
          <a:xfrm>
            <a:off x="2464744" y="0"/>
            <a:ext cx="4683071" cy="52322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b="1" dirty="0" smtClean="0"/>
              <a:t>Flow Chart </a:t>
            </a:r>
            <a:r>
              <a:rPr lang="th-TH" b="1" dirty="0" smtClean="0"/>
              <a:t>การเสนอโครงการ ปี 60</a:t>
            </a:r>
            <a:endParaRPr lang="th-TH" b="1" dirty="0"/>
          </a:p>
        </p:txBody>
      </p:sp>
      <p:sp>
        <p:nvSpPr>
          <p:cNvPr id="7" name="วงรี 6"/>
          <p:cNvSpPr/>
          <p:nvPr/>
        </p:nvSpPr>
        <p:spPr>
          <a:xfrm>
            <a:off x="0" y="261610"/>
            <a:ext cx="2232248" cy="79208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หน่วยงาน</a:t>
            </a:r>
            <a:endParaRPr lang="th-TH" b="1" dirty="0"/>
          </a:p>
        </p:txBody>
      </p:sp>
      <p:cxnSp>
        <p:nvCxnSpPr>
          <p:cNvPr id="9" name="ลูกศรเชื่อมต่อแบบตรง 8"/>
          <p:cNvCxnSpPr/>
          <p:nvPr/>
        </p:nvCxnSpPr>
        <p:spPr>
          <a:xfrm>
            <a:off x="1097106" y="1067654"/>
            <a:ext cx="0" cy="34512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0" name="ตาราง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875179"/>
              </p:ext>
            </p:extLst>
          </p:nvPr>
        </p:nvGraphicFramePr>
        <p:xfrm>
          <a:off x="2464744" y="749854"/>
          <a:ext cx="5832648" cy="1798320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5832648"/>
              </a:tblGrid>
              <a:tr h="1728193">
                <a:tc>
                  <a:txBody>
                    <a:bodyPr/>
                    <a:lstStyle/>
                    <a:p>
                      <a:r>
                        <a:rPr lang="th-TH" dirty="0" smtClean="0"/>
                        <a:t>-หน่วยงานเสนอโครงการ</a:t>
                      </a:r>
                    </a:p>
                    <a:p>
                      <a:r>
                        <a:rPr lang="th-TH" dirty="0" smtClean="0"/>
                        <a:t>-ผู้ตรวจสอบภายในแต่ละหน่วยบริการตรวจสอบรายละเอียดโครงการ/งบประมาณ</a:t>
                      </a:r>
                      <a:r>
                        <a:rPr lang="th-TH" baseline="0" dirty="0" smtClean="0"/>
                        <a:t> ตามระเบียบฯ พร้อมลงนามกำกับใน </a:t>
                      </a:r>
                      <a:r>
                        <a:rPr lang="th-TH" u="sng" baseline="0" dirty="0" smtClean="0"/>
                        <a:t>ข้อ งบประมาณ</a:t>
                      </a:r>
                      <a:endParaRPr lang="th-TH" u="sng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สี่เหลี่ยมผืนผ้ามุมมน 10"/>
          <p:cNvSpPr/>
          <p:nvPr/>
        </p:nvSpPr>
        <p:spPr>
          <a:xfrm>
            <a:off x="16986" y="1525635"/>
            <a:ext cx="2372362" cy="100811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ผู้ตรวจสอบภายในแต่ละหน่วย</a:t>
            </a:r>
            <a:endParaRPr lang="th-TH" b="1" dirty="0"/>
          </a:p>
        </p:txBody>
      </p:sp>
      <p:cxnSp>
        <p:nvCxnSpPr>
          <p:cNvPr id="13" name="ลูกศรเชื่อมต่อแบบตรง 12"/>
          <p:cNvCxnSpPr/>
          <p:nvPr/>
        </p:nvCxnSpPr>
        <p:spPr>
          <a:xfrm>
            <a:off x="1045150" y="2533747"/>
            <a:ext cx="0" cy="2520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สี่เหลี่ยมผืนผ้ามุมมน 15"/>
          <p:cNvSpPr/>
          <p:nvPr/>
        </p:nvSpPr>
        <p:spPr>
          <a:xfrm>
            <a:off x="52990" y="2831850"/>
            <a:ext cx="2088232" cy="79208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ธุรการ </a:t>
            </a:r>
            <a:r>
              <a:rPr lang="th-TH" b="1" dirty="0" err="1" smtClean="0"/>
              <a:t>สสจ</a:t>
            </a:r>
            <a:r>
              <a:rPr lang="th-TH" b="1" dirty="0" smtClean="0"/>
              <a:t>.สก</a:t>
            </a:r>
            <a:endParaRPr lang="th-TH" b="1" dirty="0"/>
          </a:p>
        </p:txBody>
      </p:sp>
      <p:cxnSp>
        <p:nvCxnSpPr>
          <p:cNvPr id="18" name="ลูกศรเชื่อมต่อแบบตรง 17"/>
          <p:cNvCxnSpPr/>
          <p:nvPr/>
        </p:nvCxnSpPr>
        <p:spPr>
          <a:xfrm>
            <a:off x="1040504" y="3613243"/>
            <a:ext cx="0" cy="1980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สี่เหลี่ยมผืนผ้ามุมมน 18"/>
          <p:cNvSpPr/>
          <p:nvPr/>
        </p:nvSpPr>
        <p:spPr>
          <a:xfrm>
            <a:off x="89411" y="3836434"/>
            <a:ext cx="1944216" cy="55533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กลุ่มงาน </a:t>
            </a:r>
            <a:r>
              <a:rPr lang="th-TH" b="1" dirty="0" err="1" smtClean="0"/>
              <a:t>พยส</a:t>
            </a:r>
            <a:r>
              <a:rPr lang="th-TH" b="1" dirty="0" smtClean="0"/>
              <a:t>.</a:t>
            </a:r>
            <a:endParaRPr lang="th-TH" b="1" dirty="0"/>
          </a:p>
        </p:txBody>
      </p:sp>
      <p:cxnSp>
        <p:nvCxnSpPr>
          <p:cNvPr id="24" name="ลูกศรเชื่อมต่อแบบตรง 23"/>
          <p:cNvCxnSpPr/>
          <p:nvPr/>
        </p:nvCxnSpPr>
        <p:spPr>
          <a:xfrm>
            <a:off x="1080320" y="4402443"/>
            <a:ext cx="0" cy="28803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สี่เหลี่ยมผืนผ้ามุมมน 24"/>
          <p:cNvSpPr/>
          <p:nvPr/>
        </p:nvSpPr>
        <p:spPr>
          <a:xfrm>
            <a:off x="132674" y="4670366"/>
            <a:ext cx="2000872" cy="83743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งานตรวจสอบภายใน </a:t>
            </a:r>
            <a:r>
              <a:rPr lang="th-TH" b="1" dirty="0" err="1" smtClean="0"/>
              <a:t>สสจ</a:t>
            </a:r>
            <a:r>
              <a:rPr lang="th-TH" b="1" dirty="0" smtClean="0"/>
              <a:t>.สก.</a:t>
            </a:r>
            <a:endParaRPr lang="th-TH" b="1" dirty="0"/>
          </a:p>
        </p:txBody>
      </p:sp>
      <p:cxnSp>
        <p:nvCxnSpPr>
          <p:cNvPr id="28" name="ลูกศรเชื่อมต่อแบบตรง 27"/>
          <p:cNvCxnSpPr/>
          <p:nvPr/>
        </p:nvCxnSpPr>
        <p:spPr>
          <a:xfrm>
            <a:off x="1030269" y="5538843"/>
            <a:ext cx="10235" cy="21602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ข้าวหลามตัด 28"/>
          <p:cNvSpPr/>
          <p:nvPr/>
        </p:nvSpPr>
        <p:spPr>
          <a:xfrm>
            <a:off x="-228709" y="5754868"/>
            <a:ext cx="2618057" cy="1124744"/>
          </a:xfrm>
          <a:prstGeom prst="diamon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b="1" dirty="0" smtClean="0"/>
              <a:t>นพ.</a:t>
            </a:r>
            <a:r>
              <a:rPr lang="th-TH" b="1" dirty="0" err="1" smtClean="0"/>
              <a:t>สสจ</a:t>
            </a:r>
            <a:r>
              <a:rPr lang="th-TH" b="1" dirty="0" smtClean="0"/>
              <a:t>./ผวจ.</a:t>
            </a:r>
            <a:endParaRPr lang="th-TH" b="1" dirty="0"/>
          </a:p>
        </p:txBody>
      </p:sp>
      <p:graphicFrame>
        <p:nvGraphicFramePr>
          <p:cNvPr id="30" name="ตาราง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286045"/>
              </p:ext>
            </p:extLst>
          </p:nvPr>
        </p:nvGraphicFramePr>
        <p:xfrm>
          <a:off x="2464744" y="2683730"/>
          <a:ext cx="6571752" cy="13716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571752"/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-ธุรการลงรับหนังสือ</a:t>
                      </a:r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(5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นาที/โครง)</a:t>
                      </a:r>
                      <a:endParaRPr lang="th-TH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-</a:t>
                      </a:r>
                      <a:r>
                        <a:rPr lang="th-TH" dirty="0" err="1" smtClean="0">
                          <a:solidFill>
                            <a:schemeClr val="tx1"/>
                          </a:solidFill>
                        </a:rPr>
                        <a:t>พยส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 - ตรวจสอบรายละเอียดงบตามแผนงาน   (30นาที/</a:t>
                      </a:r>
                    </a:p>
                    <a:p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         - การประเมินผลสัมฤทธิ์ของโครงการ       โครง) </a:t>
                      </a:r>
                      <a:endParaRPr lang="th-TH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ตาราง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7804707"/>
              </p:ext>
            </p:extLst>
          </p:nvPr>
        </p:nvGraphicFramePr>
        <p:xfrm>
          <a:off x="2464744" y="4144884"/>
          <a:ext cx="572412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24128"/>
              </a:tblGrid>
              <a:tr h="370840">
                <a:tc>
                  <a:txBody>
                    <a:bodyPr/>
                    <a:lstStyle/>
                    <a:p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-งานตรวจสอบภายในตรวจสอบความถูกต้อง ตาม ระเบียบฯ ข้อบังคับ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 กฎหมาย </a:t>
                      </a:r>
                      <a:r>
                        <a:rPr lang="th-TH" dirty="0" smtClean="0">
                          <a:solidFill>
                            <a:schemeClr val="tx1"/>
                          </a:solidFill>
                        </a:rPr>
                        <a:t>และลงนามกำกับ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 โดยหารือกับผู้เกี่ยวข้อง(กลุ่มงานต่างๆการเงิน พัสดุ) กรณีโครงการมีข้อสงสัย  (15 นาที / โครง)</a:t>
                      </a:r>
                    </a:p>
                    <a:p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- เสนอ นพ.</a:t>
                      </a:r>
                      <a:r>
                        <a:rPr lang="th-TH" baseline="0" dirty="0" err="1" smtClean="0">
                          <a:solidFill>
                            <a:schemeClr val="tx1"/>
                          </a:solidFill>
                        </a:rPr>
                        <a:t>สสจ</a:t>
                      </a:r>
                      <a:r>
                        <a:rPr lang="th-TH" baseline="0" dirty="0" smtClean="0">
                          <a:solidFill>
                            <a:schemeClr val="tx1"/>
                          </a:solidFill>
                        </a:rPr>
                        <a:t>.สก / ผวจ.สก.ลงนาม</a:t>
                      </a:r>
                      <a:endParaRPr lang="th-TH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4" name="ลูกศรเชื่อมต่อแบบตรง 13"/>
          <p:cNvCxnSpPr/>
          <p:nvPr/>
        </p:nvCxnSpPr>
        <p:spPr>
          <a:xfrm flipH="1">
            <a:off x="2033628" y="4114100"/>
            <a:ext cx="208183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ตัวเชื่อมต่อตรง 16"/>
          <p:cNvCxnSpPr/>
          <p:nvPr/>
        </p:nvCxnSpPr>
        <p:spPr>
          <a:xfrm flipV="1">
            <a:off x="2241811" y="4114100"/>
            <a:ext cx="0" cy="220313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1" name="วงเล็บปีกกาขวา 20"/>
          <p:cNvSpPr/>
          <p:nvPr/>
        </p:nvSpPr>
        <p:spPr>
          <a:xfrm>
            <a:off x="7452320" y="3227894"/>
            <a:ext cx="144016" cy="608540"/>
          </a:xfrm>
          <a:prstGeom prst="rightBrac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34" name="ลูกศรเชื่อมต่อแบบตรง 33"/>
          <p:cNvCxnSpPr/>
          <p:nvPr/>
        </p:nvCxnSpPr>
        <p:spPr>
          <a:xfrm flipV="1">
            <a:off x="2033627" y="3532164"/>
            <a:ext cx="0" cy="3042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647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761</TotalTime>
  <Words>838</Words>
  <Application>Microsoft Office PowerPoint</Application>
  <PresentationFormat>นำเสนอทางหน้าจอ (4:3)</PresentationFormat>
  <Paragraphs>162</Paragraphs>
  <Slides>11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11</vt:i4>
      </vt:variant>
    </vt:vector>
  </HeadingPairs>
  <TitlesOfParts>
    <vt:vector size="12" baseType="lpstr">
      <vt:lpstr>Office Theme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85</cp:revision>
  <cp:lastPrinted>2016-11-02T06:34:06Z</cp:lastPrinted>
  <dcterms:created xsi:type="dcterms:W3CDTF">2012-10-10T03:02:45Z</dcterms:created>
  <dcterms:modified xsi:type="dcterms:W3CDTF">2016-11-02T07:08:01Z</dcterms:modified>
</cp:coreProperties>
</file>